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17" r:id="rId7"/>
  </p:sldMasterIdLst>
  <p:notesMasterIdLst>
    <p:notesMasterId r:id="rId39"/>
  </p:notesMasterIdLst>
  <p:handoutMasterIdLst>
    <p:handoutMasterId r:id="rId40"/>
  </p:handoutMasterIdLst>
  <p:sldIdLst>
    <p:sldId id="256" r:id="rId8"/>
    <p:sldId id="264" r:id="rId9"/>
    <p:sldId id="298" r:id="rId10"/>
    <p:sldId id="266" r:id="rId11"/>
    <p:sldId id="267" r:id="rId12"/>
    <p:sldId id="268" r:id="rId13"/>
    <p:sldId id="295" r:id="rId14"/>
    <p:sldId id="271" r:id="rId15"/>
    <p:sldId id="269" r:id="rId16"/>
    <p:sldId id="299" r:id="rId17"/>
    <p:sldId id="300" r:id="rId18"/>
    <p:sldId id="296" r:id="rId19"/>
    <p:sldId id="273" r:id="rId20"/>
    <p:sldId id="274" r:id="rId21"/>
    <p:sldId id="302" r:id="rId22"/>
    <p:sldId id="276" r:id="rId23"/>
    <p:sldId id="278" r:id="rId24"/>
    <p:sldId id="277" r:id="rId25"/>
    <p:sldId id="280" r:id="rId26"/>
    <p:sldId id="281" r:id="rId27"/>
    <p:sldId id="282" r:id="rId28"/>
    <p:sldId id="283" r:id="rId29"/>
    <p:sldId id="284" r:id="rId30"/>
    <p:sldId id="285" r:id="rId31"/>
    <p:sldId id="286" r:id="rId32"/>
    <p:sldId id="297" r:id="rId33"/>
    <p:sldId id="288" r:id="rId34"/>
    <p:sldId id="289" r:id="rId35"/>
    <p:sldId id="290" r:id="rId36"/>
    <p:sldId id="292" r:id="rId37"/>
    <p:sldId id="293" r:id="rId38"/>
  </p:sldIdLst>
  <p:sldSz cx="9144000" cy="6858000" type="screen4x3"/>
  <p:notesSz cx="7315200" cy="9601200"/>
  <p:custDataLst>
    <p:tags r:id="rId4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schuldt"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45612"/>
    <a:srgbClr val="525113"/>
    <a:srgbClr val="131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65714" autoAdjust="0"/>
  </p:normalViewPr>
  <p:slideViewPr>
    <p:cSldViewPr showGuides="1">
      <p:cViewPr>
        <p:scale>
          <a:sx n="73" d="100"/>
          <a:sy n="73" d="100"/>
        </p:scale>
        <p:origin x="-26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3" d="100"/>
          <a:sy n="63" d="100"/>
        </p:scale>
        <p:origin x="-2736"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charset="0"/>
                <a:cs typeface="Arial" charset="0"/>
              </a:defRPr>
            </a:lvl1pPr>
          </a:lstStyle>
          <a:p>
            <a:pPr>
              <a:defRPr/>
            </a:pPr>
            <a:fld id="{A4BA0DE5-1C15-45B5-A5CE-1BB9D53D3240}" type="datetimeFigureOut">
              <a:rPr lang="en-US"/>
              <a:pPr>
                <a:defRPr/>
              </a:pPr>
              <a:t>3/8/2017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1161F0C-D8C0-47D6-B41F-88E720F14C5E}" type="slidenum">
              <a:rPr lang="en-US"/>
              <a:pPr>
                <a:defRPr/>
              </a:pPr>
              <a:t>‹#›</a:t>
            </a:fld>
            <a:endParaRPr lang="en-US"/>
          </a:p>
        </p:txBody>
      </p:sp>
    </p:spTree>
    <p:extLst>
      <p:ext uri="{BB962C8B-B14F-4D97-AF65-F5344CB8AC3E}">
        <p14:creationId xmlns:p14="http://schemas.microsoft.com/office/powerpoint/2010/main" val="217376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atin typeface="Arial" charset="0"/>
                <a:cs typeface="Arial" charset="0"/>
              </a:defRPr>
            </a:lvl1pPr>
          </a:lstStyle>
          <a:p>
            <a:pPr>
              <a:defRPr/>
            </a:pPr>
            <a:fld id="{727FA015-8E90-4448-8CC3-AA6C72354575}" type="datetimeFigureOut">
              <a:rPr lang="en-US"/>
              <a:pPr>
                <a:defRPr/>
              </a:pPr>
              <a:t>3/8/2017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14A68C5-CDC8-4A3D-B25F-E5908B136073}" type="slidenum">
              <a:rPr lang="en-US"/>
              <a:pPr>
                <a:defRPr/>
              </a:pPr>
              <a:t>‹#›</a:t>
            </a:fld>
            <a:endParaRPr lang="en-US"/>
          </a:p>
        </p:txBody>
      </p:sp>
    </p:spTree>
    <p:extLst>
      <p:ext uri="{BB962C8B-B14F-4D97-AF65-F5344CB8AC3E}">
        <p14:creationId xmlns:p14="http://schemas.microsoft.com/office/powerpoint/2010/main" val="185287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031005B-C341-4B36-9C57-DD9FB15A9E68}" type="slidenum">
              <a:rPr lang="en-US" altLang="fi-FI" smtClean="0">
                <a:latin typeface="Arial" pitchFamily="34" charset="0"/>
                <a:cs typeface="Arial" pitchFamily="34" charset="0"/>
              </a:rPr>
              <a:pPr eaLnBrk="1" hangingPunct="1">
                <a:spcBef>
                  <a:spcPct val="0"/>
                </a:spcBef>
              </a:pPr>
              <a:t>1</a:t>
            </a:fld>
            <a:endParaRPr lang="en-US" altLang="fi-FI"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i-FI" altLang="sv-SE" b="0" dirty="0" smtClean="0">
                <a:ea typeface="ＭＳ Ｐゴシック" pitchFamily="34" charset="-128"/>
              </a:rPr>
              <a:t>This slide and the next highlight</a:t>
            </a:r>
            <a:r>
              <a:rPr lang="fi-FI" altLang="sv-SE" b="0" baseline="0" dirty="0" smtClean="0">
                <a:ea typeface="ＭＳ Ｐゴシック" pitchFamily="34" charset="-128"/>
              </a:rPr>
              <a:t> the importance of operational energy and show ways that everyone can help conserve energy in daily life at the camp.</a:t>
            </a:r>
            <a:endParaRPr lang="fi-FI" altLang="sv-SE" b="0"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fi-FI" altLang="sv-SE" b="0" dirty="0" smtClean="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fi-FI" altLang="sv-SE" b="0" dirty="0" smtClean="0">
                <a:ea typeface="ＭＳ Ｐゴシック" pitchFamily="34" charset="-128"/>
              </a:rPr>
              <a:t>For</a:t>
            </a:r>
            <a:r>
              <a:rPr lang="fi-FI" altLang="sv-SE" b="0" baseline="0" dirty="0" smtClean="0">
                <a:ea typeface="ＭＳ Ｐゴシック" pitchFamily="34" charset="-128"/>
              </a:rPr>
              <a:t> general information about military energy use, see for example</a:t>
            </a:r>
            <a:r>
              <a:rPr lang="fi-FI" altLang="sv-SE" b="1" baseline="0" dirty="0" smtClean="0">
                <a:ea typeface="ＭＳ Ｐゴシック" pitchFamily="34" charset="-128"/>
              </a:rPr>
              <a:t>, </a:t>
            </a:r>
            <a:r>
              <a:rPr lang="en-US" sz="1200" kern="1200" dirty="0" smtClean="0">
                <a:solidFill>
                  <a:schemeClr val="tx1"/>
                </a:solidFill>
                <a:effectLst/>
                <a:latin typeface="+mn-lt"/>
                <a:ea typeface="ＭＳ Ｐゴシック" charset="0"/>
                <a:cs typeface="+mn-cs"/>
              </a:rPr>
              <a:t>US Army, “The Power Is in Your Hands,” https://www.army.mil/e2/c/downloads/316462.pdf.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Information</a:t>
            </a:r>
            <a:r>
              <a:rPr lang="en-US" sz="1200" kern="1200" baseline="0" dirty="0" smtClean="0">
                <a:solidFill>
                  <a:schemeClr val="tx1"/>
                </a:solidFill>
                <a:effectLst/>
                <a:latin typeface="+mn-lt"/>
                <a:ea typeface="ＭＳ Ｐゴシック" charset="0"/>
                <a:cs typeface="+mn-cs"/>
              </a:rPr>
              <a:t> about Afghanistan is drawn from several sources, including: http://www.natolibguides.info/smartenergy; </a:t>
            </a:r>
            <a:r>
              <a:rPr lang="en-US" sz="1200" kern="1200" dirty="0" smtClean="0">
                <a:solidFill>
                  <a:schemeClr val="tx1"/>
                </a:solidFill>
                <a:effectLst/>
                <a:latin typeface="+mn-lt"/>
                <a:ea typeface="ＭＳ Ｐゴシック" charset="0"/>
                <a:cs typeface="+mn-cs"/>
              </a:rPr>
              <a:t>http://www.nationaldefensemagazine.org/archive/2010/April/Pages/HowMuchforaGallonofGas.aspx; and</a:t>
            </a:r>
            <a:r>
              <a:rPr lang="en-US" sz="1200" kern="1200" baseline="0" dirty="0" smtClean="0">
                <a:solidFill>
                  <a:schemeClr val="tx1"/>
                </a:solidFill>
                <a:effectLst/>
                <a:latin typeface="+mn-lt"/>
                <a:ea typeface="ＭＳ Ｐゴシック" charset="0"/>
                <a:cs typeface="+mn-cs"/>
              </a:rPr>
              <a:t> </a:t>
            </a:r>
            <a:r>
              <a:rPr lang="en-US" sz="1200" kern="1200" dirty="0" smtClean="0">
                <a:solidFill>
                  <a:schemeClr val="tx1"/>
                </a:solidFill>
                <a:effectLst/>
                <a:latin typeface="+mn-lt"/>
                <a:ea typeface="ＭＳ Ｐゴシック" charset="0"/>
                <a:cs typeface="+mn-cs"/>
              </a:rPr>
              <a:t>https://protonex.com/blog/iraq-and-afghanistan-the-hidden-cost-of-fuel-convoys.</a:t>
            </a:r>
            <a:endParaRPr lang="fi-FI" altLang="sv-SE" b="1" dirty="0" smtClean="0">
              <a:ea typeface="ＭＳ Ｐゴシック" pitchFamily="34" charset="-128"/>
            </a:endParaRPr>
          </a:p>
          <a:p>
            <a:endParaRPr lang="fi-FI" altLang="sv-SE" dirty="0" smtClean="0"/>
          </a:p>
        </p:txBody>
      </p:sp>
      <p:sp>
        <p:nvSpPr>
          <p:cNvPr id="6451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F35A65-1F44-4ACD-BBED-95F05D4367B3}" type="slidenum">
              <a:rPr lang="en-US" altLang="sv-SE" smtClean="0">
                <a:latin typeface="Arial" pitchFamily="34" charset="0"/>
                <a:cs typeface="Arial" pitchFamily="34" charset="0"/>
              </a:rPr>
              <a:pPr eaLnBrk="1" hangingPunct="1">
                <a:spcBef>
                  <a:spcPct val="0"/>
                </a:spcBef>
              </a:pPr>
              <a:t>10</a:t>
            </a:fld>
            <a:endParaRPr lang="en-US" altLang="sv-SE"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sv-SE" noProof="0" dirty="0" smtClean="0"/>
              <a:t>Remember: resource conservation is ALSO energy conservation.  It takes energy to move resources to where you are!</a:t>
            </a:r>
          </a:p>
          <a:p>
            <a:endParaRPr lang="fi-FI" altLang="sv-SE" dirty="0" smtClean="0"/>
          </a:p>
        </p:txBody>
      </p:sp>
      <p:sp>
        <p:nvSpPr>
          <p:cNvPr id="65540"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F5BD8B-0026-4E16-B4DB-C93899DA22FE}" type="slidenum">
              <a:rPr lang="en-US" altLang="sv-SE" smtClean="0">
                <a:latin typeface="Arial" pitchFamily="34" charset="0"/>
                <a:cs typeface="Arial" pitchFamily="34" charset="0"/>
              </a:rPr>
              <a:pPr eaLnBrk="1" hangingPunct="1">
                <a:spcBef>
                  <a:spcPct val="0"/>
                </a:spcBef>
              </a:pPr>
              <a:t>11</a:t>
            </a:fld>
            <a:endParaRPr lang="en-US" altLang="sv-SE"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i-FI" dirty="0" smtClean="0"/>
              <a:t>The next slides provide good visuals of some good and bad practices.</a:t>
            </a:r>
            <a:r>
              <a:rPr lang="en-US" altLang="fi-FI" baseline="0" dirty="0" smtClean="0"/>
              <a:t> They are meant</a:t>
            </a:r>
            <a:r>
              <a:rPr lang="en-US" altLang="fi-FI" dirty="0" smtClean="0"/>
              <a:t> to help each soldier know what to consider, how to handle hazardous materials and waste, how to dispose properly of solid waste and wastewater, etc.  They also aim to raise awareness about protecting nature (wildlife, habitats, plants, etc.), natural resources (water, forests, etc.), and respecting cultural resources (such as burial sites and archeological sites).  </a:t>
            </a:r>
          </a:p>
          <a:p>
            <a:pPr eaLnBrk="1" hangingPunct="1">
              <a:spcBef>
                <a:spcPct val="0"/>
              </a:spcBef>
            </a:pPr>
            <a:endParaRPr lang="en-US" altLang="fi-FI"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B8ABE2-5F08-418C-B181-9BB7EE0EF816}" type="slidenum">
              <a:rPr lang="en-US" altLang="fi-FI" smtClean="0">
                <a:latin typeface="Arial" pitchFamily="34" charset="0"/>
                <a:cs typeface="Arial" pitchFamily="34" charset="0"/>
              </a:rPr>
              <a:pPr eaLnBrk="1" hangingPunct="1">
                <a:spcBef>
                  <a:spcPct val="0"/>
                </a:spcBef>
              </a:pPr>
              <a:t>12</a:t>
            </a:fld>
            <a:endParaRPr lang="en-US" altLang="fi-FI"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C4A7D58-DF85-4056-999D-832872D3FBE8}" type="slidenum">
              <a:rPr lang="fi-FI" altLang="fi-FI" smtClean="0">
                <a:latin typeface="Arial" pitchFamily="34" charset="0"/>
                <a:cs typeface="Arial" pitchFamily="34" charset="0"/>
              </a:rPr>
              <a:pPr eaLnBrk="1" hangingPunct="1">
                <a:spcBef>
                  <a:spcPct val="0"/>
                </a:spcBef>
              </a:pPr>
              <a:t>13</a:t>
            </a:fld>
            <a:endParaRPr lang="fi-FI" altLang="fi-FI" smtClean="0">
              <a:latin typeface="Arial" pitchFamily="34" charset="0"/>
              <a:cs typeface="Arial" pitchFamily="34" charset="0"/>
            </a:endParaRPr>
          </a:p>
        </p:txBody>
      </p:sp>
      <p:sp>
        <p:nvSpPr>
          <p:cNvPr id="6758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2E07D2A-AD1A-482D-AAE8-025ECB3A0699}" type="slidenum">
              <a:rPr lang="en-US" altLang="fi-FI">
                <a:latin typeface="Arial" pitchFamily="34" charset="0"/>
              </a:rPr>
              <a:pPr algn="r" eaLnBrk="1" hangingPunct="1">
                <a:spcBef>
                  <a:spcPct val="0"/>
                </a:spcBef>
              </a:pPr>
              <a:t>13</a:t>
            </a:fld>
            <a:endParaRPr lang="en-US" altLang="fi-FI">
              <a:latin typeface="Arial" pitchFamily="34" charset="0"/>
            </a:endParaRPr>
          </a:p>
        </p:txBody>
      </p:sp>
      <p:sp>
        <p:nvSpPr>
          <p:cNvPr id="67588"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dirty="0" smtClean="0"/>
              <a:t>Here are striking examples of how NOT to store hazardous material and wastes.  The upper picture has countless examples of bad practices:  drums are not labeled, incompatible materials are not segregated, there is no secondary containment nor is there any covered storage.</a:t>
            </a:r>
          </a:p>
          <a:p>
            <a:pPr eaLnBrk="1" hangingPunct="1">
              <a:spcBef>
                <a:spcPct val="0"/>
              </a:spcBef>
            </a:pPr>
            <a:endParaRPr lang="en-US" altLang="fi-FI" dirty="0" smtClean="0"/>
          </a:p>
          <a:p>
            <a:pPr eaLnBrk="1" hangingPunct="1">
              <a:spcBef>
                <a:spcPct val="0"/>
              </a:spcBef>
            </a:pPr>
            <a:r>
              <a:rPr lang="en-US" altLang="fi-FI" dirty="0" smtClean="0"/>
              <a:t>Similarly, the lower left picture shows a case of no secondary containment.  Since the product has now leaked out of the barrel, it is causing contamination directly into the soil.</a:t>
            </a:r>
          </a:p>
          <a:p>
            <a:pPr eaLnBrk="1" hangingPunct="1">
              <a:spcBef>
                <a:spcPct val="0"/>
              </a:spcBef>
            </a:pPr>
            <a:endParaRPr lang="en-US" altLang="fi-FI" dirty="0" smtClean="0"/>
          </a:p>
          <a:p>
            <a:pPr eaLnBrk="1" hangingPunct="1">
              <a:spcBef>
                <a:spcPct val="0"/>
              </a:spcBef>
            </a:pPr>
            <a:r>
              <a:rPr lang="en-US" altLang="fi-FI" dirty="0" smtClean="0"/>
              <a:t>The picture on the right does show at least some secondary containment, but not of the best materials and not actually large enough.  In addition, the compressed gas canisters are improperly stored:  they should be standing so that something couldn’t bump into them and knock the tops off.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CA24FDF-1284-4379-925F-0BFF7873F833}" type="slidenum">
              <a:rPr lang="fi-FI" altLang="fi-FI" smtClean="0">
                <a:latin typeface="Arial" pitchFamily="34" charset="0"/>
                <a:cs typeface="Arial" pitchFamily="34" charset="0"/>
              </a:rPr>
              <a:pPr eaLnBrk="1" hangingPunct="1">
                <a:spcBef>
                  <a:spcPct val="0"/>
                </a:spcBef>
              </a:pPr>
              <a:t>14</a:t>
            </a:fld>
            <a:endParaRPr lang="fi-FI" altLang="fi-FI" smtClean="0">
              <a:latin typeface="Arial" pitchFamily="34" charset="0"/>
              <a:cs typeface="Arial" pitchFamily="34" charset="0"/>
            </a:endParaRPr>
          </a:p>
        </p:txBody>
      </p:sp>
      <p:sp>
        <p:nvSpPr>
          <p:cNvPr id="6861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7A76EE2-462C-40BC-880C-88EF5A326372}" type="slidenum">
              <a:rPr lang="en-US" altLang="fi-FI">
                <a:latin typeface="Arial" pitchFamily="34" charset="0"/>
              </a:rPr>
              <a:pPr algn="r" eaLnBrk="1" hangingPunct="1">
                <a:spcBef>
                  <a:spcPct val="0"/>
                </a:spcBef>
              </a:pPr>
              <a:t>14</a:t>
            </a:fld>
            <a:endParaRPr lang="en-US" altLang="fi-FI">
              <a:latin typeface="Arial" pitchFamily="34" charset="0"/>
            </a:endParaRPr>
          </a:p>
        </p:txBody>
      </p:sp>
      <p:sp>
        <p:nvSpPr>
          <p:cNvPr id="68612"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dirty="0" smtClean="0"/>
              <a:t>In contrast to the previous slide, these next two slides illustrate improved storage for hazardous materials and hazardous wastes.</a:t>
            </a:r>
          </a:p>
          <a:p>
            <a:pPr eaLnBrk="1" hangingPunct="1">
              <a:spcBef>
                <a:spcPct val="0"/>
              </a:spcBef>
            </a:pPr>
            <a:endParaRPr lang="en-US" altLang="fi-FI" dirty="0" smtClean="0"/>
          </a:p>
          <a:p>
            <a:pPr eaLnBrk="1" hangingPunct="1">
              <a:spcBef>
                <a:spcPct val="0"/>
              </a:spcBef>
            </a:pPr>
            <a:r>
              <a:rPr lang="en-US" altLang="fi-FI" dirty="0" smtClean="0"/>
              <a:t>The three barrels are housed on a well-constructed secondary containment pallet.  They should still be labeled and covered overhead, but this is at least a first step in improved storage procedures, and above all significantly reduces the chance of contaminating the ground.</a:t>
            </a:r>
          </a:p>
          <a:p>
            <a:pPr eaLnBrk="1" hangingPunct="1">
              <a:spcBef>
                <a:spcPct val="0"/>
              </a:spcBef>
            </a:pPr>
            <a:endParaRPr lang="en-US" altLang="fi-FI" dirty="0" smtClean="0"/>
          </a:p>
          <a:p>
            <a:pPr eaLnBrk="1" hangingPunct="1">
              <a:spcBef>
                <a:spcPct val="0"/>
              </a:spcBef>
            </a:pPr>
            <a:r>
              <a:rPr lang="en-US" altLang="fi-FI" dirty="0" smtClean="0"/>
              <a:t>Better still is the storage facility pictured on the right:  it is well marked with warning labels and fenced off.  The barrels are on a large secondary container pallet and they are appropriately marked.  On the right side, there is protective gear available as well as an eyewash station in the event of exposure.</a:t>
            </a:r>
          </a:p>
          <a:p>
            <a:pPr eaLnBrk="1" hangingPunct="1">
              <a:spcBef>
                <a:spcPct val="0"/>
              </a:spcBef>
            </a:pPr>
            <a:endParaRPr lang="en-US" altLang="fi-FI" dirty="0" smtClean="0"/>
          </a:p>
          <a:p>
            <a:pPr eaLnBrk="1" hangingPunct="1">
              <a:spcBef>
                <a:spcPct val="0"/>
              </a:spcBef>
            </a:pPr>
            <a:r>
              <a:rPr lang="en-US" altLang="fi-FI" dirty="0" smtClean="0"/>
              <a:t>The lower left-hand picture shows barrels well labeled and segregated.  There is fair-to-good secondary containment (in some cases, this is minimal, but it is also on a sealed floor rather than directly on top of soil).  Finally, this example shows overhead protection (although more rudimentary protection from the elements is also acceptable).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D8F7D7-950B-4C91-9639-D572697FAB62}" type="slidenum">
              <a:rPr lang="en-US" altLang="en-US" smtClean="0"/>
              <a:pPr eaLnBrk="1" hangingPunct="1"/>
              <a:t>15</a:t>
            </a:fld>
            <a:endParaRPr lang="en-US" alt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Here are other good examples of hazardous material collection points. </a:t>
            </a:r>
          </a:p>
          <a:p>
            <a:pPr eaLnBrk="1" hangingPunct="1">
              <a:spcBef>
                <a:spcPct val="0"/>
              </a:spcBef>
            </a:pPr>
            <a:endParaRPr lang="en-US" altLang="en-US" smtClean="0"/>
          </a:p>
          <a:p>
            <a:pPr eaLnBrk="1" hangingPunct="1">
              <a:spcBef>
                <a:spcPct val="0"/>
              </a:spcBef>
            </a:pPr>
            <a:r>
              <a:rPr lang="en-US" altLang="en-US" smtClean="0"/>
              <a:t>In the picture on the left, note that the sign stipulates the material must be documented (using data sheets) prior to being left here and whom to contact if that has not been done.  The site has good secondary containment, overhead protection, segregated storage for different materials (which are labeled), and it is fenced off from other areas. </a:t>
            </a:r>
          </a:p>
          <a:p>
            <a:pPr eaLnBrk="1" hangingPunct="1">
              <a:spcBef>
                <a:spcPct val="0"/>
              </a:spcBef>
            </a:pPr>
            <a:endParaRPr lang="en-US" altLang="en-US" smtClean="0"/>
          </a:p>
          <a:p>
            <a:pPr eaLnBrk="1" hangingPunct="1">
              <a:spcBef>
                <a:spcPct val="0"/>
              </a:spcBef>
            </a:pPr>
            <a:r>
              <a:rPr lang="en-US" altLang="en-US" smtClean="0"/>
              <a:t>The picture on the right also shows proper labeling, good secondary containment, overhead protection, etc.  It is also an example of what can be done without a lot of materials and labor.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B1EF592-0D6A-4BE3-B793-D9B6FC164AD5}" type="slidenum">
              <a:rPr lang="fi-FI" altLang="fi-FI" smtClean="0">
                <a:latin typeface="Arial" pitchFamily="34" charset="0"/>
                <a:cs typeface="Arial" pitchFamily="34" charset="0"/>
              </a:rPr>
              <a:pPr eaLnBrk="1" hangingPunct="1">
                <a:spcBef>
                  <a:spcPct val="0"/>
                </a:spcBef>
              </a:pPr>
              <a:t>16</a:t>
            </a:fld>
            <a:endParaRPr lang="fi-FI" altLang="fi-FI" smtClean="0">
              <a:latin typeface="Arial" pitchFamily="34" charset="0"/>
              <a:cs typeface="Arial" pitchFamily="34" charset="0"/>
            </a:endParaRPr>
          </a:p>
        </p:txBody>
      </p:sp>
      <p:sp>
        <p:nvSpPr>
          <p:cNvPr id="7065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3CB1E18-191F-4FCE-B1D6-DA53EA51FEA2}" type="slidenum">
              <a:rPr lang="en-US" altLang="fi-FI">
                <a:latin typeface="Arial" pitchFamily="34" charset="0"/>
              </a:rPr>
              <a:pPr algn="r" eaLnBrk="1" hangingPunct="1">
                <a:spcBef>
                  <a:spcPct val="0"/>
                </a:spcBef>
              </a:pPr>
              <a:t>16</a:t>
            </a:fld>
            <a:endParaRPr lang="en-US" altLang="fi-FI">
              <a:latin typeface="Arial" pitchFamily="34" charset="0"/>
            </a:endParaRPr>
          </a:p>
        </p:txBody>
      </p:sp>
      <p:sp>
        <p:nvSpPr>
          <p:cNvPr id="70660"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Obviously, out in the field, there are certain conditions under which troops cannot use manufactured secondary containment or more permanent overhead protection structures.  This picture is a good illustration of hazardous waste storage using available materials:  a combination of using a thick plastic tarp to serve as the “groundcover” under the barrels and the sandbags to contain (or minimize) the spread of any possible spill provides for secondary containment.  The tarps, held in place by sandbags, and camouflage netting offer at least some protection from the elements. Different materials have to be segregated to avoid unexpected chemical reactions.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0DA1FD-503F-4C99-A0F6-227D31933FC9}" type="slidenum">
              <a:rPr lang="fi-FI" altLang="fi-FI" smtClean="0">
                <a:latin typeface="Arial" pitchFamily="34" charset="0"/>
                <a:cs typeface="Arial" pitchFamily="34" charset="0"/>
              </a:rPr>
              <a:pPr eaLnBrk="1" hangingPunct="1">
                <a:spcBef>
                  <a:spcPct val="0"/>
                </a:spcBef>
              </a:pPr>
              <a:t>17</a:t>
            </a:fld>
            <a:endParaRPr lang="fi-FI" altLang="fi-FI" smtClean="0">
              <a:latin typeface="Arial" pitchFamily="34" charset="0"/>
              <a:cs typeface="Arial" pitchFamily="34" charset="0"/>
            </a:endParaRPr>
          </a:p>
        </p:txBody>
      </p:sp>
      <p:sp>
        <p:nvSpPr>
          <p:cNvPr id="7270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5BE4236-684F-40E9-A701-083116FAA2F1}" type="slidenum">
              <a:rPr lang="en-US" altLang="fi-FI">
                <a:latin typeface="Arial" pitchFamily="34" charset="0"/>
              </a:rPr>
              <a:pPr algn="r" eaLnBrk="1" hangingPunct="1">
                <a:spcBef>
                  <a:spcPct val="0"/>
                </a:spcBef>
              </a:pPr>
              <a:t>17</a:t>
            </a:fld>
            <a:endParaRPr lang="en-US" altLang="fi-FI">
              <a:latin typeface="Arial" pitchFamily="34" charset="0"/>
            </a:endParaRPr>
          </a:p>
        </p:txBody>
      </p:sp>
      <p:sp>
        <p:nvSpPr>
          <p:cNvPr id="72708"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These pictures illustrate good practices in wearing appropriate clothing for hazardous tasks, such as decontamination gear (men in green suits) and protective clothing (including goggles/eyewear) when handling hazardous materials.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772C3F-58DA-44AB-BDB9-ABDBB35FF052}" type="slidenum">
              <a:rPr lang="fi-FI" altLang="fi-FI" smtClean="0">
                <a:latin typeface="Arial" pitchFamily="34" charset="0"/>
                <a:cs typeface="Arial" pitchFamily="34" charset="0"/>
              </a:rPr>
              <a:pPr eaLnBrk="1" hangingPunct="1">
                <a:spcBef>
                  <a:spcPct val="0"/>
                </a:spcBef>
              </a:pPr>
              <a:t>18</a:t>
            </a:fld>
            <a:endParaRPr lang="fi-FI" altLang="fi-FI" smtClean="0">
              <a:latin typeface="Arial" pitchFamily="34" charset="0"/>
              <a:cs typeface="Arial" pitchFamily="34" charset="0"/>
            </a:endParaRPr>
          </a:p>
        </p:txBody>
      </p:sp>
      <p:sp>
        <p:nvSpPr>
          <p:cNvPr id="7168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3F1BE5E-A042-41E7-A92E-C41C6858005F}" type="slidenum">
              <a:rPr lang="en-US" altLang="fi-FI">
                <a:latin typeface="Arial" pitchFamily="34" charset="0"/>
              </a:rPr>
              <a:pPr algn="r" eaLnBrk="1" hangingPunct="1">
                <a:spcBef>
                  <a:spcPct val="0"/>
                </a:spcBef>
              </a:pPr>
              <a:t>18</a:t>
            </a:fld>
            <a:endParaRPr lang="en-US" altLang="fi-FI">
              <a:latin typeface="Arial" pitchFamily="34" charset="0"/>
            </a:endParaRPr>
          </a:p>
        </p:txBody>
      </p:sp>
      <p:sp>
        <p:nvSpPr>
          <p:cNvPr id="71684"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dirty="0" smtClean="0"/>
              <a:t>Improper storage of lead-containing batteries can cause serious health and environmental risks.  The top picture shows the inside of a building where such batteries had been stored.  The yellow stains on the floor are evidence that the batteries leaked acid and had not been placed on appropriate secondary containment structures. Hazardous waste must be clearly labeled and stored separate from other hazardous materials.</a:t>
            </a:r>
            <a:r>
              <a:rPr lang="en-US" altLang="fi-FI" b="1" u="sng" dirty="0" smtClean="0"/>
              <a:t> </a:t>
            </a:r>
          </a:p>
          <a:p>
            <a:pPr eaLnBrk="1" hangingPunct="1">
              <a:spcBef>
                <a:spcPct val="0"/>
              </a:spcBef>
            </a:pPr>
            <a:endParaRPr lang="en-US" altLang="fi-FI" dirty="0" smtClean="0"/>
          </a:p>
          <a:p>
            <a:pPr eaLnBrk="1" hangingPunct="1">
              <a:spcBef>
                <a:spcPct val="0"/>
              </a:spcBef>
            </a:pPr>
            <a:r>
              <a:rPr lang="en-US" altLang="fi-FI" dirty="0" smtClean="0"/>
              <a:t>Even worse, the bottom picture shows a battery having been left on top of a crumbling concrete storm water drain.  If the battery itself does not fall through the concrete into the water below, it is quite certain that the acid from the battery has done so and will continue to do so.</a:t>
            </a:r>
          </a:p>
          <a:p>
            <a:pPr eaLnBrk="1" hangingPunct="1">
              <a:spcBef>
                <a:spcPct val="0"/>
              </a:spcBef>
            </a:pPr>
            <a:endParaRPr lang="en-US" altLang="fi-FI" dirty="0" smtClean="0"/>
          </a:p>
          <a:p>
            <a:pPr eaLnBrk="1" hangingPunct="1">
              <a:spcBef>
                <a:spcPct val="0"/>
              </a:spcBef>
            </a:pPr>
            <a:r>
              <a:rPr lang="en-US" altLang="fi-FI" dirty="0" smtClean="0"/>
              <a:t>Proper storage of batteries includes appropriate secondary containment, labeling, and protection from the weather.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3F36E79-70A2-4D40-AE89-397B49A868C1}" type="slidenum">
              <a:rPr lang="fi-FI" altLang="fi-FI" smtClean="0">
                <a:latin typeface="Arial" pitchFamily="34" charset="0"/>
                <a:cs typeface="Arial" pitchFamily="34" charset="0"/>
              </a:rPr>
              <a:pPr eaLnBrk="1" hangingPunct="1">
                <a:spcBef>
                  <a:spcPct val="0"/>
                </a:spcBef>
              </a:pPr>
              <a:t>19</a:t>
            </a:fld>
            <a:endParaRPr lang="fi-FI" altLang="fi-FI" smtClean="0">
              <a:latin typeface="Arial" pitchFamily="34" charset="0"/>
              <a:cs typeface="Arial" pitchFamily="34" charset="0"/>
            </a:endParaRPr>
          </a:p>
        </p:txBody>
      </p:sp>
      <p:sp>
        <p:nvSpPr>
          <p:cNvPr id="7373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C34259-461B-46D0-99AB-3BA5EE6D50EC}" type="slidenum">
              <a:rPr lang="en-US" altLang="fi-FI">
                <a:latin typeface="Arial" pitchFamily="34" charset="0"/>
              </a:rPr>
              <a:pPr algn="r" eaLnBrk="1" hangingPunct="1">
                <a:spcBef>
                  <a:spcPct val="0"/>
                </a:spcBef>
              </a:pPr>
              <a:t>19</a:t>
            </a:fld>
            <a:endParaRPr lang="en-US" altLang="fi-FI">
              <a:latin typeface="Arial" pitchFamily="34" charset="0"/>
            </a:endParaRPr>
          </a:p>
        </p:txBody>
      </p:sp>
      <p:sp>
        <p:nvSpPr>
          <p:cNvPr id="73732"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These are clear examples of how you do NOT want waste to be disposed of.  Rusting and leaking containers, no attempt at segregation of materials, and generally no plan at all.  The stuff has just been DUMPED.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CF8AB80-1C91-4D3F-B465-5A6615F76E86}" type="slidenum">
              <a:rPr lang="en-US" altLang="fi-FI" smtClean="0">
                <a:latin typeface="Arial" pitchFamily="34" charset="0"/>
                <a:cs typeface="Arial" pitchFamily="34" charset="0"/>
              </a:rPr>
              <a:pPr eaLnBrk="1" hangingPunct="1">
                <a:spcBef>
                  <a:spcPct val="0"/>
                </a:spcBef>
              </a:pPr>
              <a:t>2</a:t>
            </a:fld>
            <a:endParaRPr lang="en-US" altLang="fi-FI"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FAE880F-6FDD-4E3F-829A-A44C1DFAD1E2}" type="slidenum">
              <a:rPr lang="fi-FI" altLang="fi-FI" smtClean="0">
                <a:latin typeface="Arial" pitchFamily="34" charset="0"/>
                <a:cs typeface="Arial" pitchFamily="34" charset="0"/>
              </a:rPr>
              <a:pPr eaLnBrk="1" hangingPunct="1">
                <a:spcBef>
                  <a:spcPct val="0"/>
                </a:spcBef>
              </a:pPr>
              <a:t>20</a:t>
            </a:fld>
            <a:endParaRPr lang="fi-FI" altLang="fi-FI" smtClean="0">
              <a:latin typeface="Arial" pitchFamily="34" charset="0"/>
              <a:cs typeface="Arial" pitchFamily="34" charset="0"/>
            </a:endParaRPr>
          </a:p>
        </p:txBody>
      </p:sp>
      <p:sp>
        <p:nvSpPr>
          <p:cNvPr id="7475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B96C4B6-6E3D-4A89-8D13-ABF97C041FC5}" type="slidenum">
              <a:rPr lang="en-US" altLang="fi-FI">
                <a:latin typeface="Arial" pitchFamily="34" charset="0"/>
              </a:rPr>
              <a:pPr algn="r" eaLnBrk="1" hangingPunct="1">
                <a:spcBef>
                  <a:spcPct val="0"/>
                </a:spcBef>
              </a:pPr>
              <a:t>20</a:t>
            </a:fld>
            <a:endParaRPr lang="en-US" altLang="fi-FI">
              <a:latin typeface="Arial" pitchFamily="34" charset="0"/>
            </a:endParaRPr>
          </a:p>
        </p:txBody>
      </p:sp>
      <p:sp>
        <p:nvSpPr>
          <p:cNvPr id="74756"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While an open burn pit is often not the preferred method for the disposal of solid waste, if the operation requires this approach, this picture at least shows an appropriate posting of the rules to be followed in using the burn pit.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CFCA29F-FF9E-4486-BE4B-567703B4C2CD}" type="slidenum">
              <a:rPr lang="fi-FI" altLang="fi-FI" smtClean="0">
                <a:latin typeface="Arial" pitchFamily="34" charset="0"/>
                <a:cs typeface="Arial" pitchFamily="34" charset="0"/>
              </a:rPr>
              <a:pPr eaLnBrk="1" hangingPunct="1">
                <a:spcBef>
                  <a:spcPct val="0"/>
                </a:spcBef>
              </a:pPr>
              <a:t>21</a:t>
            </a:fld>
            <a:endParaRPr lang="fi-FI" altLang="fi-FI" smtClean="0">
              <a:latin typeface="Arial" pitchFamily="34" charset="0"/>
              <a:cs typeface="Arial" pitchFamily="34" charset="0"/>
            </a:endParaRPr>
          </a:p>
        </p:txBody>
      </p:sp>
      <p:sp>
        <p:nvSpPr>
          <p:cNvPr id="7577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9FA575C-5208-49AD-9B3F-DB2F2AE3044B}" type="slidenum">
              <a:rPr lang="en-US" altLang="fi-FI">
                <a:latin typeface="Arial" pitchFamily="34" charset="0"/>
              </a:rPr>
              <a:pPr algn="r" eaLnBrk="1" hangingPunct="1">
                <a:spcBef>
                  <a:spcPct val="0"/>
                </a:spcBef>
              </a:pPr>
              <a:t>21</a:t>
            </a:fld>
            <a:endParaRPr lang="en-US" altLang="fi-FI">
              <a:latin typeface="Arial" pitchFamily="34" charset="0"/>
            </a:endParaRPr>
          </a:p>
        </p:txBody>
      </p:sp>
      <p:sp>
        <p:nvSpPr>
          <p:cNvPr id="75780"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As an alternative to open burning, here are examples of the use of incinerators to dispose of solid waste.  </a:t>
            </a:r>
          </a:p>
          <a:p>
            <a:pPr eaLnBrk="1" hangingPunct="1">
              <a:spcBef>
                <a:spcPct val="0"/>
              </a:spcBef>
            </a:pPr>
            <a:endParaRPr lang="en-US" altLang="fi-FI" smtClean="0"/>
          </a:p>
          <a:p>
            <a:pPr eaLnBrk="1" hangingPunct="1">
              <a:spcBef>
                <a:spcPct val="0"/>
              </a:spcBef>
            </a:pPr>
            <a:r>
              <a:rPr lang="en-US" altLang="fi-FI" smtClean="0"/>
              <a:t>For troops using an incinerator, trash should first be properly contained in barrels with covers or sealed bags (which was not done in the picture on the left).  They should then be brought to the incinerator for disposal.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F7DF90-A98C-40BA-A973-59AD45F90F22}" type="slidenum">
              <a:rPr lang="fi-FI" altLang="fi-FI" smtClean="0">
                <a:latin typeface="Arial" pitchFamily="34" charset="0"/>
                <a:cs typeface="Arial" pitchFamily="34" charset="0"/>
              </a:rPr>
              <a:pPr eaLnBrk="1" hangingPunct="1">
                <a:spcBef>
                  <a:spcPct val="0"/>
                </a:spcBef>
              </a:pPr>
              <a:t>22</a:t>
            </a:fld>
            <a:endParaRPr lang="fi-FI" altLang="fi-FI" smtClean="0">
              <a:latin typeface="Arial" pitchFamily="34" charset="0"/>
              <a:cs typeface="Arial" pitchFamily="34" charset="0"/>
            </a:endParaRPr>
          </a:p>
        </p:txBody>
      </p:sp>
      <p:sp>
        <p:nvSpPr>
          <p:cNvPr id="7680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2E8EAB3-648E-4996-B322-D7F6BD8C5DA7}" type="slidenum">
              <a:rPr lang="en-US" altLang="fi-FI">
                <a:latin typeface="Arial" pitchFamily="34" charset="0"/>
              </a:rPr>
              <a:pPr algn="r" eaLnBrk="1" hangingPunct="1">
                <a:spcBef>
                  <a:spcPct val="0"/>
                </a:spcBef>
              </a:pPr>
              <a:t>22</a:t>
            </a:fld>
            <a:endParaRPr lang="en-US" altLang="fi-FI">
              <a:latin typeface="Arial" pitchFamily="34" charset="0"/>
            </a:endParaRPr>
          </a:p>
        </p:txBody>
      </p:sp>
      <p:sp>
        <p:nvSpPr>
          <p:cNvPr id="76804"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These two pictures show oil contamination on the ground.  In the case on the left, the red building is a heating plant; the pipe coming out the back (and the ground underneath the pipe) shows that oil has been leaking into the ground and has not been contained or cleaned up.</a:t>
            </a:r>
          </a:p>
          <a:p>
            <a:pPr eaLnBrk="1" hangingPunct="1">
              <a:spcBef>
                <a:spcPct val="0"/>
              </a:spcBef>
            </a:pPr>
            <a:endParaRPr lang="en-US" altLang="fi-FI" smtClean="0"/>
          </a:p>
          <a:p>
            <a:pPr eaLnBrk="1" hangingPunct="1">
              <a:spcBef>
                <a:spcPct val="0"/>
              </a:spcBef>
            </a:pPr>
            <a:r>
              <a:rPr lang="en-US" altLang="fi-FI" smtClean="0"/>
              <a:t>The picture on the right shows oil contamination on the ground, coming out of the pipe.  The two men are taking soil samples to determine the extent of the contamination.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2734442-A4DC-47BC-9CED-A9195835B7A3}" type="slidenum">
              <a:rPr lang="fi-FI" altLang="fi-FI" smtClean="0">
                <a:latin typeface="Arial" pitchFamily="34" charset="0"/>
                <a:cs typeface="Arial" pitchFamily="34" charset="0"/>
              </a:rPr>
              <a:pPr eaLnBrk="1" hangingPunct="1">
                <a:spcBef>
                  <a:spcPct val="0"/>
                </a:spcBef>
              </a:pPr>
              <a:t>23</a:t>
            </a:fld>
            <a:endParaRPr lang="fi-FI" altLang="fi-FI" smtClean="0">
              <a:latin typeface="Arial" pitchFamily="34" charset="0"/>
              <a:cs typeface="Arial" pitchFamily="34" charset="0"/>
            </a:endParaRPr>
          </a:p>
        </p:txBody>
      </p:sp>
      <p:sp>
        <p:nvSpPr>
          <p:cNvPr id="7782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82FFE3C-1FA0-4579-8A0A-EB490CCBE3FD}" type="slidenum">
              <a:rPr lang="en-US" altLang="fi-FI">
                <a:latin typeface="Arial" pitchFamily="34" charset="0"/>
              </a:rPr>
              <a:pPr algn="r" eaLnBrk="1" hangingPunct="1">
                <a:spcBef>
                  <a:spcPct val="0"/>
                </a:spcBef>
              </a:pPr>
              <a:t>23</a:t>
            </a:fld>
            <a:endParaRPr lang="en-US" altLang="fi-FI">
              <a:latin typeface="Arial" pitchFamily="34" charset="0"/>
            </a:endParaRPr>
          </a:p>
        </p:txBody>
      </p:sp>
      <p:sp>
        <p:nvSpPr>
          <p:cNvPr id="77828"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This series of pictures illustrates the proper execution of a spill response plan, in this case a spill of some oil.  The spill is stopped (by picking up the blue container), contained, cleaned up (using sand to absorb it), the sand is then placed in a lidded container for appropriate subsequent disposal. However, instead of using sand as the absorbent material, there are more efficient industrial products (grains and granules) available.</a:t>
            </a:r>
          </a:p>
          <a:p>
            <a:pPr eaLnBrk="1" hangingPunct="1">
              <a:spcBef>
                <a:spcPct val="0"/>
              </a:spcBef>
            </a:pPr>
            <a:endParaRPr lang="en-US" altLang="fi-FI" smtClean="0"/>
          </a:p>
          <a:p>
            <a:pPr eaLnBrk="1" hangingPunct="1">
              <a:spcBef>
                <a:spcPct val="0"/>
              </a:spcBef>
            </a:pPr>
            <a:r>
              <a:rPr lang="en-US" altLang="fi-FI" smtClean="0"/>
              <a:t>Remember: used absorbent material is hazardous waste and must be disposed of as hazardous waste.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7F19678-F7D8-4759-A0F0-9B3BAA2C0720}" type="slidenum">
              <a:rPr lang="fi-FI" altLang="fi-FI" smtClean="0">
                <a:latin typeface="Arial" pitchFamily="34" charset="0"/>
                <a:cs typeface="Arial" pitchFamily="34" charset="0"/>
              </a:rPr>
              <a:pPr eaLnBrk="1" hangingPunct="1">
                <a:spcBef>
                  <a:spcPct val="0"/>
                </a:spcBef>
              </a:pPr>
              <a:t>24</a:t>
            </a:fld>
            <a:endParaRPr lang="fi-FI" altLang="fi-FI" smtClean="0">
              <a:latin typeface="Arial" pitchFamily="34" charset="0"/>
              <a:cs typeface="Arial" pitchFamily="34" charset="0"/>
            </a:endParaRPr>
          </a:p>
        </p:txBody>
      </p:sp>
      <p:sp>
        <p:nvSpPr>
          <p:cNvPr id="7885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AE1399E-61F4-4F75-AFE9-D0B31727B589}" type="slidenum">
              <a:rPr lang="en-US" altLang="fi-FI">
                <a:latin typeface="Arial" pitchFamily="34" charset="0"/>
              </a:rPr>
              <a:pPr algn="r" eaLnBrk="1" hangingPunct="1">
                <a:spcBef>
                  <a:spcPct val="0"/>
                </a:spcBef>
              </a:pPr>
              <a:t>24</a:t>
            </a:fld>
            <a:endParaRPr lang="en-US" altLang="fi-FI">
              <a:latin typeface="Arial" pitchFamily="34" charset="0"/>
            </a:endParaRPr>
          </a:p>
        </p:txBody>
      </p:sp>
      <p:sp>
        <p:nvSpPr>
          <p:cNvPr id="78852"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While the details of the picture on the left are not very clear, it demonstrates a good practice of posting a contingency plan for a hazardous materials spill in a visible place just outside the hazardous materials collection area.  The poster is (well) protected from the weather by a plastic covering.  Ensure signage is written in host nation’s and contributing nations’ languages.</a:t>
            </a:r>
          </a:p>
          <a:p>
            <a:pPr eaLnBrk="1" hangingPunct="1">
              <a:spcBef>
                <a:spcPct val="0"/>
              </a:spcBef>
            </a:pPr>
            <a:endParaRPr lang="en-US" altLang="fi-FI" smtClean="0"/>
          </a:p>
          <a:p>
            <a:pPr eaLnBrk="1" hangingPunct="1">
              <a:spcBef>
                <a:spcPct val="0"/>
              </a:spcBef>
            </a:pPr>
            <a:r>
              <a:rPr lang="en-US" altLang="fi-FI" smtClean="0"/>
              <a:t>On the right is an example of a contained oil spill, which occurred as a result of a ruptured fuel bladder. It shows the use of a liner to prevent leakage into the ground and built-up walls around the pit to protect against spill-over.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fi-FI" dirty="0" smtClean="0"/>
              <a:t>Here is a quick way to help you remember what to do in the event of a spill or leak. Above all, protect yourself! </a:t>
            </a:r>
            <a:r>
              <a:rPr lang="en-US" altLang="fi-FI" u="sng" dirty="0" smtClean="0">
                <a:cs typeface="Times New Roman" pitchFamily="18" charset="0"/>
              </a:rPr>
              <a:t>Safety is the first priority.</a:t>
            </a:r>
            <a:endParaRPr lang="en-US" altLang="fi-FI" sz="1600" dirty="0" smtClean="0">
              <a:cs typeface="Arial" pitchFamily="34" charset="0"/>
            </a:endParaRPr>
          </a:p>
          <a:p>
            <a:pPr>
              <a:spcBef>
                <a:spcPct val="0"/>
              </a:spcBef>
            </a:pPr>
            <a:r>
              <a:rPr lang="en-US" altLang="fi-FI" u="sng" dirty="0" smtClean="0">
                <a:cs typeface="Times New Roman" pitchFamily="18" charset="0"/>
              </a:rPr>
              <a:t>Do not respond unless trained</a:t>
            </a:r>
            <a:r>
              <a:rPr lang="en-US" altLang="fi-FI" dirty="0" smtClean="0">
                <a:cs typeface="Times New Roman" pitchFamily="18" charset="0"/>
              </a:rPr>
              <a:t>. If you have been trained, it can be helpful to think of the word “REACT” and what each letter stands for:</a:t>
            </a:r>
            <a:endParaRPr lang="en-US" altLang="fi-FI" sz="1600" dirty="0" smtClean="0">
              <a:cs typeface="Arial" pitchFamily="34" charset="0"/>
            </a:endParaRPr>
          </a:p>
          <a:p>
            <a:pPr eaLnBrk="1" hangingPunct="1">
              <a:lnSpc>
                <a:spcPct val="80000"/>
              </a:lnSpc>
              <a:spcBef>
                <a:spcPct val="0"/>
              </a:spcBef>
            </a:pPr>
            <a:endParaRPr lang="en-US" altLang="fi-FI" u="sng" dirty="0" smtClean="0"/>
          </a:p>
          <a:p>
            <a:pPr eaLnBrk="1" hangingPunct="1">
              <a:lnSpc>
                <a:spcPct val="80000"/>
              </a:lnSpc>
              <a:spcBef>
                <a:spcPct val="0"/>
              </a:spcBef>
            </a:pPr>
            <a:r>
              <a:rPr lang="en-US" altLang="fi-FI" u="sng" dirty="0" smtClean="0"/>
              <a:t>R</a:t>
            </a:r>
            <a:r>
              <a:rPr lang="en-US" altLang="fi-FI" dirty="0" smtClean="0"/>
              <a:t>emove the Source: Determine how the source of the spill can be stopped to limit the amount spilled.</a:t>
            </a:r>
          </a:p>
          <a:p>
            <a:pPr eaLnBrk="1" hangingPunct="1">
              <a:lnSpc>
                <a:spcPct val="80000"/>
              </a:lnSpc>
              <a:spcBef>
                <a:spcPct val="0"/>
              </a:spcBef>
            </a:pPr>
            <a:endParaRPr lang="en-US" altLang="fi-FI" dirty="0" smtClean="0"/>
          </a:p>
          <a:p>
            <a:pPr eaLnBrk="1" hangingPunct="1">
              <a:lnSpc>
                <a:spcPct val="80000"/>
              </a:lnSpc>
              <a:spcBef>
                <a:spcPct val="0"/>
              </a:spcBef>
            </a:pPr>
            <a:r>
              <a:rPr lang="en-US" altLang="fi-FI" u="sng" dirty="0" smtClean="0"/>
              <a:t>E</a:t>
            </a:r>
            <a:r>
              <a:rPr lang="en-US" altLang="fi-FI" dirty="0" smtClean="0"/>
              <a:t>nvelop the spill: Circle the spill area with absorbent materials to stop the spread of the spill and to keep it from entering waterways.</a:t>
            </a:r>
          </a:p>
          <a:p>
            <a:pPr eaLnBrk="1" hangingPunct="1">
              <a:lnSpc>
                <a:spcPct val="80000"/>
              </a:lnSpc>
              <a:spcBef>
                <a:spcPct val="0"/>
              </a:spcBef>
            </a:pPr>
            <a:endParaRPr lang="en-US" altLang="fi-FI" dirty="0" smtClean="0"/>
          </a:p>
          <a:p>
            <a:pPr eaLnBrk="1" hangingPunct="1">
              <a:lnSpc>
                <a:spcPct val="80000"/>
              </a:lnSpc>
              <a:spcBef>
                <a:spcPct val="0"/>
              </a:spcBef>
            </a:pPr>
            <a:r>
              <a:rPr lang="en-US" altLang="fi-FI" u="sng" dirty="0" smtClean="0"/>
              <a:t>A</a:t>
            </a:r>
            <a:r>
              <a:rPr lang="en-US" altLang="fi-FI" dirty="0" smtClean="0"/>
              <a:t>bsorb/Accumulate: Use more absorbent material to soak up the spill from the spill area.</a:t>
            </a:r>
          </a:p>
          <a:p>
            <a:pPr eaLnBrk="1" hangingPunct="1">
              <a:lnSpc>
                <a:spcPct val="80000"/>
              </a:lnSpc>
              <a:spcBef>
                <a:spcPct val="0"/>
              </a:spcBef>
            </a:pPr>
            <a:endParaRPr lang="en-US" altLang="fi-FI" dirty="0" smtClean="0"/>
          </a:p>
          <a:p>
            <a:pPr eaLnBrk="1" hangingPunct="1">
              <a:lnSpc>
                <a:spcPct val="80000"/>
              </a:lnSpc>
              <a:spcBef>
                <a:spcPct val="0"/>
              </a:spcBef>
            </a:pPr>
            <a:r>
              <a:rPr lang="en-US" altLang="fi-FI" u="sng" dirty="0" smtClean="0"/>
              <a:t>C</a:t>
            </a:r>
            <a:r>
              <a:rPr lang="en-US" altLang="fi-FI" dirty="0" smtClean="0"/>
              <a:t>ontainerize/clean-up: Collect the contaminated soil and absorbent materials and place in an appropriate container.</a:t>
            </a:r>
          </a:p>
          <a:p>
            <a:pPr eaLnBrk="1" hangingPunct="1">
              <a:lnSpc>
                <a:spcPct val="80000"/>
              </a:lnSpc>
              <a:spcBef>
                <a:spcPct val="0"/>
              </a:spcBef>
            </a:pPr>
            <a:endParaRPr lang="en-US" altLang="fi-FI" dirty="0" smtClean="0"/>
          </a:p>
          <a:p>
            <a:pPr eaLnBrk="1" hangingPunct="1">
              <a:lnSpc>
                <a:spcPct val="80000"/>
              </a:lnSpc>
              <a:spcBef>
                <a:spcPct val="0"/>
              </a:spcBef>
            </a:pPr>
            <a:r>
              <a:rPr lang="en-US" altLang="fi-FI" u="sng" dirty="0" smtClean="0"/>
              <a:t>T</a:t>
            </a:r>
            <a:r>
              <a:rPr lang="en-US" altLang="fi-FI" dirty="0" smtClean="0"/>
              <a:t>ell your supervisor: Report what is spilled, where it occurred and what you did to respond to the spill. For intermediate or major spills, fill out a Spill Report Form. Report all incidents on the higher command network as well as to the Environmental Officer.</a:t>
            </a:r>
          </a:p>
          <a:p>
            <a:pPr eaLnBrk="1" hangingPunct="1">
              <a:lnSpc>
                <a:spcPct val="80000"/>
              </a:lnSpc>
              <a:spcBef>
                <a:spcPct val="0"/>
              </a:spcBef>
            </a:pPr>
            <a:endParaRPr lang="en-US" altLang="fi-FI" dirty="0" smtClean="0"/>
          </a:p>
          <a:p>
            <a:pPr eaLnBrk="1" hangingPunct="1">
              <a:lnSpc>
                <a:spcPct val="80000"/>
              </a:lnSpc>
              <a:spcBef>
                <a:spcPct val="0"/>
              </a:spcBef>
            </a:pPr>
            <a:r>
              <a:rPr lang="en-US" altLang="fi-FI" dirty="0" smtClean="0"/>
              <a:t>In short: </a:t>
            </a:r>
            <a:r>
              <a:rPr lang="fi-FI" altLang="fi-FI" sz="1800" dirty="0" smtClean="0"/>
              <a:t>REACT!</a:t>
            </a:r>
            <a:endParaRPr lang="fi-FI" altLang="fi-FI" dirty="0" smtClean="0"/>
          </a:p>
        </p:txBody>
      </p:sp>
      <p:sp>
        <p:nvSpPr>
          <p:cNvPr id="79876"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39B6F8-9B90-4FCC-A760-D76FAA5356BE}" type="slidenum">
              <a:rPr lang="en-US" altLang="fi-FI" smtClean="0">
                <a:latin typeface="Arial" pitchFamily="34" charset="0"/>
                <a:cs typeface="Arial" pitchFamily="34" charset="0"/>
              </a:rPr>
              <a:pPr eaLnBrk="1" hangingPunct="1">
                <a:spcBef>
                  <a:spcPct val="0"/>
                </a:spcBef>
              </a:pPr>
              <a:t>25</a:t>
            </a:fld>
            <a:endParaRPr lang="en-US" altLang="fi-FI"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65D088-8B44-4FEB-A54F-00E837A9C210}" type="slidenum">
              <a:rPr lang="en-US" altLang="fi-FI" smtClean="0">
                <a:latin typeface="Arial" pitchFamily="34" charset="0"/>
                <a:cs typeface="Arial" pitchFamily="34" charset="0"/>
              </a:rPr>
              <a:pPr eaLnBrk="1" hangingPunct="1">
                <a:spcBef>
                  <a:spcPct val="0"/>
                </a:spcBef>
              </a:pPr>
              <a:t>26</a:t>
            </a:fld>
            <a:endParaRPr lang="en-US" altLang="fi-FI"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i-FI" dirty="0" smtClean="0"/>
              <a:t>Improper handling of wastewater can pose health and environmental hazards for troops as well as the surrounding local community.  On the left, you can see that pipes meant to manage wastewater</a:t>
            </a:r>
            <a:r>
              <a:rPr lang="en-US" altLang="fi-FI" baseline="0" dirty="0" smtClean="0"/>
              <a:t> </a:t>
            </a:r>
            <a:r>
              <a:rPr lang="en-US" altLang="fi-FI" dirty="0" smtClean="0"/>
              <a:t>flow have themselves broken apart.</a:t>
            </a:r>
          </a:p>
          <a:p>
            <a:pPr eaLnBrk="1" hangingPunct="1">
              <a:spcBef>
                <a:spcPct val="0"/>
              </a:spcBef>
            </a:pPr>
            <a:endParaRPr lang="en-US" altLang="fi-FI" dirty="0" smtClean="0"/>
          </a:p>
          <a:p>
            <a:pPr eaLnBrk="1" hangingPunct="1">
              <a:spcBef>
                <a:spcPct val="0"/>
              </a:spcBef>
            </a:pPr>
            <a:r>
              <a:rPr lang="en-US" altLang="fi-FI" dirty="0" smtClean="0"/>
              <a:t>As an “alternative,” (upper right) a truck is now simply dumping the wastewater onto the ground at the corner of the base.  The (continuing) result of such sewerage discharge is evident in the picture below (lower right). </a:t>
            </a:r>
          </a:p>
          <a:p>
            <a:pPr eaLnBrk="1" hangingPunct="1">
              <a:spcBef>
                <a:spcPct val="0"/>
              </a:spcBef>
            </a:pPr>
            <a:endParaRPr lang="en-US" altLang="fi-FI" dirty="0" smtClean="0"/>
          </a:p>
          <a:p>
            <a:pPr eaLnBrk="1" hangingPunct="1">
              <a:spcBef>
                <a:spcPct val="0"/>
              </a:spcBef>
            </a:pPr>
            <a:r>
              <a:rPr lang="en-US" altLang="fi-FI" dirty="0" smtClean="0"/>
              <a:t>In cases where contractors are used, it is important to monitor their work to ensure performance work standards are met.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4B6ED5-605E-431F-A633-0CAB6E53CF22}" type="slidenum">
              <a:rPr lang="fi-FI" altLang="fi-FI" smtClean="0">
                <a:latin typeface="Arial" pitchFamily="34" charset="0"/>
                <a:cs typeface="Arial" pitchFamily="34" charset="0"/>
              </a:rPr>
              <a:pPr eaLnBrk="1" hangingPunct="1">
                <a:spcBef>
                  <a:spcPct val="0"/>
                </a:spcBef>
              </a:pPr>
              <a:t>27</a:t>
            </a:fld>
            <a:endParaRPr lang="fi-FI" altLang="fi-FI" smtClean="0">
              <a:latin typeface="Arial" pitchFamily="34" charset="0"/>
              <a:cs typeface="Arial" pitchFamily="34" charset="0"/>
            </a:endParaRPr>
          </a:p>
        </p:txBody>
      </p:sp>
      <p:sp>
        <p:nvSpPr>
          <p:cNvPr id="8192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D8B7E18-31A2-4485-95FB-7DF92E41B554}" type="slidenum">
              <a:rPr lang="en-US" altLang="fi-FI">
                <a:latin typeface="Arial" pitchFamily="34" charset="0"/>
              </a:rPr>
              <a:pPr algn="r" eaLnBrk="1" hangingPunct="1">
                <a:spcBef>
                  <a:spcPct val="0"/>
                </a:spcBef>
              </a:pPr>
              <a:t>27</a:t>
            </a:fld>
            <a:endParaRPr lang="en-US" altLang="fi-FI">
              <a:latin typeface="Arial" pitchFamily="34" charset="0"/>
            </a:endParaRPr>
          </a:p>
        </p:txBody>
      </p:sp>
      <p:sp>
        <p:nvSpPr>
          <p:cNvPr id="81924"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dirty="0" smtClean="0"/>
              <a:t>During deployments (just as in exercises and training), it is important to drive on established roads (as shown on the left), except when instructed otherwise, because of safety considerations and because driving causes soil erosion. </a:t>
            </a:r>
          </a:p>
          <a:p>
            <a:pPr eaLnBrk="1" hangingPunct="1">
              <a:spcBef>
                <a:spcPct val="0"/>
              </a:spcBef>
            </a:pPr>
            <a:endParaRPr lang="en-US" altLang="fi-FI" dirty="0" smtClean="0"/>
          </a:p>
          <a:p>
            <a:pPr eaLnBrk="1" hangingPunct="1">
              <a:spcBef>
                <a:spcPct val="0"/>
              </a:spcBef>
            </a:pPr>
            <a:r>
              <a:rPr lang="en-US" altLang="fi-FI" dirty="0" smtClean="0"/>
              <a:t>Wetlands should not be driven through. </a:t>
            </a:r>
          </a:p>
          <a:p>
            <a:pPr eaLnBrk="1" hangingPunct="1">
              <a:spcBef>
                <a:spcPct val="0"/>
              </a:spcBef>
            </a:pPr>
            <a:endParaRPr lang="en-US" altLang="fi-FI" dirty="0" smtClean="0"/>
          </a:p>
          <a:p>
            <a:pPr eaLnBrk="1" hangingPunct="1">
              <a:spcBef>
                <a:spcPct val="0"/>
              </a:spcBef>
            </a:pPr>
            <a:r>
              <a:rPr lang="en-US" altLang="fi-FI" dirty="0" smtClean="0"/>
              <a:t>Vehicle maintenance, parking, and washing are allowed only in designated areas.</a:t>
            </a:r>
            <a:endParaRPr lang="en-US" altLang="fi-FI" b="1" u="sng"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77681D-9631-47B0-B3F0-A794D61936CC}" type="slidenum">
              <a:rPr lang="fi-FI" altLang="fi-FI" smtClean="0">
                <a:latin typeface="Arial" pitchFamily="34" charset="0"/>
                <a:cs typeface="Arial" pitchFamily="34" charset="0"/>
              </a:rPr>
              <a:pPr eaLnBrk="1" hangingPunct="1">
                <a:spcBef>
                  <a:spcPct val="0"/>
                </a:spcBef>
              </a:pPr>
              <a:t>28</a:t>
            </a:fld>
            <a:endParaRPr lang="fi-FI" altLang="fi-FI" smtClean="0">
              <a:latin typeface="Arial" pitchFamily="34" charset="0"/>
              <a:cs typeface="Arial" pitchFamily="34" charset="0"/>
            </a:endParaRPr>
          </a:p>
        </p:txBody>
      </p:sp>
      <p:sp>
        <p:nvSpPr>
          <p:cNvPr id="8294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DAD7D84-4477-4620-ACD9-E90660AB6005}" type="slidenum">
              <a:rPr lang="en-US" altLang="fi-FI">
                <a:latin typeface="Arial" pitchFamily="34" charset="0"/>
              </a:rPr>
              <a:pPr algn="r" eaLnBrk="1" hangingPunct="1">
                <a:spcBef>
                  <a:spcPct val="0"/>
                </a:spcBef>
              </a:pPr>
              <a:t>28</a:t>
            </a:fld>
            <a:endParaRPr lang="en-US" altLang="fi-FI">
              <a:latin typeface="Arial" pitchFamily="34" charset="0"/>
            </a:endParaRPr>
          </a:p>
        </p:txBody>
      </p:sp>
      <p:sp>
        <p:nvSpPr>
          <p:cNvPr id="82948"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The slide on the left shows damage done to a burial site by troops who did not follow guidance in terms of respect for cultural property. </a:t>
            </a:r>
          </a:p>
          <a:p>
            <a:pPr eaLnBrk="1" hangingPunct="1">
              <a:spcBef>
                <a:spcPct val="0"/>
              </a:spcBef>
            </a:pPr>
            <a:endParaRPr lang="en-US" altLang="fi-FI" smtClean="0"/>
          </a:p>
          <a:p>
            <a:pPr eaLnBrk="1" hangingPunct="1">
              <a:spcBef>
                <a:spcPct val="0"/>
              </a:spcBef>
            </a:pPr>
            <a:r>
              <a:rPr lang="en-US" altLang="fi-FI" smtClean="0"/>
              <a:t>The upper right-hand picture, in contrast shows a much greater appreciation by the troops for a burial site, marking its location so as to avoid entering the area during military activities.</a:t>
            </a:r>
          </a:p>
          <a:p>
            <a:pPr eaLnBrk="1" hangingPunct="1">
              <a:spcBef>
                <a:spcPct val="0"/>
              </a:spcBef>
            </a:pPr>
            <a:endParaRPr lang="en-US" altLang="fi-FI" smtClean="0"/>
          </a:p>
          <a:p>
            <a:pPr eaLnBrk="1" hangingPunct="1">
              <a:spcBef>
                <a:spcPct val="0"/>
              </a:spcBef>
            </a:pPr>
            <a:r>
              <a:rPr lang="en-US" altLang="fi-FI" smtClean="0"/>
              <a:t>While burial sites may be fairly easy to recognize and avoid, other cultural properties—such as this old well (bottom right)—are also important to be able to identify and avoid to the greatest extent possible.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E5A1796-ACDD-4C6A-BAD6-27124C868FB3}" type="slidenum">
              <a:rPr lang="fi-FI" altLang="fi-FI" smtClean="0">
                <a:latin typeface="Arial" pitchFamily="34" charset="0"/>
                <a:cs typeface="Arial" pitchFamily="34" charset="0"/>
              </a:rPr>
              <a:pPr eaLnBrk="1" hangingPunct="1">
                <a:spcBef>
                  <a:spcPct val="0"/>
                </a:spcBef>
              </a:pPr>
              <a:t>29</a:t>
            </a:fld>
            <a:endParaRPr lang="fi-FI" altLang="fi-FI" smtClean="0">
              <a:latin typeface="Arial" pitchFamily="34" charset="0"/>
              <a:cs typeface="Arial" pitchFamily="34" charset="0"/>
            </a:endParaRPr>
          </a:p>
        </p:txBody>
      </p:sp>
      <p:sp>
        <p:nvSpPr>
          <p:cNvPr id="83971"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530FC15-16BD-475C-931E-FC083616B6F7}" type="slidenum">
              <a:rPr lang="en-US" altLang="fi-FI">
                <a:latin typeface="Arial" pitchFamily="34" charset="0"/>
              </a:rPr>
              <a:pPr algn="r" eaLnBrk="1" hangingPunct="1">
                <a:spcBef>
                  <a:spcPct val="0"/>
                </a:spcBef>
              </a:pPr>
              <a:t>29</a:t>
            </a:fld>
            <a:endParaRPr lang="en-US" altLang="fi-FI">
              <a:latin typeface="Arial" pitchFamily="34" charset="0"/>
            </a:endParaRPr>
          </a:p>
        </p:txBody>
      </p:sp>
      <p:sp>
        <p:nvSpPr>
          <p:cNvPr id="839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smtClean="0"/>
              <a:t>Military operations can involve deployments to environmentally sensitive areas.  Due care should be taken when operating in such areas. </a:t>
            </a:r>
          </a:p>
          <a:p>
            <a:pPr eaLnBrk="1" hangingPunct="1">
              <a:spcBef>
                <a:spcPct val="0"/>
              </a:spcBef>
            </a:pPr>
            <a:endParaRPr lang="en-US" altLang="fi-FI" smtClean="0"/>
          </a:p>
          <a:p>
            <a:pPr eaLnBrk="1" hangingPunct="1">
              <a:spcBef>
                <a:spcPct val="0"/>
              </a:spcBef>
            </a:pPr>
            <a:r>
              <a:rPr lang="en-US" altLang="fi-FI" smtClean="0"/>
              <a:t>In addition, one of the most important aspects of natural resource protection is analyzing the impact of military operations on natural resources. You need to consider the effects on the surrounding community when using natural resources, from water to forests to protected habitats.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65200" eaLnBrk="0" hangingPunct="0">
              <a:spcBef>
                <a:spcPct val="30000"/>
              </a:spcBef>
              <a:defRPr sz="1200">
                <a:solidFill>
                  <a:schemeClr val="tx1"/>
                </a:solidFill>
                <a:latin typeface="Calibri" pitchFamily="34" charset="0"/>
              </a:defRPr>
            </a:lvl1pPr>
            <a:lvl2pPr marL="742950" indent="-285750" defTabSz="965200" eaLnBrk="0" hangingPunct="0">
              <a:spcBef>
                <a:spcPct val="30000"/>
              </a:spcBef>
              <a:defRPr sz="1200">
                <a:solidFill>
                  <a:schemeClr val="tx1"/>
                </a:solidFill>
                <a:latin typeface="Calibri" pitchFamily="34" charset="0"/>
              </a:defRPr>
            </a:lvl2pPr>
            <a:lvl3pPr marL="1143000" indent="-228600" defTabSz="965200" eaLnBrk="0" hangingPunct="0">
              <a:spcBef>
                <a:spcPct val="30000"/>
              </a:spcBef>
              <a:defRPr sz="1200">
                <a:solidFill>
                  <a:schemeClr val="tx1"/>
                </a:solidFill>
                <a:latin typeface="Calibri" pitchFamily="34" charset="0"/>
              </a:defRPr>
            </a:lvl3pPr>
            <a:lvl4pPr marL="1600200" indent="-228600" defTabSz="965200" eaLnBrk="0" hangingPunct="0">
              <a:spcBef>
                <a:spcPct val="30000"/>
              </a:spcBef>
              <a:defRPr sz="1200">
                <a:solidFill>
                  <a:schemeClr val="tx1"/>
                </a:solidFill>
                <a:latin typeface="Calibri" pitchFamily="34" charset="0"/>
              </a:defRPr>
            </a:lvl4pPr>
            <a:lvl5pPr marL="2057400" indent="-228600" defTabSz="965200" eaLnBrk="0" hangingPunct="0">
              <a:spcBef>
                <a:spcPct val="30000"/>
              </a:spcBef>
              <a:defRPr sz="1200">
                <a:solidFill>
                  <a:schemeClr val="tx1"/>
                </a:solidFill>
                <a:latin typeface="Calibri" pitchFamily="34" charset="0"/>
              </a:defRPr>
            </a:lvl5pPr>
            <a:lvl6pPr marL="2514600" indent="-228600" defTabSz="965200" eaLnBrk="0" fontAlgn="base" hangingPunct="0">
              <a:spcBef>
                <a:spcPct val="30000"/>
              </a:spcBef>
              <a:spcAft>
                <a:spcPct val="0"/>
              </a:spcAft>
              <a:defRPr sz="1200">
                <a:solidFill>
                  <a:schemeClr val="tx1"/>
                </a:solidFill>
                <a:latin typeface="Calibri" pitchFamily="34" charset="0"/>
              </a:defRPr>
            </a:lvl6pPr>
            <a:lvl7pPr marL="2971800" indent="-228600" defTabSz="965200" eaLnBrk="0" fontAlgn="base" hangingPunct="0">
              <a:spcBef>
                <a:spcPct val="30000"/>
              </a:spcBef>
              <a:spcAft>
                <a:spcPct val="0"/>
              </a:spcAft>
              <a:defRPr sz="1200">
                <a:solidFill>
                  <a:schemeClr val="tx1"/>
                </a:solidFill>
                <a:latin typeface="Calibri" pitchFamily="34" charset="0"/>
              </a:defRPr>
            </a:lvl7pPr>
            <a:lvl8pPr marL="3429000" indent="-228600" defTabSz="965200" eaLnBrk="0" fontAlgn="base" hangingPunct="0">
              <a:spcBef>
                <a:spcPct val="30000"/>
              </a:spcBef>
              <a:spcAft>
                <a:spcPct val="0"/>
              </a:spcAft>
              <a:defRPr sz="1200">
                <a:solidFill>
                  <a:schemeClr val="tx1"/>
                </a:solidFill>
                <a:latin typeface="Calibri" pitchFamily="34" charset="0"/>
              </a:defRPr>
            </a:lvl8pPr>
            <a:lvl9pPr marL="3886200" indent="-228600" defTabSz="965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623E30A-2DAB-4FF2-948C-2CDF00B60D3E}" type="slidenum">
              <a:rPr lang="en-US" altLang="fi-FI" smtClean="0">
                <a:latin typeface="Arial" pitchFamily="34" charset="0"/>
                <a:cs typeface="Arial" pitchFamily="34" charset="0"/>
              </a:rPr>
              <a:pPr eaLnBrk="1" hangingPunct="1">
                <a:spcBef>
                  <a:spcPct val="0"/>
                </a:spcBef>
              </a:pPr>
              <a:t>3</a:t>
            </a:fld>
            <a:endParaRPr lang="en-US" altLang="fi-FI"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a:xfrm>
            <a:off x="731838" y="4560888"/>
            <a:ext cx="5851525" cy="4321175"/>
          </a:xfrm>
          <a:ln/>
        </p:spPr>
        <p:txBody>
          <a:bodyPr>
            <a:normAutofit lnSpcReduction="10000"/>
          </a:bodyPr>
          <a:lstStyle/>
          <a:p>
            <a:pPr algn="just" eaLnBrk="1" hangingPunct="1">
              <a:spcBef>
                <a:spcPct val="0"/>
              </a:spcBef>
              <a:tabLst>
                <a:tab pos="193675" algn="l"/>
              </a:tabLst>
              <a:defRPr/>
            </a:pPr>
            <a:r>
              <a:rPr lang="en-AU" dirty="0" smtClean="0">
                <a:latin typeface="GDDEZZ+CenturySchoolbook"/>
                <a:cs typeface="Times New Roman" pitchFamily="18" charset="0"/>
              </a:rPr>
              <a:t>Environmental and energy considerations must be part of the everyday lives of every service member.  They do not go away or become unimportant because we are involved in operations. </a:t>
            </a:r>
            <a:r>
              <a:rPr lang="en-AU" dirty="0" smtClean="0">
                <a:cs typeface="Times New Roman" pitchFamily="18" charset="0"/>
              </a:rPr>
              <a:t>In fact, they may even enhance operational capabilities and security.</a:t>
            </a:r>
            <a:endParaRPr lang="en-GB" dirty="0" smtClean="0">
              <a:cs typeface="Times New Roman" pitchFamily="18" charset="0"/>
            </a:endParaRPr>
          </a:p>
          <a:p>
            <a:pPr eaLnBrk="1" hangingPunct="1">
              <a:spcBef>
                <a:spcPct val="0"/>
              </a:spcBef>
              <a:tabLst>
                <a:tab pos="193675" algn="l"/>
              </a:tabLst>
              <a:defRPr/>
            </a:pPr>
            <a:endParaRPr lang="en-AU" dirty="0" smtClean="0">
              <a:latin typeface="EBZZZZ+CenturySchoolbook-Italic"/>
              <a:cs typeface="Times New Roman" pitchFamily="18" charset="0"/>
            </a:endParaRPr>
          </a:p>
          <a:p>
            <a:pPr eaLnBrk="1" hangingPunct="1">
              <a:spcBef>
                <a:spcPct val="0"/>
              </a:spcBef>
              <a:tabLst>
                <a:tab pos="193675" algn="l"/>
              </a:tabLst>
              <a:defRPr/>
            </a:pPr>
            <a:r>
              <a:rPr lang="en-AU" dirty="0" smtClean="0">
                <a:latin typeface="EBZZZZ+CenturySchoolbook-Italic"/>
                <a:cs typeface="Times New Roman" pitchFamily="18" charset="0"/>
              </a:rPr>
              <a:t>The integration of energy saving measures and environmental values into the military mission helps to: </a:t>
            </a:r>
          </a:p>
          <a:p>
            <a:pPr eaLnBrk="1" hangingPunct="1">
              <a:spcBef>
                <a:spcPct val="0"/>
              </a:spcBef>
              <a:buFontTx/>
              <a:buChar char="•"/>
              <a:tabLst>
                <a:tab pos="193675" algn="l"/>
              </a:tabLst>
              <a:defRPr/>
            </a:pPr>
            <a:r>
              <a:rPr lang="en-AU" dirty="0" smtClean="0">
                <a:latin typeface="EBZZZZ+CenturySchoolbook-Italic"/>
                <a:cs typeface="Times New Roman" pitchFamily="18" charset="0"/>
              </a:rPr>
              <a:t> sustain readiness, </a:t>
            </a:r>
          </a:p>
          <a:p>
            <a:pPr eaLnBrk="1" hangingPunct="1">
              <a:spcBef>
                <a:spcPct val="0"/>
              </a:spcBef>
              <a:buFontTx/>
              <a:buChar char="•"/>
              <a:tabLst>
                <a:tab pos="193675" algn="l"/>
              </a:tabLst>
              <a:defRPr/>
            </a:pPr>
            <a:r>
              <a:rPr lang="en-AU" dirty="0" smtClean="0">
                <a:latin typeface="EBZZZZ+CenturySchoolbook-Italic"/>
                <a:cs typeface="Times New Roman" pitchFamily="18" charset="0"/>
              </a:rPr>
              <a:t> enhance quality of life </a:t>
            </a:r>
          </a:p>
          <a:p>
            <a:pPr eaLnBrk="1" hangingPunct="1">
              <a:spcBef>
                <a:spcPct val="0"/>
              </a:spcBef>
              <a:buFontTx/>
              <a:buChar char="•"/>
              <a:tabLst>
                <a:tab pos="193675" algn="l"/>
              </a:tabLst>
              <a:defRPr/>
            </a:pPr>
            <a:r>
              <a:rPr lang="en-AU" dirty="0" smtClean="0">
                <a:latin typeface="EBZZZZ+CenturySchoolbook-Italic"/>
                <a:cs typeface="Times New Roman" pitchFamily="18" charset="0"/>
              </a:rPr>
              <a:t> improve safety at work</a:t>
            </a:r>
            <a:r>
              <a:rPr lang="en-AU" i="1" dirty="0" smtClean="0">
                <a:latin typeface="EBZZZZ+CenturySchoolbook-Italic"/>
                <a:cs typeface="Times New Roman" pitchFamily="18" charset="0"/>
              </a:rPr>
              <a:t> </a:t>
            </a:r>
            <a:endParaRPr lang="en-AU" dirty="0" smtClean="0">
              <a:latin typeface="EBZZZZ+CenturySchoolbook-Italic"/>
              <a:cs typeface="Times New Roman" pitchFamily="18" charset="0"/>
            </a:endParaRPr>
          </a:p>
          <a:p>
            <a:pPr eaLnBrk="1" hangingPunct="1">
              <a:spcBef>
                <a:spcPct val="0"/>
              </a:spcBef>
              <a:buFontTx/>
              <a:buChar char="•"/>
              <a:tabLst>
                <a:tab pos="193675" algn="l"/>
              </a:tabLst>
              <a:defRPr/>
            </a:pPr>
            <a:r>
              <a:rPr lang="en-AU" dirty="0" smtClean="0">
                <a:latin typeface="EBZZZZ+CenturySchoolbook-Italic"/>
                <a:cs typeface="Times New Roman" pitchFamily="18" charset="0"/>
              </a:rPr>
              <a:t> strengthen civil relations </a:t>
            </a:r>
          </a:p>
          <a:p>
            <a:pPr eaLnBrk="1" hangingPunct="1">
              <a:spcBef>
                <a:spcPct val="0"/>
              </a:spcBef>
              <a:buFontTx/>
              <a:buChar char="•"/>
              <a:tabLst>
                <a:tab pos="193675" algn="l"/>
              </a:tabLst>
              <a:defRPr/>
            </a:pPr>
            <a:r>
              <a:rPr lang="en-AU" dirty="0" smtClean="0">
                <a:latin typeface="EBZZZZ+CenturySchoolbook-Italic"/>
                <a:cs typeface="Times New Roman" pitchFamily="18" charset="0"/>
              </a:rPr>
              <a:t> conserve valuable natural resources</a:t>
            </a:r>
          </a:p>
          <a:p>
            <a:pPr eaLnBrk="1" hangingPunct="1">
              <a:spcBef>
                <a:spcPct val="0"/>
              </a:spcBef>
              <a:tabLst>
                <a:tab pos="193675" algn="l"/>
              </a:tabLst>
              <a:defRPr/>
            </a:pPr>
            <a:r>
              <a:rPr lang="en-AU" dirty="0" smtClean="0">
                <a:latin typeface="EBZZZZ+CenturySchoolbook-Italic"/>
                <a:cs typeface="Times New Roman" pitchFamily="18" charset="0"/>
              </a:rPr>
              <a:t>   </a:t>
            </a:r>
            <a:endParaRPr lang="en-AU" dirty="0" smtClean="0">
              <a:cs typeface="Times New Roman" pitchFamily="18" charset="0"/>
            </a:endParaRPr>
          </a:p>
          <a:p>
            <a:pPr algn="just" eaLnBrk="1" hangingPunct="1">
              <a:spcBef>
                <a:spcPct val="0"/>
              </a:spcBef>
              <a:tabLst>
                <a:tab pos="193675" algn="l"/>
              </a:tabLst>
              <a:defRPr/>
            </a:pPr>
            <a:r>
              <a:rPr lang="en-AU" dirty="0" smtClean="0">
                <a:cs typeface="Times New Roman" pitchFamily="18" charset="0"/>
              </a:rPr>
              <a:t>We ultimately perform in operations based on what we have done in training. </a:t>
            </a:r>
            <a:r>
              <a:rPr lang="en-GB" dirty="0" smtClean="0">
                <a:cs typeface="Times New Roman" pitchFamily="18" charset="0"/>
              </a:rPr>
              <a:t>These training materials will enhance your knowledge of what is expected of </a:t>
            </a:r>
            <a:r>
              <a:rPr lang="en-US" dirty="0" smtClean="0">
                <a:cs typeface="Times New Roman" pitchFamily="18" charset="0"/>
              </a:rPr>
              <a:t>you environmentally and energy-wise</a:t>
            </a:r>
            <a:r>
              <a:rPr lang="en-GB" dirty="0" smtClean="0">
                <a:cs typeface="Times New Roman" pitchFamily="18" charset="0"/>
              </a:rPr>
              <a:t>.</a:t>
            </a:r>
          </a:p>
          <a:p>
            <a:pPr algn="just" eaLnBrk="1" fontAlgn="auto" hangingPunct="1">
              <a:spcBef>
                <a:spcPts val="0"/>
              </a:spcBef>
              <a:spcAft>
                <a:spcPts val="0"/>
              </a:spcAft>
              <a:tabLst>
                <a:tab pos="184508" algn="l"/>
              </a:tabLst>
              <a:defRPr/>
            </a:pPr>
            <a:endParaRPr lang="en-GB" dirty="0" smtClean="0">
              <a:cs typeface="Times New Roman" pitchFamily="18" charset="0"/>
            </a:endParaRPr>
          </a:p>
          <a:p>
            <a:pPr algn="just" eaLnBrk="1" fontAlgn="auto" hangingPunct="1">
              <a:spcBef>
                <a:spcPts val="0"/>
              </a:spcBef>
              <a:spcAft>
                <a:spcPts val="0"/>
              </a:spcAft>
              <a:tabLst>
                <a:tab pos="184508" algn="l"/>
              </a:tabLst>
              <a:defRPr/>
            </a:pPr>
            <a:r>
              <a:rPr lang="en-GB" dirty="0" smtClean="0">
                <a:cs typeface="Times New Roman" pitchFamily="18" charset="0"/>
              </a:rPr>
              <a:t>The picture on the right illustrates the logistic burden and force protection requirements of delivering supplies to conflict areas. On the left, we see what can happen when there is a lack of sound environmental management practices.  In the foreground is an example of a base camp meeting mission requirements, while seamlessly integrating into the surrounding environment.  Importantly, environmental and energy considerations can help to ease the logistical burden and reduce force protection requirements.</a:t>
            </a:r>
            <a:endParaRPr lang="en-US" dirty="0" smtClean="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85C99D-871A-41B8-9B46-E0FA7DE119A5}" type="slidenum">
              <a:rPr lang="fi-FI" altLang="fi-FI" smtClean="0">
                <a:latin typeface="Arial" pitchFamily="34" charset="0"/>
                <a:cs typeface="Arial" pitchFamily="34" charset="0"/>
              </a:rPr>
              <a:pPr eaLnBrk="1" hangingPunct="1">
                <a:spcBef>
                  <a:spcPct val="0"/>
                </a:spcBef>
              </a:pPr>
              <a:t>30</a:t>
            </a:fld>
            <a:endParaRPr lang="fi-FI" altLang="fi-FI" smtClean="0">
              <a:latin typeface="Arial" pitchFamily="34" charset="0"/>
              <a:cs typeface="Arial" pitchFamily="34" charset="0"/>
            </a:endParaRPr>
          </a:p>
        </p:txBody>
      </p:sp>
      <p:sp>
        <p:nvSpPr>
          <p:cNvPr id="8499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fi-FI" altLang="fi-FI" smtClean="0"/>
              <a:t>These are samples of some of the informational aids that you might find useful. A more complete list and hyperlinks to them are in the ”Reference Module” section of this toolbox, under the ”Informational Aids” tab.</a:t>
            </a:r>
          </a:p>
        </p:txBody>
      </p:sp>
      <p:sp>
        <p:nvSpPr>
          <p:cNvPr id="84997"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E2648437-0462-4D12-86F2-2CBDE5E7D887}" type="slidenum">
              <a:rPr lang="en-US" altLang="fi-FI">
                <a:latin typeface="Arial" pitchFamily="34" charset="0"/>
              </a:rPr>
              <a:pPr algn="r" eaLnBrk="1" hangingPunct="1">
                <a:spcBef>
                  <a:spcPct val="0"/>
                </a:spcBef>
              </a:pPr>
              <a:t>30</a:t>
            </a:fld>
            <a:endParaRPr lang="en-US" altLang="fi-FI">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F3C62C-D849-421D-84C1-D1BF95EEE998}" type="slidenum">
              <a:rPr lang="fi-FI" altLang="fi-FI" smtClean="0">
                <a:latin typeface="Arial" pitchFamily="34" charset="0"/>
                <a:cs typeface="Arial" pitchFamily="34" charset="0"/>
              </a:rPr>
              <a:pPr eaLnBrk="1" hangingPunct="1">
                <a:spcBef>
                  <a:spcPct val="0"/>
                </a:spcBef>
              </a:pPr>
              <a:t>31</a:t>
            </a:fld>
            <a:endParaRPr lang="fi-FI" altLang="fi-FI" smtClean="0">
              <a:latin typeface="Arial" pitchFamily="34" charset="0"/>
              <a:cs typeface="Arial" pitchFamily="34" charset="0"/>
            </a:endParaRPr>
          </a:p>
        </p:txBody>
      </p:sp>
      <p:sp>
        <p:nvSpPr>
          <p:cNvPr id="8601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B65C72E-C595-4F9C-8A1F-D2ACD6D974D4}" type="slidenum">
              <a:rPr lang="en-US" altLang="fi-FI">
                <a:latin typeface="Arial" pitchFamily="34" charset="0"/>
              </a:rPr>
              <a:pPr algn="r" eaLnBrk="1" hangingPunct="1">
                <a:spcBef>
                  <a:spcPct val="0"/>
                </a:spcBef>
              </a:pPr>
              <a:t>31</a:t>
            </a:fld>
            <a:endParaRPr lang="en-US" altLang="fi-FI">
              <a:latin typeface="Arial" pitchFamily="34" charset="0"/>
            </a:endParaRPr>
          </a:p>
        </p:txBody>
      </p:sp>
      <p:sp>
        <p:nvSpPr>
          <p:cNvPr id="86020"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endParaRPr lang="fi-FI" alt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93012C-1461-463A-B7A9-9A4175C983C6}" type="slidenum">
              <a:rPr lang="fi-FI" altLang="fi-FI" smtClean="0">
                <a:latin typeface="Arial" pitchFamily="34" charset="0"/>
                <a:cs typeface="Arial" pitchFamily="34" charset="0"/>
              </a:rPr>
              <a:pPr eaLnBrk="1" hangingPunct="1">
                <a:spcBef>
                  <a:spcPct val="0"/>
                </a:spcBef>
              </a:pPr>
              <a:t>4</a:t>
            </a:fld>
            <a:endParaRPr lang="fi-FI" altLang="fi-FI" smtClean="0">
              <a:latin typeface="Arial" pitchFamily="34" charset="0"/>
              <a:cs typeface="Arial" pitchFamily="34" charset="0"/>
            </a:endParaRPr>
          </a:p>
        </p:txBody>
      </p:sp>
      <p:sp>
        <p:nvSpPr>
          <p:cNvPr id="57347"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defRPr/>
            </a:pPr>
            <a:r>
              <a:rPr lang="en-US" altLang="fi-FI" dirty="0" smtClean="0"/>
              <a:t>This slide lists the important topics that will be covered in this briefing. First there is a listing of your responsibilities </a:t>
            </a:r>
            <a:r>
              <a:rPr lang="en-US" altLang="fi-FI" b="0" dirty="0" smtClean="0"/>
              <a:t>concerning environment and energy</a:t>
            </a:r>
            <a:r>
              <a:rPr lang="en-US" altLang="fi-FI" dirty="0" smtClean="0"/>
              <a:t>.  It is important to understand that </a:t>
            </a:r>
            <a:r>
              <a:rPr lang="en-US" altLang="fi-FI" u="sng" dirty="0" smtClean="0"/>
              <a:t>every person has responsibilities</a:t>
            </a:r>
            <a:r>
              <a:rPr lang="en-US" altLang="fi-FI" dirty="0" smtClean="0"/>
              <a:t>, not just the environmental officer or </a:t>
            </a:r>
            <a:r>
              <a:rPr lang="en-US" altLang="fi-FI" b="0" dirty="0" smtClean="0"/>
              <a:t>energy manager</a:t>
            </a:r>
            <a:r>
              <a:rPr lang="en-US" altLang="fi-FI" dirty="0" smtClean="0"/>
              <a:t> in your unit.  Your most important environmental responsibilities are during the execution stage of the operation, and there are several people within your command to give you guidance about how to do this.</a:t>
            </a:r>
          </a:p>
          <a:p>
            <a:pPr eaLnBrk="1" hangingPunct="1">
              <a:spcBef>
                <a:spcPct val="0"/>
              </a:spcBef>
              <a:defRPr/>
            </a:pPr>
            <a:endParaRPr lang="en-US" altLang="fi-FI" dirty="0" smtClean="0"/>
          </a:p>
          <a:p>
            <a:pPr eaLnBrk="1" hangingPunct="1">
              <a:spcBef>
                <a:spcPct val="0"/>
              </a:spcBef>
              <a:defRPr/>
            </a:pPr>
            <a:r>
              <a:rPr lang="en-US" altLang="fi-FI" dirty="0" smtClean="0"/>
              <a:t>Next, the briefing explains what we mean by “environmental considerations in operations” (</a:t>
            </a:r>
            <a:r>
              <a:rPr lang="en-US" altLang="fi-FI" dirty="0" err="1" smtClean="0"/>
              <a:t>ECOps</a:t>
            </a:r>
            <a:r>
              <a:rPr lang="en-US" altLang="fi-FI" baseline="0" dirty="0" smtClean="0"/>
              <a:t>) </a:t>
            </a:r>
            <a:r>
              <a:rPr lang="en-US" altLang="fi-FI" dirty="0" smtClean="0"/>
              <a:t>and “energy considerations in operations” </a:t>
            </a:r>
            <a:r>
              <a:rPr lang="en-US" altLang="fi-FI" baseline="0" dirty="0" smtClean="0"/>
              <a:t>(</a:t>
            </a:r>
            <a:r>
              <a:rPr lang="en-US" altLang="fi-FI" dirty="0" err="1" smtClean="0"/>
              <a:t>EnCOps</a:t>
            </a:r>
            <a:r>
              <a:rPr lang="en-US" altLang="fi-FI" dirty="0" smtClean="0"/>
              <a:t>),</a:t>
            </a:r>
            <a:r>
              <a:rPr lang="en-US" altLang="fi-FI" baseline="0" dirty="0" smtClean="0"/>
              <a:t> </a:t>
            </a:r>
            <a:r>
              <a:rPr lang="en-US" altLang="fi-FI" dirty="0" smtClean="0"/>
              <a:t>why they</a:t>
            </a:r>
            <a:r>
              <a:rPr lang="en-US" altLang="fi-FI" baseline="0" dirty="0" smtClean="0"/>
              <a:t> are</a:t>
            </a:r>
            <a:r>
              <a:rPr lang="en-US" altLang="fi-FI" dirty="0" smtClean="0"/>
              <a:t> important </a:t>
            </a:r>
            <a:r>
              <a:rPr lang="en-US" altLang="fi-FI" u="sng" dirty="0" smtClean="0"/>
              <a:t>to you</a:t>
            </a:r>
            <a:r>
              <a:rPr lang="en-US" altLang="fi-FI" dirty="0" smtClean="0"/>
              <a:t> and what your role is.</a:t>
            </a:r>
          </a:p>
          <a:p>
            <a:pPr eaLnBrk="1" hangingPunct="1">
              <a:spcBef>
                <a:spcPct val="0"/>
              </a:spcBef>
              <a:defRPr/>
            </a:pPr>
            <a:endParaRPr lang="en-US" altLang="fi-FI" dirty="0" smtClean="0"/>
          </a:p>
          <a:p>
            <a:pPr eaLnBrk="1" hangingPunct="1">
              <a:spcBef>
                <a:spcPct val="0"/>
              </a:spcBef>
              <a:defRPr/>
            </a:pPr>
            <a:r>
              <a:rPr lang="en-US" altLang="fi-FI" dirty="0" smtClean="0"/>
              <a:t>Most of the briefing looks at some examples of good and bad environmental and energy practices—from proper</a:t>
            </a:r>
            <a:r>
              <a:rPr lang="en-US" altLang="fi-FI" baseline="0" dirty="0" smtClean="0"/>
              <a:t> </a:t>
            </a:r>
            <a:r>
              <a:rPr lang="en-US" altLang="fi-FI" dirty="0" smtClean="0"/>
              <a:t>waste disposal to improved energy efficiency.  Seeing how to do things correctly will help you know the right thing to do when you are deployed.</a:t>
            </a:r>
          </a:p>
          <a:p>
            <a:pPr eaLnBrk="1" hangingPunct="1">
              <a:spcBef>
                <a:spcPct val="0"/>
              </a:spcBef>
              <a:defRPr/>
            </a:pPr>
            <a:r>
              <a:rPr lang="en-US" altLang="fi-FI" dirty="0" smtClean="0"/>
              <a:t> </a:t>
            </a:r>
          </a:p>
          <a:p>
            <a:pPr eaLnBrk="1" hangingPunct="1">
              <a:spcBef>
                <a:spcPct val="0"/>
              </a:spcBef>
              <a:defRPr/>
            </a:pPr>
            <a:r>
              <a:rPr lang="en-US" altLang="fi-FI" dirty="0" smtClean="0"/>
              <a:t>At the end, there are links to a few documents—things like a pocket guide for spill response—that you can use.</a:t>
            </a:r>
          </a:p>
        </p:txBody>
      </p:sp>
      <p:sp>
        <p:nvSpPr>
          <p:cNvPr id="57349"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38F6023-85A7-4D6B-AA25-7C9B348E6A72}" type="slidenum">
              <a:rPr lang="en-US" altLang="fi-FI">
                <a:latin typeface="Arial" pitchFamily="34" charset="0"/>
              </a:rPr>
              <a:pPr algn="r" eaLnBrk="1" hangingPunct="1">
                <a:spcBef>
                  <a:spcPct val="0"/>
                </a:spcBef>
              </a:pPr>
              <a:t>4</a:t>
            </a:fld>
            <a:endParaRPr lang="en-US" altLang="fi-FI">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50C86A-0B9B-4694-A915-61F8C3AA6BF6}" type="slidenum">
              <a:rPr lang="fi-FI" altLang="fi-FI" smtClean="0">
                <a:latin typeface="Arial" pitchFamily="34" charset="0"/>
                <a:cs typeface="Arial" pitchFamily="34" charset="0"/>
              </a:rPr>
              <a:pPr eaLnBrk="1" hangingPunct="1">
                <a:spcBef>
                  <a:spcPct val="0"/>
                </a:spcBef>
              </a:pPr>
              <a:t>5</a:t>
            </a:fld>
            <a:endParaRPr lang="fi-FI" altLang="fi-FI" smtClean="0">
              <a:latin typeface="Arial" pitchFamily="34" charset="0"/>
              <a:cs typeface="Arial" pitchFamily="34" charset="0"/>
            </a:endParaRPr>
          </a:p>
        </p:txBody>
      </p:sp>
      <p:sp>
        <p:nvSpPr>
          <p:cNvPr id="58371"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dirty="0" smtClean="0"/>
              <a:t>These are the main environmental responsibilities you—and everyone else in the base camp—has. </a:t>
            </a:r>
          </a:p>
        </p:txBody>
      </p:sp>
      <p:sp>
        <p:nvSpPr>
          <p:cNvPr id="58373"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6360B0C-1ADE-4D4B-B051-5EF7D3DDAFF9}" type="slidenum">
              <a:rPr lang="en-US" altLang="fi-FI">
                <a:latin typeface="Arial" pitchFamily="34" charset="0"/>
              </a:rPr>
              <a:pPr algn="r" eaLnBrk="1" hangingPunct="1">
                <a:spcBef>
                  <a:spcPct val="0"/>
                </a:spcBef>
              </a:pPr>
              <a:t>5</a:t>
            </a:fld>
            <a:endParaRPr lang="en-US" altLang="fi-FI">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689E5A9-D896-42B7-B65F-32AAE140BDDC}" type="slidenum">
              <a:rPr lang="fi-FI" altLang="fi-FI" smtClean="0">
                <a:latin typeface="Arial" pitchFamily="34" charset="0"/>
                <a:cs typeface="Arial" pitchFamily="34" charset="0"/>
              </a:rPr>
              <a:pPr eaLnBrk="1" hangingPunct="1">
                <a:spcBef>
                  <a:spcPct val="0"/>
                </a:spcBef>
              </a:pPr>
              <a:t>6</a:t>
            </a:fld>
            <a:endParaRPr lang="fi-FI" altLang="fi-FI" smtClean="0">
              <a:latin typeface="Arial" pitchFamily="34" charset="0"/>
              <a:cs typeface="Arial" pitchFamily="34" charset="0"/>
            </a:endParaRPr>
          </a:p>
        </p:txBody>
      </p:sp>
      <p:sp>
        <p:nvSpPr>
          <p:cNvPr id="5939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3613" eaLnBrk="0" hangingPunct="0">
              <a:spcBef>
                <a:spcPct val="30000"/>
              </a:spcBef>
              <a:defRPr sz="1200">
                <a:solidFill>
                  <a:schemeClr val="tx1"/>
                </a:solidFill>
                <a:latin typeface="Calibri" pitchFamily="34" charset="0"/>
              </a:defRPr>
            </a:lvl1pPr>
            <a:lvl2pPr marL="742950" indent="-285750" defTabSz="963613" eaLnBrk="0" hangingPunct="0">
              <a:spcBef>
                <a:spcPct val="30000"/>
              </a:spcBef>
              <a:defRPr sz="1200">
                <a:solidFill>
                  <a:schemeClr val="tx1"/>
                </a:solidFill>
                <a:latin typeface="Calibri" pitchFamily="34" charset="0"/>
              </a:defRPr>
            </a:lvl2pPr>
            <a:lvl3pPr marL="1143000" indent="-228600" defTabSz="963613" eaLnBrk="0" hangingPunct="0">
              <a:spcBef>
                <a:spcPct val="30000"/>
              </a:spcBef>
              <a:defRPr sz="1200">
                <a:solidFill>
                  <a:schemeClr val="tx1"/>
                </a:solidFill>
                <a:latin typeface="Calibri" pitchFamily="34" charset="0"/>
              </a:defRPr>
            </a:lvl3pPr>
            <a:lvl4pPr marL="1600200" indent="-228600" defTabSz="963613" eaLnBrk="0" hangingPunct="0">
              <a:spcBef>
                <a:spcPct val="30000"/>
              </a:spcBef>
              <a:defRPr sz="1200">
                <a:solidFill>
                  <a:schemeClr val="tx1"/>
                </a:solidFill>
                <a:latin typeface="Calibri" pitchFamily="34" charset="0"/>
              </a:defRPr>
            </a:lvl4pPr>
            <a:lvl5pPr marL="2057400" indent="-228600" defTabSz="963613" eaLnBrk="0" hangingPunct="0">
              <a:spcBef>
                <a:spcPct val="30000"/>
              </a:spcBef>
              <a:defRPr sz="1200">
                <a:solidFill>
                  <a:schemeClr val="tx1"/>
                </a:solidFill>
                <a:latin typeface="Calibri" pitchFamily="34" charset="0"/>
              </a:defRPr>
            </a:lvl5pPr>
            <a:lvl6pPr marL="2514600" indent="-228600" defTabSz="963613" eaLnBrk="0" fontAlgn="base" hangingPunct="0">
              <a:spcBef>
                <a:spcPct val="30000"/>
              </a:spcBef>
              <a:spcAft>
                <a:spcPct val="0"/>
              </a:spcAft>
              <a:defRPr sz="1200">
                <a:solidFill>
                  <a:schemeClr val="tx1"/>
                </a:solidFill>
                <a:latin typeface="Calibri" pitchFamily="34" charset="0"/>
              </a:defRPr>
            </a:lvl6pPr>
            <a:lvl7pPr marL="2971800" indent="-228600" defTabSz="963613" eaLnBrk="0" fontAlgn="base" hangingPunct="0">
              <a:spcBef>
                <a:spcPct val="30000"/>
              </a:spcBef>
              <a:spcAft>
                <a:spcPct val="0"/>
              </a:spcAft>
              <a:defRPr sz="1200">
                <a:solidFill>
                  <a:schemeClr val="tx1"/>
                </a:solidFill>
                <a:latin typeface="Calibri" pitchFamily="34" charset="0"/>
              </a:defRPr>
            </a:lvl7pPr>
            <a:lvl8pPr marL="3429000" indent="-228600" defTabSz="963613" eaLnBrk="0" fontAlgn="base" hangingPunct="0">
              <a:spcBef>
                <a:spcPct val="30000"/>
              </a:spcBef>
              <a:spcAft>
                <a:spcPct val="0"/>
              </a:spcAft>
              <a:defRPr sz="1200">
                <a:solidFill>
                  <a:schemeClr val="tx1"/>
                </a:solidFill>
                <a:latin typeface="Calibri" pitchFamily="34" charset="0"/>
              </a:defRPr>
            </a:lvl8pPr>
            <a:lvl9pPr marL="3886200" indent="-228600" defTabSz="9636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C9A4506-174C-4A93-BA3D-E2CCB56F317D}" type="slidenum">
              <a:rPr lang="en-US" altLang="fi-FI">
                <a:latin typeface="Arial" pitchFamily="34" charset="0"/>
              </a:rPr>
              <a:pPr algn="r" eaLnBrk="1" hangingPunct="1">
                <a:spcBef>
                  <a:spcPct val="0"/>
                </a:spcBef>
              </a:pPr>
              <a:t>6</a:t>
            </a:fld>
            <a:endParaRPr lang="en-US" altLang="fi-FI">
              <a:latin typeface="Arial" pitchFamily="34" charset="0"/>
            </a:endParaRPr>
          </a:p>
        </p:txBody>
      </p:sp>
      <p:sp>
        <p:nvSpPr>
          <p:cNvPr id="59396"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xfrm>
            <a:off x="465138" y="4498975"/>
            <a:ext cx="6850062" cy="4319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lnSpc>
                <a:spcPct val="80000"/>
              </a:lnSpc>
              <a:spcBef>
                <a:spcPct val="0"/>
              </a:spcBef>
              <a:tabLst>
                <a:tab pos="117475" algn="l"/>
              </a:tabLst>
              <a:defRPr/>
            </a:pPr>
            <a:r>
              <a:rPr lang="en-US" altLang="fi-FI" sz="1100" dirty="0" smtClean="0"/>
              <a:t>The aims of Environmental Considerations are to:</a:t>
            </a:r>
          </a:p>
          <a:p>
            <a:pPr eaLnBrk="1" hangingPunct="1">
              <a:lnSpc>
                <a:spcPct val="80000"/>
              </a:lnSpc>
              <a:spcBef>
                <a:spcPct val="0"/>
              </a:spcBef>
              <a:buFontTx/>
              <a:buChar char="•"/>
              <a:tabLst>
                <a:tab pos="117475" algn="l"/>
              </a:tabLst>
              <a:defRPr/>
            </a:pPr>
            <a:r>
              <a:rPr lang="en-US" altLang="fi-FI" sz="1100" dirty="0" smtClean="0"/>
              <a:t>	avoid or minimize potentially adverse environmental impacts during military operations </a:t>
            </a:r>
          </a:p>
          <a:p>
            <a:pPr eaLnBrk="1" hangingPunct="1">
              <a:lnSpc>
                <a:spcPct val="80000"/>
              </a:lnSpc>
              <a:spcBef>
                <a:spcPct val="0"/>
              </a:spcBef>
              <a:buFontTx/>
              <a:buChar char="•"/>
              <a:tabLst>
                <a:tab pos="117475" algn="l"/>
              </a:tabLst>
              <a:defRPr/>
            </a:pPr>
            <a:r>
              <a:rPr lang="en-US" altLang="fi-FI" sz="1100" dirty="0" smtClean="0"/>
              <a:t>	enable advance planning instead of having to continuously intervene to mitigate impacts during the operation; this also helps ensure the future environmental viability of the host nation</a:t>
            </a:r>
          </a:p>
          <a:p>
            <a:pPr eaLnBrk="1" hangingPunct="1">
              <a:lnSpc>
                <a:spcPct val="80000"/>
              </a:lnSpc>
              <a:spcBef>
                <a:spcPct val="0"/>
              </a:spcBef>
              <a:buFontTx/>
              <a:buChar char="•"/>
              <a:tabLst>
                <a:tab pos="117475" algn="l"/>
              </a:tabLst>
              <a:defRPr/>
            </a:pPr>
            <a:r>
              <a:rPr lang="en-US" altLang="fi-FI" sz="1100" dirty="0" smtClean="0"/>
              <a:t>	mitigate and/or avoid pre-existing environmental contamination that may negatively impact the force or the mission</a:t>
            </a:r>
          </a:p>
          <a:p>
            <a:pPr eaLnBrk="1" hangingPunct="1">
              <a:lnSpc>
                <a:spcPct val="80000"/>
              </a:lnSpc>
              <a:spcBef>
                <a:spcPct val="0"/>
              </a:spcBef>
              <a:tabLst>
                <a:tab pos="117475" algn="l"/>
              </a:tabLst>
              <a:defRPr/>
            </a:pPr>
            <a:endParaRPr lang="en-US" altLang="fi-FI" sz="1100" dirty="0" smtClean="0"/>
          </a:p>
          <a:p>
            <a:pPr eaLnBrk="1" hangingPunct="1">
              <a:lnSpc>
                <a:spcPct val="80000"/>
              </a:lnSpc>
              <a:spcBef>
                <a:spcPct val="0"/>
              </a:spcBef>
              <a:tabLst>
                <a:tab pos="117475" algn="l"/>
              </a:tabLst>
              <a:defRPr/>
            </a:pPr>
            <a:r>
              <a:rPr lang="en-US" altLang="fi-FI" sz="1100" dirty="0" smtClean="0"/>
              <a:t>The aims of Energy Considerations are to:</a:t>
            </a:r>
          </a:p>
          <a:p>
            <a:pPr marL="171450" indent="-171450">
              <a:buFont typeface="Arial" panose="020B0604020202020204" pitchFamily="34" charset="0"/>
              <a:buChar char="•"/>
              <a:defRPr/>
            </a:pPr>
            <a:r>
              <a:rPr lang="en-US" sz="1100" noProof="0" dirty="0" smtClean="0"/>
              <a:t>use less energy to provide the same service </a:t>
            </a:r>
          </a:p>
          <a:p>
            <a:pPr marL="171450" indent="-171450">
              <a:buFont typeface="Arial" panose="020B0604020202020204" pitchFamily="34" charset="0"/>
              <a:buChar char="•"/>
              <a:defRPr/>
            </a:pPr>
            <a:r>
              <a:rPr lang="en-US" sz="1100" noProof="0" dirty="0" smtClean="0">
                <a:solidFill>
                  <a:schemeClr val="accent2"/>
                </a:solidFill>
              </a:rPr>
              <a:t>systematically achieve better energy efficiency and mission sustainability through technical solutions and by enhancing</a:t>
            </a:r>
            <a:r>
              <a:rPr lang="en-US" sz="1100" i="1" noProof="0" dirty="0" smtClean="0">
                <a:solidFill>
                  <a:schemeClr val="accent2"/>
                </a:solidFill>
              </a:rPr>
              <a:t> </a:t>
            </a:r>
            <a:r>
              <a:rPr lang="en-US" sz="1100" noProof="0" dirty="0" smtClean="0">
                <a:solidFill>
                  <a:schemeClr val="accent2"/>
                </a:solidFill>
              </a:rPr>
              <a:t>energy awareness and behavioral practices.</a:t>
            </a:r>
            <a:r>
              <a:rPr lang="sv-SE" sz="1100" dirty="0" smtClean="0">
                <a:solidFill>
                  <a:schemeClr val="accent2"/>
                </a:solidFill>
              </a:rPr>
              <a:t> </a:t>
            </a:r>
            <a:endParaRPr lang="en-US" altLang="fi-FI" sz="1100" dirty="0" smtClean="0"/>
          </a:p>
          <a:p>
            <a:pPr eaLnBrk="1" hangingPunct="1">
              <a:lnSpc>
                <a:spcPct val="80000"/>
              </a:lnSpc>
              <a:spcBef>
                <a:spcPct val="0"/>
              </a:spcBef>
              <a:tabLst>
                <a:tab pos="117475" algn="l"/>
              </a:tabLst>
              <a:defRPr/>
            </a:pPr>
            <a:endParaRPr lang="en-US" altLang="fi-FI" sz="1100" dirty="0" smtClean="0"/>
          </a:p>
          <a:p>
            <a:pPr eaLnBrk="1" hangingPunct="1">
              <a:lnSpc>
                <a:spcPct val="80000"/>
              </a:lnSpc>
              <a:spcBef>
                <a:spcPct val="0"/>
              </a:spcBef>
              <a:tabLst>
                <a:tab pos="117475" algn="l"/>
              </a:tabLst>
              <a:defRPr/>
            </a:pPr>
            <a:r>
              <a:rPr lang="en-US" altLang="fi-FI" sz="1100" dirty="0" smtClean="0"/>
              <a:t>“Environmental Considerations in Operations (</a:t>
            </a:r>
            <a:r>
              <a:rPr lang="en-US" altLang="fi-FI" sz="1100" dirty="0" err="1" smtClean="0"/>
              <a:t>ECOps</a:t>
            </a:r>
            <a:r>
              <a:rPr lang="en-US" altLang="fi-FI" sz="1100" dirty="0" smtClean="0"/>
              <a:t>)” covers a broad range of issues. The focus areas addressed in this toolbox are: </a:t>
            </a:r>
          </a:p>
          <a:p>
            <a:pPr eaLnBrk="1" hangingPunct="1">
              <a:lnSpc>
                <a:spcPct val="80000"/>
              </a:lnSpc>
              <a:spcBef>
                <a:spcPct val="0"/>
              </a:spcBef>
              <a:buFontTx/>
              <a:buChar char="•"/>
              <a:tabLst>
                <a:tab pos="117475" algn="l"/>
              </a:tabLst>
              <a:defRPr/>
            </a:pPr>
            <a:r>
              <a:rPr lang="en-US" altLang="fi-FI" sz="1100" dirty="0" smtClean="0"/>
              <a:t> </a:t>
            </a:r>
            <a:r>
              <a:rPr lang="en-US" altLang="fi-FI" sz="1100" u="sng" dirty="0" smtClean="0"/>
              <a:t>Solid waste/hazardous material/hazardous waste management</a:t>
            </a:r>
            <a:r>
              <a:rPr lang="en-US" altLang="fi-FI" sz="1100" dirty="0" smtClean="0"/>
              <a:t>.  Operations require a lot of material and generate large quantities of waste.  Proper management of material and waste helps to minimize environmental pollution, protect health, and conserve resources and funding. For example, it is important to properly handle and store hazardous material or waste that is used when maintaining vehicles.</a:t>
            </a:r>
          </a:p>
          <a:p>
            <a:pPr eaLnBrk="1" hangingPunct="1">
              <a:lnSpc>
                <a:spcPct val="80000"/>
              </a:lnSpc>
              <a:spcBef>
                <a:spcPct val="0"/>
              </a:spcBef>
              <a:buFontTx/>
              <a:buChar char="•"/>
              <a:tabLst>
                <a:tab pos="117475" algn="l"/>
              </a:tabLst>
              <a:defRPr/>
            </a:pPr>
            <a:r>
              <a:rPr lang="en-US" altLang="fi-FI" sz="1100" dirty="0" smtClean="0"/>
              <a:t>	</a:t>
            </a:r>
            <a:r>
              <a:rPr lang="en-US" altLang="fi-FI" sz="1100" u="sng" dirty="0" smtClean="0"/>
              <a:t>Water and wastewater management</a:t>
            </a:r>
            <a:r>
              <a:rPr lang="en-US" altLang="fi-FI" sz="1100" dirty="0" smtClean="0"/>
              <a:t>.  Water is used in many aspects of an operation. It is necessary for drinking, personal hygiene, cleaning equipment, etc. Often operations occur in areas with limited water resources and water must be transported to military operations. Proper management of water and wastewater helps to ensure we have safe drinking water, reduces transportation requirements, and protects soldiers from diseases resulting from improper wastewater management. </a:t>
            </a:r>
          </a:p>
          <a:p>
            <a:pPr eaLnBrk="1" hangingPunct="1">
              <a:lnSpc>
                <a:spcPct val="80000"/>
              </a:lnSpc>
              <a:spcBef>
                <a:spcPct val="0"/>
              </a:spcBef>
              <a:buFontTx/>
              <a:buChar char="•"/>
              <a:tabLst>
                <a:tab pos="117475" algn="l"/>
              </a:tabLst>
              <a:defRPr/>
            </a:pPr>
            <a:r>
              <a:rPr lang="en-US" altLang="fi-FI" sz="1100" dirty="0" smtClean="0"/>
              <a:t>  </a:t>
            </a:r>
            <a:r>
              <a:rPr lang="en-US" altLang="fi-FI" sz="1100" u="sng" dirty="0" smtClean="0"/>
              <a:t>Spill Prevention and Response Planning</a:t>
            </a:r>
            <a:r>
              <a:rPr lang="en-US" altLang="fi-FI" sz="1100" dirty="0" smtClean="0"/>
              <a:t>. Spills of petroleum, oils and lubricants (POL) and hazardous materials may occur during routine operations. Establishing preventive measures and ensuring that personnel know their roles and responsibilities for spill response helps to minimize exposure of personnel to hazards and the impacts of spills on the environment. Personnel must be able to act in the case of a spill.</a:t>
            </a:r>
          </a:p>
          <a:p>
            <a:pPr eaLnBrk="1" hangingPunct="1">
              <a:lnSpc>
                <a:spcPct val="80000"/>
              </a:lnSpc>
              <a:spcBef>
                <a:spcPct val="0"/>
              </a:spcBef>
              <a:buFontTx/>
              <a:buChar char="•"/>
              <a:tabLst>
                <a:tab pos="117475" algn="l"/>
              </a:tabLst>
              <a:defRPr/>
            </a:pPr>
            <a:r>
              <a:rPr lang="en-US" altLang="fi-FI" sz="1100" dirty="0" smtClean="0"/>
              <a:t>  </a:t>
            </a:r>
            <a:r>
              <a:rPr lang="en-US" altLang="fi-FI" sz="1100" u="sng" dirty="0" smtClean="0"/>
              <a:t>Natural resource and cultural property protection</a:t>
            </a:r>
            <a:r>
              <a:rPr lang="en-US" altLang="fi-FI" sz="1100" dirty="0" smtClean="0"/>
              <a:t>. It is important for deploying forces to be respectful of historic sites, buildings, archeological sites, natural resources, wildlife and habitats that are important to the host nation. This helps to foster good relations with local populations and the host nation. </a:t>
            </a:r>
          </a:p>
          <a:p>
            <a:pPr eaLnBrk="1" hangingPunct="1">
              <a:lnSpc>
                <a:spcPct val="80000"/>
              </a:lnSpc>
              <a:spcBef>
                <a:spcPct val="0"/>
              </a:spcBef>
              <a:tabLst>
                <a:tab pos="117475" algn="l"/>
              </a:tabLst>
              <a:defRPr/>
            </a:pPr>
            <a:endParaRPr lang="en-US" altLang="fi-FI" sz="1100" dirty="0" smtClean="0"/>
          </a:p>
          <a:p>
            <a:pPr eaLnBrk="1" hangingPunct="1">
              <a:lnSpc>
                <a:spcPct val="80000"/>
              </a:lnSpc>
              <a:spcBef>
                <a:spcPct val="0"/>
              </a:spcBef>
              <a:tabLst>
                <a:tab pos="117475" algn="l"/>
              </a:tabLst>
              <a:defRPr/>
            </a:pPr>
            <a:endParaRPr lang="en-US" altLang="fi-FI" sz="1100" dirty="0" smtClean="0"/>
          </a:p>
          <a:p>
            <a:pPr eaLnBrk="1" hangingPunct="1">
              <a:lnSpc>
                <a:spcPct val="80000"/>
              </a:lnSpc>
              <a:spcBef>
                <a:spcPct val="0"/>
              </a:spcBef>
              <a:tabLst>
                <a:tab pos="117475" algn="l"/>
              </a:tabLst>
              <a:defRPr/>
            </a:pPr>
            <a:r>
              <a:rPr lang="en-US" altLang="fi-FI" sz="1100" dirty="0" smtClean="0"/>
              <a:t>Energy consumption, supplies and availability are often critical for the operation. Energy use is also a financial and environmental issue.</a:t>
            </a:r>
            <a:endParaRPr lang="en-US" altLang="fi-FI" sz="1100" strike="sngStrike" dirty="0" smtClean="0"/>
          </a:p>
          <a:p>
            <a:pPr eaLnBrk="1" hangingPunct="1">
              <a:lnSpc>
                <a:spcPct val="80000"/>
              </a:lnSpc>
              <a:spcBef>
                <a:spcPct val="0"/>
              </a:spcBef>
              <a:tabLst>
                <a:tab pos="117475" algn="l"/>
              </a:tabLst>
              <a:defRPr/>
            </a:pPr>
            <a:r>
              <a:rPr lang="en-US" altLang="fi-FI" sz="1100" dirty="0" smtClean="0"/>
              <a:t>Focus areas  of  the “Energy Consideration is Operations (</a:t>
            </a:r>
            <a:r>
              <a:rPr lang="en-US" altLang="fi-FI" sz="1100" dirty="0" err="1" smtClean="0"/>
              <a:t>EnCOps</a:t>
            </a:r>
            <a:r>
              <a:rPr lang="en-US" altLang="fi-FI" sz="1100" dirty="0" smtClean="0"/>
              <a:t>)” in the toolbox are:</a:t>
            </a:r>
          </a:p>
          <a:p>
            <a:pPr marL="171450" indent="-171450" eaLnBrk="1" hangingPunct="1">
              <a:lnSpc>
                <a:spcPct val="80000"/>
              </a:lnSpc>
              <a:spcBef>
                <a:spcPct val="0"/>
              </a:spcBef>
              <a:buFont typeface="Arial" panose="020B0604020202020204" pitchFamily="34" charset="0"/>
              <a:buChar char="•"/>
              <a:tabLst>
                <a:tab pos="117475" algn="l"/>
              </a:tabLst>
              <a:defRPr/>
            </a:pPr>
            <a:r>
              <a:rPr lang="en-US" altLang="fi-FI" sz="1100" dirty="0" smtClean="0"/>
              <a:t>planning considerations for optimal energy management</a:t>
            </a:r>
          </a:p>
          <a:p>
            <a:pPr marL="171450" indent="-171450" eaLnBrk="1" hangingPunct="1">
              <a:lnSpc>
                <a:spcPct val="80000"/>
              </a:lnSpc>
              <a:spcBef>
                <a:spcPct val="0"/>
              </a:spcBef>
              <a:buFont typeface="Arial" panose="020B0604020202020204" pitchFamily="34" charset="0"/>
              <a:buChar char="•"/>
              <a:tabLst>
                <a:tab pos="117475" algn="l"/>
              </a:tabLst>
              <a:defRPr/>
            </a:pPr>
            <a:r>
              <a:rPr lang="en-US" altLang="fi-FI" sz="1100" dirty="0" smtClean="0"/>
              <a:t>energy use in military operations</a:t>
            </a:r>
          </a:p>
          <a:p>
            <a:pPr marL="171450" indent="-171450" eaLnBrk="1" hangingPunct="1">
              <a:lnSpc>
                <a:spcPct val="80000"/>
              </a:lnSpc>
              <a:spcBef>
                <a:spcPct val="0"/>
              </a:spcBef>
              <a:buFont typeface="Arial" panose="020B0604020202020204" pitchFamily="34" charset="0"/>
              <a:buChar char="•"/>
              <a:tabLst>
                <a:tab pos="117475" algn="l"/>
              </a:tabLst>
              <a:defRPr/>
            </a:pPr>
            <a:r>
              <a:rPr lang="en-US" altLang="fi-FI" sz="1100" dirty="0" smtClean="0"/>
              <a:t>energy production, storage and distribution</a:t>
            </a:r>
          </a:p>
          <a:p>
            <a:pPr marL="171450" indent="-171450" eaLnBrk="1" hangingPunct="1">
              <a:lnSpc>
                <a:spcPct val="80000"/>
              </a:lnSpc>
              <a:spcBef>
                <a:spcPct val="0"/>
              </a:spcBef>
              <a:buFont typeface="Arial" panose="020B0604020202020204" pitchFamily="34" charset="0"/>
              <a:buChar char="•"/>
              <a:tabLst>
                <a:tab pos="117475" algn="l"/>
              </a:tabLst>
              <a:defRPr/>
            </a:pPr>
            <a:r>
              <a:rPr lang="en-US" altLang="fi-FI" sz="1100" dirty="0" smtClean="0"/>
              <a:t>energy efficiency practices</a:t>
            </a:r>
          </a:p>
          <a:p>
            <a:pPr eaLnBrk="1" hangingPunct="1">
              <a:lnSpc>
                <a:spcPct val="80000"/>
              </a:lnSpc>
              <a:spcBef>
                <a:spcPct val="0"/>
              </a:spcBef>
              <a:tabLst>
                <a:tab pos="117475" algn="l"/>
              </a:tabLst>
              <a:defRPr/>
            </a:pPr>
            <a:endParaRPr lang="en-US" altLang="fi-FI"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i-FI" dirty="0" smtClean="0"/>
              <a:t>At each stage of the life cycle process, there are energy and environmental requirements and responsibilities at different levels of the command structure, from the highest strategic planning to the daily responsibilities of every soldier.</a:t>
            </a:r>
          </a:p>
          <a:p>
            <a:pPr eaLnBrk="1" hangingPunct="1">
              <a:spcBef>
                <a:spcPct val="0"/>
              </a:spcBef>
            </a:pPr>
            <a:endParaRPr lang="en-US" altLang="fi-FI" dirty="0" smtClean="0"/>
          </a:p>
          <a:p>
            <a:pPr eaLnBrk="1" hangingPunct="1">
              <a:spcBef>
                <a:spcPct val="0"/>
              </a:spcBef>
            </a:pPr>
            <a:r>
              <a:rPr lang="en-US" altLang="fi-FI" u="sng" dirty="0" smtClean="0"/>
              <a:t>Your</a:t>
            </a:r>
            <a:r>
              <a:rPr lang="en-US" altLang="fi-FI" dirty="0" smtClean="0"/>
              <a:t> key involvement is during the deployment stage.</a:t>
            </a:r>
          </a:p>
          <a:p>
            <a:pPr eaLnBrk="1" hangingPunct="1">
              <a:spcBef>
                <a:spcPct val="0"/>
              </a:spcBef>
            </a:pPr>
            <a:endParaRPr lang="en-US" altLang="fi-FI" dirty="0" smtClean="0"/>
          </a:p>
          <a:p>
            <a:pPr eaLnBrk="1" hangingPunct="1">
              <a:spcBef>
                <a:spcPct val="0"/>
              </a:spcBef>
            </a:pPr>
            <a:endParaRPr lang="en-US" altLang="fi-FI" dirty="0" smtClean="0"/>
          </a:p>
          <a:p>
            <a:pPr eaLnBrk="1" hangingPunct="1">
              <a:spcBef>
                <a:spcPct val="0"/>
              </a:spcBef>
            </a:pPr>
            <a:endParaRPr lang="en-US" altLang="fi-FI" dirty="0" smtClean="0"/>
          </a:p>
          <a:p>
            <a:pPr eaLnBrk="1" hangingPunct="1">
              <a:spcBef>
                <a:spcPct val="0"/>
              </a:spcBef>
            </a:pPr>
            <a:endParaRPr lang="en-US" altLang="fi-FI" dirty="0" smtClean="0"/>
          </a:p>
          <a:p>
            <a:pPr eaLnBrk="1" hangingPunct="1">
              <a:spcBef>
                <a:spcPct val="0"/>
              </a:spcBef>
            </a:pPr>
            <a:endParaRPr lang="en-US" altLang="fi-FI" dirty="0" smtClean="0"/>
          </a:p>
          <a:p>
            <a:pPr eaLnBrk="1" hangingPunct="1">
              <a:spcBef>
                <a:spcPct val="0"/>
              </a:spcBef>
            </a:pPr>
            <a:endParaRPr lang="en-US" altLang="fi-FI"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3C29A7-E2B1-47AA-99AB-6E2BAB2C773A}" type="slidenum">
              <a:rPr lang="en-US" altLang="fi-FI" smtClean="0">
                <a:latin typeface="Arial" pitchFamily="34" charset="0"/>
                <a:cs typeface="Arial" pitchFamily="34" charset="0"/>
              </a:rPr>
              <a:pPr eaLnBrk="1" hangingPunct="1">
                <a:spcBef>
                  <a:spcPct val="0"/>
                </a:spcBef>
              </a:pPr>
              <a:t>7</a:t>
            </a:fld>
            <a:endParaRPr lang="en-US" altLang="fi-FI"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99924BF-A429-44A6-AA3D-23941414FC5A}" type="slidenum">
              <a:rPr lang="fi-FI" altLang="fi-FI" smtClean="0">
                <a:latin typeface="Arial" pitchFamily="34" charset="0"/>
                <a:cs typeface="Arial" pitchFamily="34" charset="0"/>
              </a:rPr>
              <a:pPr eaLnBrk="1" hangingPunct="1">
                <a:spcBef>
                  <a:spcPct val="0"/>
                </a:spcBef>
              </a:pPr>
              <a:t>8</a:t>
            </a:fld>
            <a:endParaRPr lang="fi-FI" altLang="fi-FI" smtClean="0">
              <a:latin typeface="Arial" pitchFamily="34" charset="0"/>
              <a:cs typeface="Arial" pitchFamily="34" charset="0"/>
            </a:endParaRPr>
          </a:p>
        </p:txBody>
      </p:sp>
      <p:sp>
        <p:nvSpPr>
          <p:cNvPr id="62467"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BABF5095-A65B-424D-94D1-BD71E4F92BC6}" type="slidenum">
              <a:rPr lang="en-US" altLang="fi-FI">
                <a:latin typeface="Arial" pitchFamily="34" charset="0"/>
              </a:rPr>
              <a:pPr algn="r" eaLnBrk="1" hangingPunct="1">
                <a:spcBef>
                  <a:spcPct val="0"/>
                </a:spcBef>
              </a:pPr>
              <a:t>8</a:t>
            </a:fld>
            <a:endParaRPr lang="en-US" altLang="fi-FI">
              <a:latin typeface="Arial" pitchFamily="34" charset="0"/>
            </a:endParaRPr>
          </a:p>
        </p:txBody>
      </p:sp>
      <p:sp>
        <p:nvSpPr>
          <p:cNvPr id="62468"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bodyPr>
          <a:lstStyle/>
          <a:p>
            <a:pPr eaLnBrk="1" hangingPunct="1">
              <a:spcBef>
                <a:spcPct val="0"/>
              </a:spcBef>
            </a:pPr>
            <a:r>
              <a:rPr lang="en-US" altLang="fi-FI" dirty="0" smtClean="0"/>
              <a:t>There are many people you can turn to if you have environmental or energy questions or concerns. This slide lists some of these people and the roles they play. For example, staff officers could include legal, medical and logistics officers.</a:t>
            </a:r>
          </a:p>
          <a:p>
            <a:pPr eaLnBrk="1" hangingPunct="1">
              <a:spcBef>
                <a:spcPct val="0"/>
              </a:spcBef>
            </a:pPr>
            <a:endParaRPr lang="en-US" altLang="fi-FI" dirty="0" smtClean="0"/>
          </a:p>
          <a:p>
            <a:pPr eaLnBrk="1" hangingPunct="1">
              <a:spcBef>
                <a:spcPct val="0"/>
              </a:spcBef>
            </a:pPr>
            <a:r>
              <a:rPr lang="en-US" altLang="fi-FI" dirty="0" smtClean="0"/>
              <a:t>But remember, too, everyone has environmental responsibility!</a:t>
            </a:r>
          </a:p>
          <a:p>
            <a:pPr eaLnBrk="1" hangingPunct="1">
              <a:spcBef>
                <a:spcPct val="0"/>
              </a:spcBef>
            </a:pPr>
            <a:endParaRPr lang="en-US" altLang="fi-FI" dirty="0" smtClean="0"/>
          </a:p>
          <a:p>
            <a:pPr eaLnBrk="1" hangingPunct="1">
              <a:spcBef>
                <a:spcPct val="0"/>
              </a:spcBef>
            </a:pPr>
            <a:r>
              <a:rPr lang="en-US" altLang="fi-FI" i="1" dirty="0" smtClean="0"/>
              <a:t>Source</a:t>
            </a:r>
            <a:r>
              <a:rPr lang="en-US" altLang="fi-FI" dirty="0" smtClean="0"/>
              <a:t>: These pictures are taken from the US-South Africa Environmental Security Working Group, </a:t>
            </a:r>
            <a:r>
              <a:rPr lang="en-US" altLang="fi-FI" i="1" dirty="0" smtClean="0"/>
              <a:t>Environmental Considerations in Military Operations Guidebook</a:t>
            </a:r>
            <a:r>
              <a:rPr lang="en-US" altLang="fi-FI"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CA4110-988A-47E3-99E7-EDD821B94D7D}" type="slidenum">
              <a:rPr lang="fi-FI" altLang="fi-FI" smtClean="0">
                <a:latin typeface="Arial" pitchFamily="34" charset="0"/>
                <a:cs typeface="Arial" pitchFamily="34" charset="0"/>
              </a:rPr>
              <a:pPr eaLnBrk="1" hangingPunct="1">
                <a:spcBef>
                  <a:spcPct val="0"/>
                </a:spcBef>
              </a:pPr>
              <a:t>9</a:t>
            </a:fld>
            <a:endParaRPr lang="fi-FI" altLang="fi-FI" smtClean="0">
              <a:latin typeface="Arial" pitchFamily="34" charset="0"/>
              <a:cs typeface="Arial" pitchFamily="34" charset="0"/>
            </a:endParaRPr>
          </a:p>
        </p:txBody>
      </p:sp>
      <p:sp>
        <p:nvSpPr>
          <p:cNvPr id="60419"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63613" eaLnBrk="0" hangingPunct="0">
              <a:spcBef>
                <a:spcPct val="30000"/>
              </a:spcBef>
              <a:defRPr sz="1200">
                <a:solidFill>
                  <a:schemeClr val="tx1"/>
                </a:solidFill>
                <a:latin typeface="Calibri" pitchFamily="34" charset="0"/>
              </a:defRPr>
            </a:lvl1pPr>
            <a:lvl2pPr marL="742950" indent="-285750" defTabSz="963613" eaLnBrk="0" hangingPunct="0">
              <a:spcBef>
                <a:spcPct val="30000"/>
              </a:spcBef>
              <a:defRPr sz="1200">
                <a:solidFill>
                  <a:schemeClr val="tx1"/>
                </a:solidFill>
                <a:latin typeface="Calibri" pitchFamily="34" charset="0"/>
              </a:defRPr>
            </a:lvl2pPr>
            <a:lvl3pPr marL="1143000" indent="-228600" defTabSz="963613" eaLnBrk="0" hangingPunct="0">
              <a:spcBef>
                <a:spcPct val="30000"/>
              </a:spcBef>
              <a:defRPr sz="1200">
                <a:solidFill>
                  <a:schemeClr val="tx1"/>
                </a:solidFill>
                <a:latin typeface="Calibri" pitchFamily="34" charset="0"/>
              </a:defRPr>
            </a:lvl3pPr>
            <a:lvl4pPr marL="1600200" indent="-228600" defTabSz="963613" eaLnBrk="0" hangingPunct="0">
              <a:spcBef>
                <a:spcPct val="30000"/>
              </a:spcBef>
              <a:defRPr sz="1200">
                <a:solidFill>
                  <a:schemeClr val="tx1"/>
                </a:solidFill>
                <a:latin typeface="Calibri" pitchFamily="34" charset="0"/>
              </a:defRPr>
            </a:lvl4pPr>
            <a:lvl5pPr marL="2057400" indent="-228600" defTabSz="963613" eaLnBrk="0" hangingPunct="0">
              <a:spcBef>
                <a:spcPct val="30000"/>
              </a:spcBef>
              <a:defRPr sz="1200">
                <a:solidFill>
                  <a:schemeClr val="tx1"/>
                </a:solidFill>
                <a:latin typeface="Calibri" pitchFamily="34" charset="0"/>
              </a:defRPr>
            </a:lvl5pPr>
            <a:lvl6pPr marL="2514600" indent="-228600" defTabSz="963613" eaLnBrk="0" fontAlgn="base" hangingPunct="0">
              <a:spcBef>
                <a:spcPct val="30000"/>
              </a:spcBef>
              <a:spcAft>
                <a:spcPct val="0"/>
              </a:spcAft>
              <a:defRPr sz="1200">
                <a:solidFill>
                  <a:schemeClr val="tx1"/>
                </a:solidFill>
                <a:latin typeface="Calibri" pitchFamily="34" charset="0"/>
              </a:defRPr>
            </a:lvl6pPr>
            <a:lvl7pPr marL="2971800" indent="-228600" defTabSz="963613" eaLnBrk="0" fontAlgn="base" hangingPunct="0">
              <a:spcBef>
                <a:spcPct val="30000"/>
              </a:spcBef>
              <a:spcAft>
                <a:spcPct val="0"/>
              </a:spcAft>
              <a:defRPr sz="1200">
                <a:solidFill>
                  <a:schemeClr val="tx1"/>
                </a:solidFill>
                <a:latin typeface="Calibri" pitchFamily="34" charset="0"/>
              </a:defRPr>
            </a:lvl7pPr>
            <a:lvl8pPr marL="3429000" indent="-228600" defTabSz="963613" eaLnBrk="0" fontAlgn="base" hangingPunct="0">
              <a:spcBef>
                <a:spcPct val="30000"/>
              </a:spcBef>
              <a:spcAft>
                <a:spcPct val="0"/>
              </a:spcAft>
              <a:defRPr sz="1200">
                <a:solidFill>
                  <a:schemeClr val="tx1"/>
                </a:solidFill>
                <a:latin typeface="Calibri" pitchFamily="34" charset="0"/>
              </a:defRPr>
            </a:lvl8pPr>
            <a:lvl9pPr marL="3886200" indent="-228600" defTabSz="96361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1B9885B8-AE40-4E03-851E-F8E2FFD2C9A8}" type="slidenum">
              <a:rPr lang="en-US" altLang="fi-FI">
                <a:latin typeface="Arial" pitchFamily="34" charset="0"/>
              </a:rPr>
              <a:pPr algn="r" eaLnBrk="1" hangingPunct="1">
                <a:spcBef>
                  <a:spcPct val="0"/>
                </a:spcBef>
              </a:pPr>
              <a:t>9</a:t>
            </a:fld>
            <a:endParaRPr lang="en-US" altLang="fi-FI">
              <a:latin typeface="Arial" pitchFamily="34" charset="0"/>
            </a:endParaRPr>
          </a:p>
        </p:txBody>
      </p:sp>
      <p:sp>
        <p:nvSpPr>
          <p:cNvPr id="60420" name="Rectangle 2"/>
          <p:cNvSpPr>
            <a:spLocks noGrp="1" noRot="1" noChangeAspect="1" noChangeArrowheads="1" noTextEdit="1"/>
          </p:cNvSpPr>
          <p:nvPr>
            <p:ph type="sldImg"/>
          </p:nvPr>
        </p:nvSpPr>
        <p:spPr bwMode="auto">
          <a:xfrm>
            <a:off x="1258888"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a:xfrm>
            <a:off x="236538" y="4484688"/>
            <a:ext cx="6889750" cy="4319587"/>
          </a:xfrm>
        </p:spPr>
        <p:txBody>
          <a:bodyPr lIns="91432" tIns="45716" rIns="91432" bIns="45716">
            <a:normAutofit lnSpcReduction="10000"/>
          </a:bodyPr>
          <a:lstStyle/>
          <a:p>
            <a:pPr eaLnBrk="1" fontAlgn="auto" hangingPunct="1">
              <a:lnSpc>
                <a:spcPct val="80000"/>
              </a:lnSpc>
              <a:spcBef>
                <a:spcPts val="0"/>
              </a:spcBef>
              <a:spcAft>
                <a:spcPts val="0"/>
              </a:spcAft>
              <a:tabLst>
                <a:tab pos="118019" algn="l"/>
              </a:tabLst>
              <a:defRPr/>
            </a:pPr>
            <a:r>
              <a:rPr lang="en-US" dirty="0" smtClean="0"/>
              <a:t>There are a number of reasons why it is important to think about energy and environmental considerations. </a:t>
            </a:r>
          </a:p>
          <a:p>
            <a:pPr eaLnBrk="1" fontAlgn="auto" hangingPunct="1">
              <a:spcBef>
                <a:spcPts val="0"/>
              </a:spcBef>
              <a:spcAft>
                <a:spcPts val="0"/>
              </a:spcAft>
              <a:tabLst>
                <a:tab pos="236038" algn="l"/>
              </a:tabLst>
              <a:defRPr/>
            </a:pPr>
            <a:r>
              <a:rPr lang="en-US" dirty="0" smtClean="0"/>
              <a:t>Force Protection (Safety and Health of Forces)</a:t>
            </a:r>
          </a:p>
          <a:p>
            <a:pPr marL="171450" indent="-171450" eaLnBrk="1" fontAlgn="auto" hangingPunct="1">
              <a:spcBef>
                <a:spcPts val="0"/>
              </a:spcBef>
              <a:spcAft>
                <a:spcPts val="0"/>
              </a:spcAft>
              <a:buFont typeface="Arial" pitchFamily="34" charset="0"/>
              <a:buChar char="•"/>
              <a:tabLst>
                <a:tab pos="236038" algn="l"/>
              </a:tabLst>
              <a:defRPr/>
            </a:pPr>
            <a:r>
              <a:rPr lang="en-US" dirty="0" smtClean="0"/>
              <a:t>Planning for energy and environmental considerations prior to force deployment can help protect the safety and health of the troops.  For example, it can help ensure troops are housed away from contaminated areas. Energy considerations help, for example, to reduce military supply demands, thereby reducing the risk troops face when conducting supply convoys. </a:t>
            </a:r>
          </a:p>
          <a:p>
            <a:pPr eaLnBrk="1" fontAlgn="auto" hangingPunct="1">
              <a:spcBef>
                <a:spcPts val="0"/>
              </a:spcBef>
              <a:spcAft>
                <a:spcPts val="0"/>
              </a:spcAft>
              <a:tabLst>
                <a:tab pos="236038" algn="l"/>
              </a:tabLst>
              <a:defRPr/>
            </a:pPr>
            <a:r>
              <a:rPr lang="en-US" dirty="0" smtClean="0"/>
              <a:t>Logistical, Financial and Legal Implications</a:t>
            </a:r>
          </a:p>
          <a:p>
            <a:pPr marL="171450" indent="-171450" eaLnBrk="1" fontAlgn="auto" hangingPunct="1">
              <a:spcBef>
                <a:spcPts val="0"/>
              </a:spcBef>
              <a:spcAft>
                <a:spcPts val="0"/>
              </a:spcAft>
              <a:buFont typeface="Arial" pitchFamily="34" charset="0"/>
              <a:buChar char="•"/>
              <a:tabLst>
                <a:tab pos="236038" algn="l"/>
              </a:tabLst>
              <a:defRPr/>
            </a:pPr>
            <a:r>
              <a:rPr lang="en-US" dirty="0" smtClean="0"/>
              <a:t>Recent operations have shown that approximately 70% of logistic movement by weight is fuel and water. Energy efficiency and environmental considerations help to reduce the demand of these resources, which in turn help to decrease the overall cost of the mission. </a:t>
            </a:r>
          </a:p>
          <a:p>
            <a:pPr marL="171450" indent="-171450" eaLnBrk="1" fontAlgn="auto" hangingPunct="1">
              <a:spcBef>
                <a:spcPts val="0"/>
              </a:spcBef>
              <a:spcAft>
                <a:spcPts val="0"/>
              </a:spcAft>
              <a:buFont typeface="Arial" pitchFamily="34" charset="0"/>
              <a:buChar char="•"/>
              <a:tabLst>
                <a:tab pos="236038" algn="l"/>
              </a:tabLst>
              <a:defRPr/>
            </a:pPr>
            <a:r>
              <a:rPr lang="en-US" dirty="0" smtClean="0"/>
              <a:t>Environmental damage requires money and man-hours to rehabilitate; this is money and manpower that could be used elsewhere in the operation. Failure to prevent or repair damage could result in unanticipated liabilities, both legal and political.</a:t>
            </a:r>
          </a:p>
          <a:p>
            <a:pPr marL="171450" indent="-171450" eaLnBrk="1" fontAlgn="auto" hangingPunct="1">
              <a:spcBef>
                <a:spcPts val="0"/>
              </a:spcBef>
              <a:spcAft>
                <a:spcPts val="0"/>
              </a:spcAft>
              <a:buFont typeface="Arial" pitchFamily="34" charset="0"/>
              <a:buChar char="•"/>
              <a:tabLst>
                <a:tab pos="236038" algn="l"/>
              </a:tabLst>
              <a:defRPr/>
            </a:pPr>
            <a:r>
              <a:rPr lang="en-US" dirty="0" smtClean="0"/>
              <a:t>Poor energy management and environmental preparation can increase resource costs. For example, there is the cost of cleaning up the waste generated by a leaking fuel tanker as well as the cost of the spilled fuel itself.</a:t>
            </a:r>
          </a:p>
          <a:p>
            <a:pPr eaLnBrk="1" fontAlgn="auto" hangingPunct="1">
              <a:spcBef>
                <a:spcPts val="0"/>
              </a:spcBef>
              <a:spcAft>
                <a:spcPts val="0"/>
              </a:spcAft>
              <a:tabLst>
                <a:tab pos="236038" algn="l"/>
              </a:tabLst>
              <a:defRPr/>
            </a:pPr>
            <a:r>
              <a:rPr lang="en-US" dirty="0" smtClean="0"/>
              <a:t>Sustainable use of resources and the environment is important for several different reasons:</a:t>
            </a:r>
          </a:p>
          <a:p>
            <a:pPr marL="171450" indent="-171450" eaLnBrk="1" fontAlgn="auto" hangingPunct="1">
              <a:spcBef>
                <a:spcPts val="0"/>
              </a:spcBef>
              <a:spcAft>
                <a:spcPts val="0"/>
              </a:spcAft>
              <a:buFont typeface="Arial" pitchFamily="34" charset="0"/>
              <a:buChar char="•"/>
              <a:tabLst>
                <a:tab pos="236038" algn="l"/>
              </a:tabLst>
              <a:defRPr/>
            </a:pPr>
            <a:r>
              <a:rPr lang="en-US" dirty="0" smtClean="0"/>
              <a:t>so that the current mission can continue (impacts to current operations are avoided) </a:t>
            </a:r>
          </a:p>
          <a:p>
            <a:pPr marL="171450" indent="-171450" eaLnBrk="1" fontAlgn="auto" hangingPunct="1">
              <a:spcBef>
                <a:spcPts val="0"/>
              </a:spcBef>
              <a:spcAft>
                <a:spcPts val="0"/>
              </a:spcAft>
              <a:buFont typeface="Arial" pitchFamily="34" charset="0"/>
              <a:buChar char="•"/>
              <a:tabLst>
                <a:tab pos="236038" algn="l"/>
              </a:tabLst>
              <a:defRPr/>
            </a:pPr>
            <a:r>
              <a:rPr lang="en-US" dirty="0" smtClean="0"/>
              <a:t>so that future deployments can occur in the same areas; this depends on proper environmental care during the current deployment</a:t>
            </a:r>
          </a:p>
          <a:p>
            <a:pPr marL="171450" indent="-171450" eaLnBrk="1" fontAlgn="auto" hangingPunct="1">
              <a:spcBef>
                <a:spcPts val="0"/>
              </a:spcBef>
              <a:spcAft>
                <a:spcPts val="0"/>
              </a:spcAft>
              <a:buFont typeface="Arial" pitchFamily="34" charset="0"/>
              <a:buChar char="•"/>
              <a:tabLst>
                <a:tab pos="236038" algn="l"/>
              </a:tabLst>
              <a:defRPr/>
            </a:pPr>
            <a:r>
              <a:rPr lang="en-US" dirty="0" smtClean="0"/>
              <a:t>so that the host nation can use the area after operations have ceased.</a:t>
            </a:r>
          </a:p>
          <a:p>
            <a:pPr eaLnBrk="1" fontAlgn="auto" hangingPunct="1">
              <a:spcBef>
                <a:spcPts val="0"/>
              </a:spcBef>
              <a:spcAft>
                <a:spcPts val="0"/>
              </a:spcAft>
              <a:tabLst>
                <a:tab pos="236038" algn="l"/>
              </a:tabLst>
              <a:defRPr/>
            </a:pPr>
            <a:endParaRPr lang="en-US" dirty="0" smtClean="0"/>
          </a:p>
          <a:p>
            <a:pPr eaLnBrk="1" fontAlgn="auto" hangingPunct="1">
              <a:lnSpc>
                <a:spcPct val="80000"/>
              </a:lnSpc>
              <a:spcBef>
                <a:spcPts val="0"/>
              </a:spcBef>
              <a:spcAft>
                <a:spcPts val="0"/>
              </a:spcAft>
              <a:tabLst>
                <a:tab pos="118019" algn="l"/>
              </a:tabLst>
              <a:defRPr/>
            </a:pPr>
            <a:r>
              <a:rPr lang="en-US" dirty="0" smtClean="0"/>
              <a:t>When proper consideration is given to energy and environmental considerations, this can help win the hearts and minds of the local population. </a:t>
            </a:r>
          </a:p>
          <a:p>
            <a:pPr eaLnBrk="1" fontAlgn="auto" hangingPunct="1">
              <a:lnSpc>
                <a:spcPct val="80000"/>
              </a:lnSpc>
              <a:spcBef>
                <a:spcPts val="0"/>
              </a:spcBef>
              <a:spcAft>
                <a:spcPts val="0"/>
              </a:spcAft>
              <a:tabLst>
                <a:tab pos="118019" algn="l"/>
              </a:tabLst>
              <a:defRPr/>
            </a:pPr>
            <a:endParaRPr lang="en-US" dirty="0" smtClean="0"/>
          </a:p>
          <a:p>
            <a:pPr eaLnBrk="1" fontAlgn="auto" hangingPunct="1">
              <a:spcBef>
                <a:spcPts val="0"/>
              </a:spcBef>
              <a:spcAft>
                <a:spcPts val="0"/>
              </a:spcAft>
              <a:tabLst>
                <a:tab pos="236038" algn="l"/>
              </a:tabLst>
              <a:defRPr/>
            </a:pPr>
            <a:r>
              <a:rPr lang="en-US" dirty="0" smtClean="0">
                <a:solidFill>
                  <a:srgbClr val="FF0000"/>
                </a:solidFill>
              </a:rPr>
              <a:t>In the end, by doing things like reducing demand (of water, packaging, energy, etc.), and reuse and recycling resources and equipment, you will be helping to improve the safety and security of yourself and your fellow troops.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64516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 Box 4"/>
          <p:cNvSpPr txBox="1">
            <a:spLocks noChangeArrowheads="1"/>
          </p:cNvSpPr>
          <p:nvPr/>
        </p:nvSpPr>
        <p:spPr bwMode="auto">
          <a:xfrm>
            <a:off x="1271588" y="304800"/>
            <a:ext cx="6435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4400" b="1" i="1" smtClean="0"/>
              <a:t>Environmental Toolbox</a:t>
            </a:r>
          </a:p>
        </p:txBody>
      </p:sp>
      <p:sp>
        <p:nvSpPr>
          <p:cNvPr id="4" name="Line 5"/>
          <p:cNvSpPr>
            <a:spLocks noChangeShapeType="1"/>
          </p:cNvSpPr>
          <p:nvPr/>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2"/>
          <p:cNvSpPr txBox="1">
            <a:spLocks noChangeArrowheads="1"/>
          </p:cNvSpPr>
          <p:nvPr userDrawn="1"/>
        </p:nvSpPr>
        <p:spPr bwMode="auto">
          <a:xfrm>
            <a:off x="5029200" y="50292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sz="2000" b="1" smtClean="0"/>
          </a:p>
        </p:txBody>
      </p:sp>
      <p:pic>
        <p:nvPicPr>
          <p:cNvPr id="6" name="Picture 3" descr="SNURRA_COLOR.jpg"/>
          <p:cNvPicPr>
            <a:picLocks noChangeAspect="1"/>
          </p:cNvPicPr>
          <p:nvPr userDrawn="1"/>
        </p:nvPicPr>
        <p:blipFill>
          <a:blip r:embed="rId2">
            <a:extLst>
              <a:ext uri="{28A0092B-C50C-407E-A947-70E740481C1C}">
                <a14:useLocalDpi xmlns:a14="http://schemas.microsoft.com/office/drawing/2010/main" val="0"/>
              </a:ext>
            </a:extLst>
          </a:blip>
          <a:srcRect l="5969" r="10448"/>
          <a:stretch>
            <a:fillRect/>
          </a:stretch>
        </p:blipFill>
        <p:spPr bwMode="auto">
          <a:xfrm>
            <a:off x="1752600" y="1447800"/>
            <a:ext cx="5586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69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1176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023522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lgn="r">
              <a:defRPr>
                <a:latin typeface="Arial" charset="0"/>
                <a:cs typeface="Arial" charset="0"/>
              </a:defRPr>
            </a:lvl1pPr>
          </a:lstStyle>
          <a:p>
            <a:pPr>
              <a:defRPr/>
            </a:pPr>
            <a:fld id="{69A18792-3785-435C-BDE9-06819B05C838}" type="slidenum">
              <a:rPr lang="en-US"/>
              <a:pPr>
                <a:defRPr/>
              </a:pPr>
              <a:t>‹#›</a:t>
            </a:fld>
            <a:endParaRPr lang="en-US" dirty="0"/>
          </a:p>
        </p:txBody>
      </p:sp>
    </p:spTree>
    <p:extLst>
      <p:ext uri="{BB962C8B-B14F-4D97-AF65-F5344CB8AC3E}">
        <p14:creationId xmlns:p14="http://schemas.microsoft.com/office/powerpoint/2010/main" val="297366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14E32828-8262-408D-ACE7-139AB754998C}" type="slidenum">
              <a:rPr lang="en-US"/>
              <a:pPr>
                <a:defRPr/>
              </a:pPr>
              <a:t>‹#›</a:t>
            </a:fld>
            <a:endParaRPr lang="en-US" dirty="0"/>
          </a:p>
        </p:txBody>
      </p:sp>
    </p:spTree>
    <p:extLst>
      <p:ext uri="{BB962C8B-B14F-4D97-AF65-F5344CB8AC3E}">
        <p14:creationId xmlns:p14="http://schemas.microsoft.com/office/powerpoint/2010/main" val="182505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lgn="r">
              <a:defRPr>
                <a:latin typeface="Arial" charset="0"/>
                <a:cs typeface="Arial" charset="0"/>
              </a:defRPr>
            </a:lvl1pPr>
          </a:lstStyle>
          <a:p>
            <a:pPr>
              <a:defRPr/>
            </a:pPr>
            <a:fld id="{C2169A54-9DAE-4A57-938C-98F11ED48BB5}" type="slidenum">
              <a:rPr lang="en-US"/>
              <a:pPr>
                <a:defRPr/>
              </a:pPr>
              <a:t>‹#›</a:t>
            </a:fld>
            <a:endParaRPr lang="en-US" dirty="0"/>
          </a:p>
        </p:txBody>
      </p:sp>
    </p:spTree>
    <p:extLst>
      <p:ext uri="{BB962C8B-B14F-4D97-AF65-F5344CB8AC3E}">
        <p14:creationId xmlns:p14="http://schemas.microsoft.com/office/powerpoint/2010/main" val="398096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44D37506-3545-4740-9109-63C72455F6D7}" type="slidenum">
              <a:rPr lang="en-US"/>
              <a:pPr>
                <a:defRPr/>
              </a:pPr>
              <a:t>‹#›</a:t>
            </a:fld>
            <a:endParaRPr lang="en-US" dirty="0"/>
          </a:p>
        </p:txBody>
      </p:sp>
    </p:spTree>
    <p:extLst>
      <p:ext uri="{BB962C8B-B14F-4D97-AF65-F5344CB8AC3E}">
        <p14:creationId xmlns:p14="http://schemas.microsoft.com/office/powerpoint/2010/main" val="36543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D2A5AC75-7E98-4973-87A3-89F00E1E1033}" type="slidenum">
              <a:rPr lang="en-US"/>
              <a:pPr>
                <a:defRPr/>
              </a:pPr>
              <a:t>‹#›</a:t>
            </a:fld>
            <a:endParaRPr lang="en-US" dirty="0"/>
          </a:p>
        </p:txBody>
      </p:sp>
    </p:spTree>
    <p:extLst>
      <p:ext uri="{BB962C8B-B14F-4D97-AF65-F5344CB8AC3E}">
        <p14:creationId xmlns:p14="http://schemas.microsoft.com/office/powerpoint/2010/main" val="62098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0668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4"/>
          <p:cNvSpPr>
            <a:spLocks noChangeArrowheads="1"/>
          </p:cNvSpPr>
          <p:nvPr userDrawn="1"/>
        </p:nvSpPr>
        <p:spPr bwMode="auto">
          <a:xfrm>
            <a:off x="7010400" y="6324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fld id="{6A947DBE-02FE-430C-851C-3B050CB547EB}" type="slidenum">
              <a:rPr lang="en-US" altLang="fi-FI" smtClean="0"/>
              <a:pPr algn="r" eaLnBrk="1" hangingPunct="1">
                <a:defRPr/>
              </a:pPr>
              <a:t>‹#›</a:t>
            </a:fld>
            <a:endParaRPr lang="en-US" altLang="fi-FI" smtClean="0"/>
          </a:p>
        </p:txBody>
      </p:sp>
      <p:sp>
        <p:nvSpPr>
          <p:cNvPr id="5" name="Content Placeholder 2"/>
          <p:cNvSpPr>
            <a:spLocks noGrp="1"/>
          </p:cNvSpPr>
          <p:nvPr>
            <p:ph idx="1"/>
          </p:nvPr>
        </p:nvSpPr>
        <p:spPr>
          <a:xfrm>
            <a:off x="533400" y="1371600"/>
            <a:ext cx="8153400" cy="3810000"/>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406200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4"/>
          <p:cNvSpPr>
            <a:spLocks noChangeArrowheads="1"/>
          </p:cNvSpPr>
          <p:nvPr userDrawn="1"/>
        </p:nvSpPr>
        <p:spPr bwMode="auto">
          <a:xfrm>
            <a:off x="8153400" y="61722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779C5076-437C-456F-9853-68A7887E8FB8}" type="slidenum">
              <a:rPr lang="fi-FI" altLang="fi-FI" smtClean="0"/>
              <a:pPr eaLnBrk="1" hangingPunct="1">
                <a:defRPr/>
              </a:pPr>
              <a:t>‹#›</a:t>
            </a:fld>
            <a:endParaRPr lang="fi-FI" altLang="fi-FI" smtClean="0"/>
          </a:p>
        </p:txBody>
      </p:sp>
      <p:sp>
        <p:nvSpPr>
          <p:cNvPr id="5" name="Title 1"/>
          <p:cNvSpPr>
            <a:spLocks noGrp="1"/>
          </p:cNvSpPr>
          <p:nvPr>
            <p:ph type="title"/>
          </p:nvPr>
        </p:nvSpPr>
        <p:spPr>
          <a:xfrm>
            <a:off x="722313" y="952500"/>
            <a:ext cx="7772400" cy="1362075"/>
          </a:xfrm>
        </p:spPr>
        <p:txBody>
          <a:bodyPr anchor="b"/>
          <a:lstStyle>
            <a:lvl1pPr algn="l">
              <a:buNone/>
              <a:defRPr sz="40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2767157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42676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6230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fi-FI"/>
          </a:p>
        </p:txBody>
      </p:sp>
      <p:sp>
        <p:nvSpPr>
          <p:cNvPr id="3" name="Alatunnisteen paikkamerkki 2"/>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fi-FI"/>
          </a:p>
        </p:txBody>
      </p:sp>
      <p:sp>
        <p:nvSpPr>
          <p:cNvPr id="4" name="Dian numeron paikkamerkki 3"/>
          <p:cNvSpPr>
            <a:spLocks noGrp="1"/>
          </p:cNvSpPr>
          <p:nvPr>
            <p:ph type="sldNum" sz="quarter" idx="12"/>
          </p:nvPr>
        </p:nvSpPr>
        <p:spPr>
          <a:xfrm>
            <a:off x="6553200" y="6245225"/>
            <a:ext cx="2133600" cy="476250"/>
          </a:xfrm>
          <a:prstGeom prst="rect">
            <a:avLst/>
          </a:prstGeom>
        </p:spPr>
        <p:txBody>
          <a:bodyPr/>
          <a:lstStyle>
            <a:lvl1pPr algn="r">
              <a:defRPr>
                <a:latin typeface="Arial" charset="0"/>
                <a:cs typeface="Arial" charset="0"/>
              </a:defRPr>
            </a:lvl1pPr>
          </a:lstStyle>
          <a:p>
            <a:pPr>
              <a:defRPr/>
            </a:pPr>
            <a:fld id="{20537A91-7A22-4FFB-9735-6E58F2F03117}" type="slidenum">
              <a:rPr lang="fi-FI"/>
              <a:pPr>
                <a:defRPr/>
              </a:pPr>
              <a:t>‹#›</a:t>
            </a:fld>
            <a:endParaRPr lang="fi-FI" dirty="0"/>
          </a:p>
        </p:txBody>
      </p:sp>
    </p:spTree>
    <p:extLst>
      <p:ext uri="{BB962C8B-B14F-4D97-AF65-F5344CB8AC3E}">
        <p14:creationId xmlns:p14="http://schemas.microsoft.com/office/powerpoint/2010/main" val="20845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fi-FI"/>
          </a:p>
        </p:txBody>
      </p:sp>
      <p:sp>
        <p:nvSpPr>
          <p:cNvPr id="5" name="Alatunnisteen paikkamerkki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fi-FI"/>
          </a:p>
        </p:txBody>
      </p:sp>
      <p:sp>
        <p:nvSpPr>
          <p:cNvPr id="6" name="Dian numeron paikkamerkki 5"/>
          <p:cNvSpPr>
            <a:spLocks noGrp="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4F9D54CE-9491-40BF-94F9-C51C61E846D4}" type="slidenum">
              <a:rPr lang="fi-FI"/>
              <a:pPr>
                <a:defRPr/>
              </a:pPr>
              <a:t>‹#›</a:t>
            </a:fld>
            <a:endParaRPr lang="fi-FI"/>
          </a:p>
        </p:txBody>
      </p:sp>
    </p:spTree>
    <p:extLst>
      <p:ext uri="{BB962C8B-B14F-4D97-AF65-F5344CB8AC3E}">
        <p14:creationId xmlns:p14="http://schemas.microsoft.com/office/powerpoint/2010/main" val="423509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066800"/>
            <a:ext cx="9144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4"/>
          <p:cNvSpPr>
            <a:spLocks noChangeArrowheads="1"/>
          </p:cNvSpPr>
          <p:nvPr userDrawn="1"/>
        </p:nvSpPr>
        <p:spPr bwMode="auto">
          <a:xfrm>
            <a:off x="8153400" y="61722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C41ED597-4924-446F-A2B6-054CA7ECA452}" type="slidenum">
              <a:rPr lang="en-US" altLang="fi-FI" smtClean="0"/>
              <a:pPr eaLnBrk="1" hangingPunct="1">
                <a:defRPr/>
              </a:pPr>
              <a:t>‹#›</a:t>
            </a:fld>
            <a:endParaRPr lang="en-US" altLang="fi-FI" smtClean="0"/>
          </a:p>
        </p:txBody>
      </p:sp>
      <p:sp>
        <p:nvSpPr>
          <p:cNvPr id="5" name="Content Placeholder 2"/>
          <p:cNvSpPr>
            <a:spLocks noGrp="1"/>
          </p:cNvSpPr>
          <p:nvPr>
            <p:ph idx="1"/>
          </p:nvPr>
        </p:nvSpPr>
        <p:spPr>
          <a:xfrm>
            <a:off x="533400" y="1371600"/>
            <a:ext cx="8001000" cy="4419600"/>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312290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381000" y="64516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 Box 4"/>
          <p:cNvSpPr txBox="1">
            <a:spLocks noChangeArrowheads="1"/>
          </p:cNvSpPr>
          <p:nvPr/>
        </p:nvSpPr>
        <p:spPr bwMode="auto">
          <a:xfrm>
            <a:off x="1271588" y="304800"/>
            <a:ext cx="6435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en-US" sz="4400" b="1" i="1" smtClean="0"/>
              <a:t>Environmental Toolbox</a:t>
            </a:r>
          </a:p>
        </p:txBody>
      </p:sp>
      <p:sp>
        <p:nvSpPr>
          <p:cNvPr id="4" name="Line 5"/>
          <p:cNvSpPr>
            <a:spLocks noChangeShapeType="1"/>
          </p:cNvSpPr>
          <p:nvPr/>
        </p:nvSpPr>
        <p:spPr bwMode="auto">
          <a:xfrm>
            <a:off x="381000" y="12319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12"/>
          <p:cNvSpPr txBox="1">
            <a:spLocks noChangeArrowheads="1"/>
          </p:cNvSpPr>
          <p:nvPr userDrawn="1"/>
        </p:nvSpPr>
        <p:spPr bwMode="auto">
          <a:xfrm>
            <a:off x="5029200" y="50292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endParaRPr lang="en-US" sz="2000" b="1" smtClean="0"/>
          </a:p>
        </p:txBody>
      </p:sp>
      <p:pic>
        <p:nvPicPr>
          <p:cNvPr id="6" name="Picture 3" descr="SNURRA_COLOR.jpg"/>
          <p:cNvPicPr>
            <a:picLocks noChangeAspect="1"/>
          </p:cNvPicPr>
          <p:nvPr userDrawn="1"/>
        </p:nvPicPr>
        <p:blipFill>
          <a:blip r:embed="rId2">
            <a:extLst>
              <a:ext uri="{28A0092B-C50C-407E-A947-70E740481C1C}">
                <a14:useLocalDpi xmlns:a14="http://schemas.microsoft.com/office/drawing/2010/main" val="0"/>
              </a:ext>
            </a:extLst>
          </a:blip>
          <a:srcRect l="5969" r="10448"/>
          <a:stretch>
            <a:fillRect/>
          </a:stretch>
        </p:blipFill>
        <p:spPr bwMode="auto">
          <a:xfrm>
            <a:off x="1752600" y="1447800"/>
            <a:ext cx="5586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13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itle 1"/>
          <p:cNvSpPr>
            <a:spLocks noGrp="1"/>
          </p:cNvSpPr>
          <p:nvPr>
            <p:ph type="title"/>
          </p:nvPr>
        </p:nvSpPr>
        <p:spPr>
          <a:xfrm>
            <a:off x="722313" y="952500"/>
            <a:ext cx="7772400" cy="1362075"/>
          </a:xfrm>
        </p:spPr>
        <p:txBody>
          <a:bodyPr anchor="b"/>
          <a:lstStyle>
            <a:lvl1pPr algn="l">
              <a:buNone/>
              <a:defRPr sz="40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6885100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066800" y="152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smtClean="0"/>
              <a:t>Click to edit Master title style</a:t>
            </a:r>
          </a:p>
        </p:txBody>
      </p:sp>
      <p:pic>
        <p:nvPicPr>
          <p:cNvPr id="1027" name="Picture 3" descr="SNURRA_COLOR.jpg"/>
          <p:cNvPicPr>
            <a:picLocks noChangeAspect="1"/>
          </p:cNvPicPr>
          <p:nvPr userDrawn="1"/>
        </p:nvPicPr>
        <p:blipFill>
          <a:blip r:embed="rId9">
            <a:extLst>
              <a:ext uri="{28A0092B-C50C-407E-A947-70E740481C1C}">
                <a14:useLocalDpi xmlns:a14="http://schemas.microsoft.com/office/drawing/2010/main" val="0"/>
              </a:ext>
            </a:extLst>
          </a:blip>
          <a:srcRect r="6250"/>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0" fontAlgn="base" hangingPunct="0">
        <a:spcBef>
          <a:spcPct val="20000"/>
        </a:spcBef>
        <a:spcAft>
          <a:spcPct val="0"/>
        </a:spcAft>
        <a:buChar char="•"/>
        <a:defRPr sz="2400">
          <a:solidFill>
            <a:schemeClr val="tx1"/>
          </a:solidFill>
          <a:latin typeface="+mn-lt"/>
          <a:ea typeface="+mn-ea"/>
          <a:cs typeface="+mn-cs"/>
        </a:defRPr>
      </a:lvl1pPr>
      <a:lvl2pPr marL="730250" indent="-274638" algn="l" rtl="0" eaLnBrk="0" fontAlgn="base" hangingPunct="0">
        <a:spcBef>
          <a:spcPct val="20000"/>
        </a:spcBef>
        <a:spcAft>
          <a:spcPct val="0"/>
        </a:spcAft>
        <a:buChar char="•"/>
        <a:defRPr sz="2200">
          <a:solidFill>
            <a:schemeClr val="tx1"/>
          </a:solidFill>
          <a:latin typeface="+mn-lt"/>
        </a:defRPr>
      </a:lvl2pPr>
      <a:lvl3pPr marL="1130300" indent="-217488" algn="l" rtl="0" eaLnBrk="0" fontAlgn="base" hangingPunct="0">
        <a:spcBef>
          <a:spcPct val="20000"/>
        </a:spcBef>
        <a:spcAft>
          <a:spcPct val="0"/>
        </a:spcAft>
        <a:buChar char="•"/>
        <a:defRPr>
          <a:solidFill>
            <a:schemeClr val="tx1"/>
          </a:solidFill>
          <a:latin typeface="+mn-lt"/>
        </a:defRPr>
      </a:lvl3pPr>
      <a:lvl4pPr marL="1585913" indent="-217488" algn="l" rtl="0" eaLnBrk="0" fontAlgn="base" hangingPunct="0">
        <a:spcBef>
          <a:spcPct val="20000"/>
        </a:spcBef>
        <a:spcAft>
          <a:spcPct val="0"/>
        </a:spcAft>
        <a:defRPr>
          <a:solidFill>
            <a:schemeClr val="tx1"/>
          </a:solidFill>
          <a:latin typeface="+mn-lt"/>
        </a:defRPr>
      </a:lvl4pPr>
      <a:lvl5pPr marL="2041525" indent="-217488" algn="l" rtl="0" eaLnBrk="0" fontAlgn="base" hangingPunct="0">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bwMode="auto">
          <a:xfrm>
            <a:off x="1066800" y="152400"/>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i-FI" smtClean="0"/>
              <a:t>Click to edit Master title style</a:t>
            </a:r>
          </a:p>
        </p:txBody>
      </p:sp>
      <p:pic>
        <p:nvPicPr>
          <p:cNvPr id="2051" name="Picture 3" descr="SNURRA_COLOR.jpg"/>
          <p:cNvPicPr>
            <a:picLocks noChangeAspect="1"/>
          </p:cNvPicPr>
          <p:nvPr userDrawn="1"/>
        </p:nvPicPr>
        <p:blipFill>
          <a:blip r:embed="rId12">
            <a:extLst>
              <a:ext uri="{28A0092B-C50C-407E-A947-70E740481C1C}">
                <a14:useLocalDpi xmlns:a14="http://schemas.microsoft.com/office/drawing/2010/main" val="0"/>
              </a:ext>
            </a:extLst>
          </a:blip>
          <a:srcRect r="6250"/>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0" fontAlgn="base" hangingPunct="0">
        <a:spcBef>
          <a:spcPct val="20000"/>
        </a:spcBef>
        <a:spcAft>
          <a:spcPct val="0"/>
        </a:spcAft>
        <a:buChar char="•"/>
        <a:defRPr sz="2400">
          <a:solidFill>
            <a:schemeClr val="tx1"/>
          </a:solidFill>
          <a:latin typeface="+mn-lt"/>
          <a:ea typeface="+mn-ea"/>
          <a:cs typeface="+mn-cs"/>
        </a:defRPr>
      </a:lvl1pPr>
      <a:lvl2pPr marL="730250" indent="-274638" algn="l" rtl="0" eaLnBrk="0" fontAlgn="base" hangingPunct="0">
        <a:spcBef>
          <a:spcPct val="20000"/>
        </a:spcBef>
        <a:spcAft>
          <a:spcPct val="0"/>
        </a:spcAft>
        <a:buChar char="•"/>
        <a:defRPr sz="2200">
          <a:solidFill>
            <a:schemeClr val="tx1"/>
          </a:solidFill>
          <a:latin typeface="+mn-lt"/>
        </a:defRPr>
      </a:lvl2pPr>
      <a:lvl3pPr marL="1130300" indent="-217488" algn="l" rtl="0" eaLnBrk="0" fontAlgn="base" hangingPunct="0">
        <a:spcBef>
          <a:spcPct val="20000"/>
        </a:spcBef>
        <a:spcAft>
          <a:spcPct val="0"/>
        </a:spcAft>
        <a:buChar char="•"/>
        <a:defRPr>
          <a:solidFill>
            <a:schemeClr val="tx1"/>
          </a:solidFill>
          <a:latin typeface="+mn-lt"/>
        </a:defRPr>
      </a:lvl3pPr>
      <a:lvl4pPr marL="1585913" indent="-217488" algn="l" rtl="0" eaLnBrk="0" fontAlgn="base" hangingPunct="0">
        <a:spcBef>
          <a:spcPct val="20000"/>
        </a:spcBef>
        <a:spcAft>
          <a:spcPct val="0"/>
        </a:spcAft>
        <a:defRPr>
          <a:solidFill>
            <a:schemeClr val="tx1"/>
          </a:solidFill>
          <a:latin typeface="+mn-lt"/>
        </a:defRPr>
      </a:lvl4pPr>
      <a:lvl5pPr marL="2041525" indent="-217488" algn="l" rtl="0" eaLnBrk="0" fontAlgn="base" hangingPunct="0">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924800" y="104001"/>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isällön paikkamerkki 1"/>
          <p:cNvSpPr>
            <a:spLocks noGrp="1"/>
          </p:cNvSpPr>
          <p:nvPr>
            <p:ph idx="1"/>
          </p:nvPr>
        </p:nvSpPr>
        <p:spPr bwMode="auto">
          <a:xfrm>
            <a:off x="533400" y="1371600"/>
            <a:ext cx="81534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ts val="600"/>
              </a:spcAft>
            </a:pPr>
            <a:r>
              <a:rPr lang="en-US" altLang="sv-SE" sz="1800" smtClean="0"/>
              <a:t>Two thirds of the fuel that a conventional diesel generator burns is blown out as heat. Only one third is converted into electricity.</a:t>
            </a:r>
          </a:p>
          <a:p>
            <a:pPr marL="457200" indent="-457200">
              <a:spcAft>
                <a:spcPts val="600"/>
              </a:spcAft>
            </a:pPr>
            <a:r>
              <a:rPr lang="en-US" altLang="sv-SE" sz="1800" smtClean="0"/>
              <a:t>In a typical military camp, 60-70% of fuel is used to produce electricity to heat/cool water or air.</a:t>
            </a:r>
          </a:p>
          <a:p>
            <a:pPr marL="457200" indent="-457200">
              <a:spcAft>
                <a:spcPts val="600"/>
              </a:spcAft>
            </a:pPr>
            <a:r>
              <a:rPr lang="en-US" altLang="sv-SE" sz="1800" smtClean="0"/>
              <a:t>Advanced technology and higher standards of living in camps have led to increased energy demand.</a:t>
            </a:r>
          </a:p>
        </p:txBody>
      </p:sp>
      <p:sp>
        <p:nvSpPr>
          <p:cNvPr id="30723" name="Otsikko 2"/>
          <p:cNvSpPr>
            <a:spLocks noGrp="1"/>
          </p:cNvSpPr>
          <p:nvPr>
            <p:ph type="title"/>
          </p:nvPr>
        </p:nvSpPr>
        <p:spPr>
          <a:xfrm>
            <a:off x="838200" y="152400"/>
            <a:ext cx="7010400" cy="762000"/>
          </a:xfrm>
          <a:ln/>
        </p:spPr>
        <p:txBody>
          <a:bodyPr/>
          <a:lstStyle/>
          <a:p>
            <a:r>
              <a:rPr lang="fi-FI" altLang="sv-SE" smtClean="0"/>
              <a:t>Energy Facts</a:t>
            </a: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3581400"/>
            <a:ext cx="4257675"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iruutu 3"/>
          <p:cNvSpPr txBox="1"/>
          <p:nvPr/>
        </p:nvSpPr>
        <p:spPr>
          <a:xfrm>
            <a:off x="533400" y="3581400"/>
            <a:ext cx="4419600" cy="3140075"/>
          </a:xfrm>
          <a:prstGeom prst="rect">
            <a:avLst/>
          </a:prstGeom>
          <a:noFill/>
          <a:ln>
            <a:noFill/>
          </a:ln>
        </p:spPr>
        <p:txBody>
          <a:bodyPr>
            <a:spAutoFit/>
          </a:bodyPr>
          <a:lstStyle/>
          <a:p>
            <a:pPr marL="457200" indent="-457200">
              <a:spcAft>
                <a:spcPts val="600"/>
              </a:spcAft>
              <a:buFont typeface="Arial" panose="020B0604020202020204" pitchFamily="34" charset="0"/>
              <a:buChar char="•"/>
              <a:defRPr/>
            </a:pPr>
            <a:r>
              <a:rPr lang="en-US" dirty="0"/>
              <a:t>Examples from Afghanistan:</a:t>
            </a:r>
          </a:p>
          <a:p>
            <a:pPr marL="889000" lvl="3" indent="-457200">
              <a:spcAft>
                <a:spcPts val="600"/>
              </a:spcAft>
              <a:buFont typeface="Wingdings" panose="05000000000000000000" pitchFamily="2" charset="2"/>
              <a:buChar char="§"/>
              <a:defRPr/>
            </a:pPr>
            <a:r>
              <a:rPr lang="en-US" dirty="0"/>
              <a:t>For each gallon of fuel up to 4 gallons were consumed for transport.</a:t>
            </a:r>
          </a:p>
          <a:p>
            <a:pPr marL="889000" lvl="3" indent="-457200">
              <a:spcAft>
                <a:spcPts val="600"/>
              </a:spcAft>
              <a:buFont typeface="Wingdings" panose="05000000000000000000" pitchFamily="2" charset="2"/>
              <a:buChar char="§"/>
              <a:defRPr/>
            </a:pPr>
            <a:r>
              <a:rPr lang="en-US" dirty="0"/>
              <a:t>Fully burdened cost of fuel can be over 90€ per liter. </a:t>
            </a:r>
          </a:p>
          <a:p>
            <a:pPr marL="889000" lvl="3" indent="-457200">
              <a:spcAft>
                <a:spcPts val="600"/>
              </a:spcAft>
              <a:buFont typeface="Wingdings" panose="05000000000000000000" pitchFamily="2" charset="2"/>
              <a:buChar char="§"/>
              <a:defRPr/>
            </a:pPr>
            <a:r>
              <a:rPr lang="en-US" dirty="0"/>
              <a:t>On average there has been one casualty for every 24 fuel resupply convoys.</a:t>
            </a:r>
          </a:p>
          <a:p>
            <a:pPr>
              <a:defRPr/>
            </a:pPr>
            <a:endParaRPr lang="fi-FI" sz="1600" dirty="0"/>
          </a:p>
        </p:txBody>
      </p:sp>
      <p:sp>
        <p:nvSpPr>
          <p:cNvPr id="7"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533400" y="1371600"/>
            <a:ext cx="5410200" cy="4419600"/>
          </a:xfrm>
        </p:spPr>
        <p:txBody>
          <a:bodyPr/>
          <a:lstStyle/>
          <a:p>
            <a:pPr marL="457200" indent="-457200">
              <a:spcAft>
                <a:spcPts val="1200"/>
              </a:spcAft>
              <a:buFont typeface="Arial"/>
              <a:buChar char="•"/>
              <a:defRPr/>
            </a:pPr>
            <a:r>
              <a:rPr lang="en-US" sz="2000" dirty="0" smtClean="0">
                <a:cs typeface="Arial" panose="020B0604020202020204" pitchFamily="34" charset="0"/>
              </a:rPr>
              <a:t>Keep doors and windows closed to prevent loss of conditioned air</a:t>
            </a:r>
            <a:endParaRPr lang="en-US" altLang="zh-CN" sz="2000" dirty="0" smtClean="0">
              <a:ea typeface="SimSun" panose="02010600030101010101" pitchFamily="2" charset="-122"/>
            </a:endParaRPr>
          </a:p>
          <a:p>
            <a:pPr marL="457200" indent="-457200">
              <a:spcAft>
                <a:spcPts val="1200"/>
              </a:spcAft>
              <a:buFont typeface="Arial"/>
              <a:buChar char="•"/>
              <a:defRPr/>
            </a:pPr>
            <a:r>
              <a:rPr lang="en-US" altLang="zh-CN" sz="2000" dirty="0" smtClean="0">
                <a:ea typeface="SimSun" panose="02010600030101010101" pitchFamily="2" charset="-122"/>
              </a:rPr>
              <a:t>Eliminate </a:t>
            </a:r>
            <a:r>
              <a:rPr lang="en-US" altLang="zh-CN" sz="2000" dirty="0">
                <a:ea typeface="SimSun" panose="02010600030101010101" pitchFamily="2" charset="-122"/>
              </a:rPr>
              <a:t>unnecessary vehicle </a:t>
            </a:r>
            <a:r>
              <a:rPr lang="en-US" altLang="zh-CN" sz="2000" dirty="0" smtClean="0">
                <a:ea typeface="SimSun" panose="02010600030101010101" pitchFamily="2" charset="-122"/>
              </a:rPr>
              <a:t>use and idling</a:t>
            </a:r>
          </a:p>
          <a:p>
            <a:pPr marL="457200" indent="-457200">
              <a:spcAft>
                <a:spcPts val="1200"/>
              </a:spcAft>
              <a:buFont typeface="Arial"/>
              <a:buChar char="•"/>
              <a:defRPr/>
            </a:pPr>
            <a:r>
              <a:rPr lang="en-US" altLang="zh-CN" sz="2000" dirty="0">
                <a:ea typeface="SimSun" panose="02010600030101010101" pitchFamily="2" charset="-122"/>
              </a:rPr>
              <a:t>Use power management settings on computers and turn off lights when not </a:t>
            </a:r>
            <a:r>
              <a:rPr lang="en-US" altLang="zh-CN" sz="2000" dirty="0" smtClean="0">
                <a:ea typeface="SimSun" panose="02010600030101010101" pitchFamily="2" charset="-122"/>
              </a:rPr>
              <a:t>needed</a:t>
            </a:r>
          </a:p>
          <a:p>
            <a:pPr marL="457200" indent="-457200">
              <a:spcAft>
                <a:spcPts val="1200"/>
              </a:spcAft>
              <a:buFont typeface="Arial"/>
              <a:buChar char="•"/>
              <a:defRPr/>
            </a:pPr>
            <a:r>
              <a:rPr lang="en-US" sz="2000" dirty="0" smtClean="0"/>
              <a:t>Use natural lightning when possible</a:t>
            </a:r>
            <a:endParaRPr lang="en-US" altLang="zh-CN" sz="2000" dirty="0" smtClean="0">
              <a:ea typeface="SimSun" panose="02010600030101010101" pitchFamily="2" charset="-122"/>
            </a:endParaRPr>
          </a:p>
          <a:p>
            <a:pPr marL="457200" indent="-457200">
              <a:spcAft>
                <a:spcPts val="1200"/>
              </a:spcAft>
              <a:buFont typeface="Arial"/>
              <a:buChar char="•"/>
              <a:defRPr/>
            </a:pPr>
            <a:r>
              <a:rPr lang="en-US" altLang="zh-CN" sz="2000" dirty="0" smtClean="0">
                <a:ea typeface="SimSun" panose="02010600030101010101" pitchFamily="2" charset="-122"/>
              </a:rPr>
              <a:t>Ensure </a:t>
            </a:r>
            <a:r>
              <a:rPr lang="en-US" altLang="zh-CN" sz="2000" dirty="0">
                <a:ea typeface="SimSun" panose="02010600030101010101" pitchFamily="2" charset="-122"/>
              </a:rPr>
              <a:t>dishwashing and laundry machines are full before being operated</a:t>
            </a:r>
          </a:p>
          <a:p>
            <a:pPr marL="457200" indent="-457200">
              <a:spcAft>
                <a:spcPts val="1200"/>
              </a:spcAft>
              <a:buFont typeface="Arial"/>
              <a:buChar char="•"/>
              <a:defRPr/>
            </a:pPr>
            <a:r>
              <a:rPr lang="en-US" altLang="zh-CN" sz="2000" dirty="0">
                <a:ea typeface="SimSun" panose="02010600030101010101" pitchFamily="2" charset="-122"/>
              </a:rPr>
              <a:t>Take shorter showers</a:t>
            </a:r>
          </a:p>
          <a:p>
            <a:pPr marL="457200" indent="-457200">
              <a:spcAft>
                <a:spcPts val="1200"/>
              </a:spcAft>
              <a:buFont typeface="Arial"/>
              <a:buChar char="•"/>
              <a:defRPr/>
            </a:pPr>
            <a:r>
              <a:rPr lang="en-US" sz="2000" dirty="0" smtClean="0"/>
              <a:t>Turn off the tap when brushing teeth or shaving</a:t>
            </a:r>
          </a:p>
          <a:p>
            <a:pPr>
              <a:defRPr/>
            </a:pPr>
            <a:endParaRPr lang="fi-FI" sz="2000" dirty="0"/>
          </a:p>
        </p:txBody>
      </p:sp>
      <p:sp>
        <p:nvSpPr>
          <p:cNvPr id="31747" name="Otsikko 2"/>
          <p:cNvSpPr>
            <a:spLocks noGrp="1"/>
          </p:cNvSpPr>
          <p:nvPr>
            <p:ph type="title"/>
          </p:nvPr>
        </p:nvSpPr>
        <p:spPr>
          <a:xfrm>
            <a:off x="1066800" y="152400"/>
            <a:ext cx="7467600" cy="762000"/>
          </a:xfrm>
          <a:ln/>
        </p:spPr>
        <p:txBody>
          <a:bodyPr/>
          <a:lstStyle/>
          <a:p>
            <a:r>
              <a:rPr lang="fi-FI" altLang="sv-SE" sz="2400" smtClean="0"/>
              <a:t>What you can do to save energy?</a:t>
            </a:r>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9538"/>
            <a:ext cx="30591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950" y="3479800"/>
            <a:ext cx="324961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3"/>
          <p:cNvSpPr/>
          <p:nvPr/>
        </p:nvSpPr>
        <p:spPr>
          <a:xfrm>
            <a:off x="7992682"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pPr eaLnBrk="1" hangingPunct="1"/>
            <a:r>
              <a:rPr lang="en-US" altLang="fi-FI" smtClean="0"/>
              <a:t>Good and Bad Examples</a:t>
            </a:r>
          </a:p>
        </p:txBody>
      </p:sp>
      <p:sp>
        <p:nvSpPr>
          <p:cNvPr id="5" name="Text Placeholder 4"/>
          <p:cNvSpPr>
            <a:spLocks noGrp="1"/>
          </p:cNvSpPr>
          <p:nvPr>
            <p:ph type="body" idx="1"/>
          </p:nvPr>
        </p:nvSpPr>
        <p:spPr>
          <a:xfrm>
            <a:off x="722313" y="2547938"/>
            <a:ext cx="7772400" cy="2176462"/>
          </a:xfrm>
        </p:spPr>
        <p:txBody>
          <a:bodyPr/>
          <a:lstStyle/>
          <a:p>
            <a:pPr eaLnBrk="1" hangingPunct="1">
              <a:defRPr/>
            </a:pPr>
            <a:r>
              <a:rPr lang="en-US" dirty="0" smtClean="0"/>
              <a:t>The following slides show a number of pictures of both good and bad environmental practices, from camp set-up to handling different kinds of wastes to protecting natural and cultural resources</a:t>
            </a:r>
            <a:endParaRPr lang="en-US" dirty="0"/>
          </a:p>
        </p:txBody>
      </p:sp>
      <p:sp>
        <p:nvSpPr>
          <p:cNvPr id="6" name="Rektangel 3"/>
          <p:cNvSpPr/>
          <p:nvPr/>
        </p:nvSpPr>
        <p:spPr>
          <a:xfrm>
            <a:off x="7848600"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fi-FI" smtClean="0"/>
              <a:t>Bad Hazardous Waste Storage</a:t>
            </a:r>
          </a:p>
        </p:txBody>
      </p:sp>
      <p:pic>
        <p:nvPicPr>
          <p:cNvPr id="33795" name="Picture 3" descr="9-20 Sep 05 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9-20 Sep 05 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386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HWSA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5621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p:cNvSpPr txBox="1">
            <a:spLocks noChangeArrowheads="1"/>
          </p:cNvSpPr>
          <p:nvPr/>
        </p:nvSpPr>
        <p:spPr bwMode="auto">
          <a:xfrm>
            <a:off x="439738" y="1128713"/>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Drums not labeled, materials not segregated, no secondary containment, no covered storage</a:t>
            </a:r>
          </a:p>
        </p:txBody>
      </p:sp>
      <p:sp>
        <p:nvSpPr>
          <p:cNvPr id="33799" name="TextBox 6"/>
          <p:cNvSpPr txBox="1">
            <a:spLocks noChangeArrowheads="1"/>
          </p:cNvSpPr>
          <p:nvPr/>
        </p:nvSpPr>
        <p:spPr bwMode="auto">
          <a:xfrm>
            <a:off x="304800" y="25146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No secondary containment; leakage has contaminated soil</a:t>
            </a:r>
          </a:p>
        </p:txBody>
      </p:sp>
      <p:sp>
        <p:nvSpPr>
          <p:cNvPr id="33800" name="TextBox 7"/>
          <p:cNvSpPr txBox="1">
            <a:spLocks noChangeArrowheads="1"/>
          </p:cNvSpPr>
          <p:nvPr/>
        </p:nvSpPr>
        <p:spPr bwMode="auto">
          <a:xfrm>
            <a:off x="6781800" y="2286000"/>
            <a:ext cx="2362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Uses secondary containment, but it is too small and not durable. Canisters improperly stored</a:t>
            </a:r>
          </a:p>
        </p:txBody>
      </p:sp>
      <p:cxnSp>
        <p:nvCxnSpPr>
          <p:cNvPr id="33801" name="Straight Arrow Connector 9"/>
          <p:cNvCxnSpPr>
            <a:cxnSpLocks noChangeShapeType="1"/>
          </p:cNvCxnSpPr>
          <p:nvPr/>
        </p:nvCxnSpPr>
        <p:spPr bwMode="auto">
          <a:xfrm>
            <a:off x="2209800" y="1676400"/>
            <a:ext cx="762000" cy="228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2" name="Straight Arrow Connector 11"/>
          <p:cNvCxnSpPr>
            <a:cxnSpLocks noChangeShapeType="1"/>
            <a:stCxn id="33799" idx="2"/>
          </p:cNvCxnSpPr>
          <p:nvPr/>
        </p:nvCxnSpPr>
        <p:spPr bwMode="auto">
          <a:xfrm>
            <a:off x="1333500" y="3714750"/>
            <a:ext cx="114300" cy="3238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3" name="Straight Arrow Connector 13"/>
          <p:cNvCxnSpPr>
            <a:cxnSpLocks noChangeShapeType="1"/>
            <a:stCxn id="33800" idx="2"/>
          </p:cNvCxnSpPr>
          <p:nvPr/>
        </p:nvCxnSpPr>
        <p:spPr bwMode="auto">
          <a:xfrm flipH="1">
            <a:off x="7696200" y="3763963"/>
            <a:ext cx="266700" cy="3508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38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87495E-0B3B-4DE3-B404-8AE55A5CD754}" type="slidenum">
              <a:rPr lang="en-US" altLang="fi-FI" smtClean="0"/>
              <a:pPr eaLnBrk="1" hangingPunct="1"/>
              <a:t>13</a:t>
            </a:fld>
            <a:endParaRPr lang="en-US" altLang="fi-FI" smtClean="0"/>
          </a:p>
        </p:txBody>
      </p:sp>
      <p:sp>
        <p:nvSpPr>
          <p:cNvPr id="14" name="Rektangel 3"/>
          <p:cNvSpPr/>
          <p:nvPr/>
        </p:nvSpPr>
        <p:spPr>
          <a:xfrm>
            <a:off x="7938951" y="762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lnSpc>
                <a:spcPts val="3200"/>
              </a:lnSpc>
            </a:pPr>
            <a:r>
              <a:rPr lang="en-US" altLang="fi-FI" smtClean="0"/>
              <a:t>Good Hazardous Waste Storage</a:t>
            </a:r>
          </a:p>
        </p:txBody>
      </p:sp>
      <p:sp>
        <p:nvSpPr>
          <p:cNvPr id="3481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DA6EC6-9709-4065-B3F4-F62487B28B3B}" type="slidenum">
              <a:rPr lang="fi-FI" altLang="fi-FI" smtClean="0"/>
              <a:pPr eaLnBrk="1" hangingPunct="1"/>
              <a:t>14</a:t>
            </a:fld>
            <a:endParaRPr lang="fi-FI" altLang="fi-FI" smtClean="0"/>
          </a:p>
        </p:txBody>
      </p:sp>
      <p:pic>
        <p:nvPicPr>
          <p:cNvPr id="34820" name="Picture 3" descr="hwpp2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47800"/>
            <a:ext cx="312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drum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38400"/>
            <a:ext cx="41989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hazardous waste accumulation 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3979863"/>
            <a:ext cx="31273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5"/>
          <p:cNvSpPr txBox="1">
            <a:spLocks noChangeArrowheads="1"/>
          </p:cNvSpPr>
          <p:nvPr/>
        </p:nvSpPr>
        <p:spPr bwMode="auto">
          <a:xfrm>
            <a:off x="609600" y="9906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Good secondary containment, but should be labeled and covered</a:t>
            </a:r>
          </a:p>
        </p:txBody>
      </p:sp>
      <p:sp>
        <p:nvSpPr>
          <p:cNvPr id="34824" name="TextBox 6"/>
          <p:cNvSpPr txBox="1">
            <a:spLocks noChangeArrowheads="1"/>
          </p:cNvSpPr>
          <p:nvPr/>
        </p:nvSpPr>
        <p:spPr bwMode="auto">
          <a:xfrm>
            <a:off x="4953000" y="14478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Well marked, fenced off. Good secondary containment, </a:t>
            </a:r>
          </a:p>
          <a:p>
            <a:pPr eaLnBrk="1" hangingPunct="1"/>
            <a:r>
              <a:rPr lang="en-US" altLang="fi-FI"/>
              <a:t>protective gear handy</a:t>
            </a:r>
          </a:p>
        </p:txBody>
      </p:sp>
      <p:sp>
        <p:nvSpPr>
          <p:cNvPr id="34825" name="TextBox 7"/>
          <p:cNvSpPr txBox="1">
            <a:spLocks noChangeArrowheads="1"/>
          </p:cNvSpPr>
          <p:nvPr/>
        </p:nvSpPr>
        <p:spPr bwMode="auto">
          <a:xfrm>
            <a:off x="3949700" y="5724525"/>
            <a:ext cx="495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Wastes well marked, segregated; good overhead protection. Secondary containment could be better.</a:t>
            </a:r>
          </a:p>
        </p:txBody>
      </p:sp>
      <p:cxnSp>
        <p:nvCxnSpPr>
          <p:cNvPr id="34826" name="Straight Arrow Connector 9"/>
          <p:cNvCxnSpPr>
            <a:cxnSpLocks noChangeShapeType="1"/>
          </p:cNvCxnSpPr>
          <p:nvPr/>
        </p:nvCxnSpPr>
        <p:spPr bwMode="auto">
          <a:xfrm flipH="1" flipV="1">
            <a:off x="3124200" y="6400800"/>
            <a:ext cx="838200" cy="228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7" name="Straight Arrow Connector 11"/>
          <p:cNvCxnSpPr>
            <a:cxnSpLocks noChangeShapeType="1"/>
          </p:cNvCxnSpPr>
          <p:nvPr/>
        </p:nvCxnSpPr>
        <p:spPr bwMode="auto">
          <a:xfrm flipH="1">
            <a:off x="7543800" y="1828800"/>
            <a:ext cx="2286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8" name="Straight Arrow Connector 13"/>
          <p:cNvCxnSpPr>
            <a:cxnSpLocks noChangeShapeType="1"/>
          </p:cNvCxnSpPr>
          <p:nvPr/>
        </p:nvCxnSpPr>
        <p:spPr bwMode="auto">
          <a:xfrm flipH="1">
            <a:off x="3810000" y="1295400"/>
            <a:ext cx="3048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 name="Rektangel 3"/>
          <p:cNvSpPr/>
          <p:nvPr/>
        </p:nvSpPr>
        <p:spPr>
          <a:xfrm>
            <a:off x="7946962"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152400"/>
            <a:ext cx="8077200" cy="762000"/>
          </a:xfrm>
        </p:spPr>
        <p:txBody>
          <a:bodyPr/>
          <a:lstStyle/>
          <a:p>
            <a:pPr eaLnBrk="1" hangingPunct="1"/>
            <a:r>
              <a:rPr lang="en-US" altLang="en-US" smtClean="0"/>
              <a:t>Good Hazardous Waste Storage</a:t>
            </a:r>
          </a:p>
        </p:txBody>
      </p:sp>
      <p:pic>
        <p:nvPicPr>
          <p:cNvPr id="35843" name="Picture 3" descr="P10100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38300"/>
            <a:ext cx="3657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DEFNET Plenary M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384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1289050" y="954088"/>
            <a:ext cx="708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Low cost solutions offering good secondary containment, overhead protection, segregated and labeled.</a:t>
            </a:r>
          </a:p>
        </p:txBody>
      </p:sp>
      <p:cxnSp>
        <p:nvCxnSpPr>
          <p:cNvPr id="35846" name="Straight Arrow Connector 6"/>
          <p:cNvCxnSpPr>
            <a:cxnSpLocks noChangeShapeType="1"/>
          </p:cNvCxnSpPr>
          <p:nvPr/>
        </p:nvCxnSpPr>
        <p:spPr bwMode="auto">
          <a:xfrm flipH="1">
            <a:off x="4876800" y="1600200"/>
            <a:ext cx="3810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847" name="Straight Arrow Connector 8"/>
          <p:cNvCxnSpPr>
            <a:cxnSpLocks noChangeShapeType="1"/>
          </p:cNvCxnSpPr>
          <p:nvPr/>
        </p:nvCxnSpPr>
        <p:spPr bwMode="auto">
          <a:xfrm>
            <a:off x="5410200" y="1524000"/>
            <a:ext cx="1066800" cy="914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8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A7B7D9-8B54-474B-B288-BACCB015150F}" type="slidenum">
              <a:rPr lang="en-US" altLang="en-US" smtClean="0"/>
              <a:pPr eaLnBrk="1" hangingPunct="1"/>
              <a:t>15</a:t>
            </a:fld>
            <a:endParaRPr lang="en-US" altLang="en-US" smtClean="0"/>
          </a:p>
        </p:txBody>
      </p:sp>
      <p:sp>
        <p:nvSpPr>
          <p:cNvPr id="2" name="Rectangle 1"/>
          <p:cNvSpPr/>
          <p:nvPr/>
        </p:nvSpPr>
        <p:spPr>
          <a:xfrm>
            <a:off x="7610056" y="0"/>
            <a:ext cx="1531188" cy="369332"/>
          </a:xfrm>
          <a:prstGeom prst="rect">
            <a:avLst/>
          </a:prstGeom>
        </p:spPr>
        <p:txBody>
          <a:bodyPr wrap="none">
            <a:spAutoFit/>
          </a:bodyPr>
          <a:lstStyle/>
          <a:p>
            <a:r>
              <a:rPr lang="sv-SE" dirty="0">
                <a:latin typeface="Helvetica light"/>
              </a:rPr>
              <a:t>2017_ver 1.0</a:t>
            </a:r>
          </a:p>
        </p:txBody>
      </p:sp>
    </p:spTree>
    <p:extLst>
      <p:ext uri="{BB962C8B-B14F-4D97-AF65-F5344CB8AC3E}">
        <p14:creationId xmlns:p14="http://schemas.microsoft.com/office/powerpoint/2010/main" val="14028385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lnSpc>
                <a:spcPts val="3200"/>
              </a:lnSpc>
            </a:pPr>
            <a:r>
              <a:rPr lang="en-US" altLang="fi-FI" smtClean="0"/>
              <a:t>Good Hazardous Waste </a:t>
            </a:r>
            <a:br>
              <a:rPr lang="en-US" altLang="fi-FI" smtClean="0"/>
            </a:br>
            <a:r>
              <a:rPr lang="en-US" altLang="fi-FI" smtClean="0"/>
              <a:t>Storage in Field Conditions</a:t>
            </a:r>
          </a:p>
        </p:txBody>
      </p:sp>
      <p:sp>
        <p:nvSpPr>
          <p:cNvPr id="368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DB5C10-1552-4891-A60D-352A1990CE6D}" type="slidenum">
              <a:rPr lang="fi-FI" altLang="fi-FI" smtClean="0"/>
              <a:pPr eaLnBrk="1" hangingPunct="1"/>
              <a:t>16</a:t>
            </a:fld>
            <a:endParaRPr lang="fi-FI" altLang="fi-FI" smtClean="0"/>
          </a:p>
        </p:txBody>
      </p:sp>
      <p:pic>
        <p:nvPicPr>
          <p:cNvPr id="36868" name="Picture 3" descr="FIELD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64008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p:cNvSpPr txBox="1">
            <a:spLocks noChangeArrowheads="1"/>
          </p:cNvSpPr>
          <p:nvPr/>
        </p:nvSpPr>
        <p:spPr bwMode="auto">
          <a:xfrm>
            <a:off x="7467600" y="1905000"/>
            <a:ext cx="1676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Tarps and sandbags as secondary containment, netting and tarps as overhead protection</a:t>
            </a:r>
          </a:p>
        </p:txBody>
      </p:sp>
      <p:cxnSp>
        <p:nvCxnSpPr>
          <p:cNvPr id="36870" name="Straight Arrow Connector 5"/>
          <p:cNvCxnSpPr>
            <a:cxnSpLocks noChangeShapeType="1"/>
          </p:cNvCxnSpPr>
          <p:nvPr/>
        </p:nvCxnSpPr>
        <p:spPr bwMode="auto">
          <a:xfrm flipH="1">
            <a:off x="7302500" y="4241800"/>
            <a:ext cx="11430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8" name="Rektangel 3"/>
          <p:cNvSpPr/>
          <p:nvPr/>
        </p:nvSpPr>
        <p:spPr>
          <a:xfrm>
            <a:off x="8001390"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ln/>
        </p:spPr>
        <p:txBody>
          <a:bodyPr/>
          <a:lstStyle/>
          <a:p>
            <a:pPr eaLnBrk="1" hangingPunct="1">
              <a:lnSpc>
                <a:spcPts val="3200"/>
              </a:lnSpc>
            </a:pPr>
            <a:r>
              <a:rPr lang="en-US" altLang="fi-FI" smtClean="0"/>
              <a:t>Good Hazardous </a:t>
            </a:r>
            <a:br>
              <a:rPr lang="en-US" altLang="fi-FI" smtClean="0"/>
            </a:br>
            <a:r>
              <a:rPr lang="en-US" altLang="fi-FI" smtClean="0"/>
              <a:t>Material Handling</a:t>
            </a:r>
          </a:p>
        </p:txBody>
      </p:sp>
      <p:pic>
        <p:nvPicPr>
          <p:cNvPr id="38915" name="Picture 3" descr="hefp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2133600"/>
            <a:ext cx="25860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octp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133600"/>
            <a:ext cx="25400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4"/>
          <p:cNvSpPr txBox="1">
            <a:spLocks noChangeArrowheads="1"/>
          </p:cNvSpPr>
          <p:nvPr/>
        </p:nvSpPr>
        <p:spPr bwMode="auto">
          <a:xfrm>
            <a:off x="1524000" y="1295400"/>
            <a:ext cx="617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Use of protective clothing and equipment</a:t>
            </a:r>
          </a:p>
        </p:txBody>
      </p:sp>
      <p:cxnSp>
        <p:nvCxnSpPr>
          <p:cNvPr id="38918" name="Straight Arrow Connector 6"/>
          <p:cNvCxnSpPr>
            <a:cxnSpLocks noChangeShapeType="1"/>
          </p:cNvCxnSpPr>
          <p:nvPr/>
        </p:nvCxnSpPr>
        <p:spPr bwMode="auto">
          <a:xfrm>
            <a:off x="2362200" y="1752600"/>
            <a:ext cx="125413"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8919" name="Straight Arrow Connector 8"/>
          <p:cNvCxnSpPr>
            <a:cxnSpLocks noChangeShapeType="1"/>
          </p:cNvCxnSpPr>
          <p:nvPr/>
        </p:nvCxnSpPr>
        <p:spPr bwMode="auto">
          <a:xfrm>
            <a:off x="4724400" y="1676400"/>
            <a:ext cx="11430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 name="Rektangel 3"/>
          <p:cNvSpPr/>
          <p:nvPr/>
        </p:nvSpPr>
        <p:spPr>
          <a:xfrm>
            <a:off x="8003567"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066800" y="152400"/>
            <a:ext cx="7696200" cy="762000"/>
          </a:xfrm>
          <a:ln/>
        </p:spPr>
        <p:txBody>
          <a:bodyPr/>
          <a:lstStyle/>
          <a:p>
            <a:pPr eaLnBrk="1" hangingPunct="1">
              <a:lnSpc>
                <a:spcPts val="3200"/>
              </a:lnSpc>
            </a:pPr>
            <a:r>
              <a:rPr lang="en-US" altLang="fi-FI" smtClean="0"/>
              <a:t>Bad Hazardous Material / Waste Storage (Battery Storage)</a:t>
            </a:r>
          </a:p>
        </p:txBody>
      </p:sp>
      <p:pic>
        <p:nvPicPr>
          <p:cNvPr id="37891" name="Picture 3" descr="D-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163" y="1524000"/>
            <a:ext cx="423703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D-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163" y="4038600"/>
            <a:ext cx="4313237"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4"/>
          <p:cNvSpPr txBox="1">
            <a:spLocks noChangeArrowheads="1"/>
          </p:cNvSpPr>
          <p:nvPr/>
        </p:nvSpPr>
        <p:spPr bwMode="auto">
          <a:xfrm>
            <a:off x="304800" y="18288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Batteries leaked acid, no secondary containment</a:t>
            </a:r>
          </a:p>
        </p:txBody>
      </p:sp>
      <p:sp>
        <p:nvSpPr>
          <p:cNvPr id="37894" name="TextBox 5"/>
          <p:cNvSpPr txBox="1">
            <a:spLocks noChangeArrowheads="1"/>
          </p:cNvSpPr>
          <p:nvPr/>
        </p:nvSpPr>
        <p:spPr bwMode="auto">
          <a:xfrm>
            <a:off x="304800" y="4572000"/>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Battery placed on top of crumbling storm water drain</a:t>
            </a:r>
          </a:p>
        </p:txBody>
      </p:sp>
      <p:cxnSp>
        <p:nvCxnSpPr>
          <p:cNvPr id="37895" name="Straight Arrow Connector 7"/>
          <p:cNvCxnSpPr>
            <a:cxnSpLocks noChangeShapeType="1"/>
          </p:cNvCxnSpPr>
          <p:nvPr/>
        </p:nvCxnSpPr>
        <p:spPr bwMode="auto">
          <a:xfrm>
            <a:off x="990600" y="2819400"/>
            <a:ext cx="33528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6" name="Straight Arrow Connector 9"/>
          <p:cNvCxnSpPr>
            <a:cxnSpLocks noChangeShapeType="1"/>
            <a:stCxn id="37894" idx="2"/>
          </p:cNvCxnSpPr>
          <p:nvPr/>
        </p:nvCxnSpPr>
        <p:spPr bwMode="auto">
          <a:xfrm>
            <a:off x="1333500" y="5495925"/>
            <a:ext cx="3390900" cy="666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Rektangel 3"/>
          <p:cNvSpPr/>
          <p:nvPr/>
        </p:nvSpPr>
        <p:spPr>
          <a:xfrm>
            <a:off x="8012276" y="6096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ln/>
        </p:spPr>
        <p:txBody>
          <a:bodyPr/>
          <a:lstStyle/>
          <a:p>
            <a:pPr eaLnBrk="1" hangingPunct="1"/>
            <a:r>
              <a:rPr lang="en-US" altLang="fi-FI" smtClean="0"/>
              <a:t>Bad Solid Waste Storage</a:t>
            </a:r>
          </a:p>
        </p:txBody>
      </p:sp>
      <p:pic>
        <p:nvPicPr>
          <p:cNvPr id="39939" name="Picture 3" descr="DSC007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65350"/>
            <a:ext cx="43005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DSC007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133600"/>
            <a:ext cx="421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
          <p:cNvSpPr txBox="1">
            <a:spLocks noChangeArrowheads="1"/>
          </p:cNvSpPr>
          <p:nvPr/>
        </p:nvSpPr>
        <p:spPr bwMode="auto">
          <a:xfrm>
            <a:off x="304800" y="14478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Rusting and leaking containers</a:t>
            </a:r>
          </a:p>
        </p:txBody>
      </p:sp>
      <p:sp>
        <p:nvSpPr>
          <p:cNvPr id="39942" name="TextBox 5"/>
          <p:cNvSpPr txBox="1">
            <a:spLocks noChangeArrowheads="1"/>
          </p:cNvSpPr>
          <p:nvPr/>
        </p:nvSpPr>
        <p:spPr bwMode="auto">
          <a:xfrm>
            <a:off x="5029200" y="1447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No segregation of materials</a:t>
            </a:r>
          </a:p>
        </p:txBody>
      </p:sp>
      <p:cxnSp>
        <p:nvCxnSpPr>
          <p:cNvPr id="39943" name="Straight Arrow Connector 7"/>
          <p:cNvCxnSpPr>
            <a:cxnSpLocks noChangeShapeType="1"/>
          </p:cNvCxnSpPr>
          <p:nvPr/>
        </p:nvCxnSpPr>
        <p:spPr bwMode="auto">
          <a:xfrm>
            <a:off x="1905000" y="1752600"/>
            <a:ext cx="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4" name="Straight Arrow Connector 10"/>
          <p:cNvCxnSpPr>
            <a:cxnSpLocks noChangeShapeType="1"/>
          </p:cNvCxnSpPr>
          <p:nvPr/>
        </p:nvCxnSpPr>
        <p:spPr bwMode="auto">
          <a:xfrm flipH="1">
            <a:off x="3962400" y="1828800"/>
            <a:ext cx="9906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9945" name="Straight Arrow Connector 12"/>
          <p:cNvCxnSpPr>
            <a:cxnSpLocks noChangeShapeType="1"/>
            <a:stCxn id="39942" idx="2"/>
          </p:cNvCxnSpPr>
          <p:nvPr/>
        </p:nvCxnSpPr>
        <p:spPr bwMode="auto">
          <a:xfrm>
            <a:off x="6591300" y="1817688"/>
            <a:ext cx="38100" cy="3159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fi-FI" sz="4800" b="1" smtClean="0"/>
              <a:t>General Awareness Training Module</a:t>
            </a:r>
          </a:p>
        </p:txBody>
      </p:sp>
      <p:sp>
        <p:nvSpPr>
          <p:cNvPr id="5" name="Text Placeholder 4"/>
          <p:cNvSpPr>
            <a:spLocks noGrp="1"/>
          </p:cNvSpPr>
          <p:nvPr>
            <p:ph type="body" idx="1"/>
          </p:nvPr>
        </p:nvSpPr>
        <p:spPr/>
        <p:txBody>
          <a:bodyPr/>
          <a:lstStyle/>
          <a:p>
            <a:pPr eaLnBrk="1" hangingPunct="1">
              <a:defRPr/>
            </a:pPr>
            <a:r>
              <a:rPr lang="en-US" dirty="0" smtClean="0">
                <a:solidFill>
                  <a:srgbClr val="898989"/>
                </a:solidFill>
              </a:rPr>
              <a:t>For Soldiers</a:t>
            </a:r>
            <a:r>
              <a:rPr lang="en-US" dirty="0">
                <a:solidFill>
                  <a:srgbClr val="898989"/>
                </a:solidFill>
              </a:rPr>
              <a:t>, Sailors, Airmen, Marines, </a:t>
            </a:r>
            <a:r>
              <a:rPr lang="en-US" dirty="0" smtClean="0">
                <a:solidFill>
                  <a:srgbClr val="898989"/>
                </a:solidFill>
              </a:rPr>
              <a:t>and </a:t>
            </a:r>
            <a:r>
              <a:rPr lang="en-US" dirty="0" smtClean="0">
                <a:solidFill>
                  <a:schemeClr val="tx1">
                    <a:lumMod val="50000"/>
                    <a:lumOff val="50000"/>
                  </a:schemeClr>
                </a:solidFill>
              </a:rPr>
              <a:t>everyone </a:t>
            </a:r>
            <a:r>
              <a:rPr lang="en-US" dirty="0">
                <a:solidFill>
                  <a:schemeClr val="tx1">
                    <a:lumMod val="50000"/>
                    <a:lumOff val="50000"/>
                  </a:schemeClr>
                </a:solidFill>
              </a:rPr>
              <a:t>in a base camp</a:t>
            </a:r>
          </a:p>
        </p:txBody>
      </p:sp>
      <p:sp>
        <p:nvSpPr>
          <p:cNvPr id="6" name="Rektangel 3"/>
          <p:cNvSpPr/>
          <p:nvPr/>
        </p:nvSpPr>
        <p:spPr>
          <a:xfrm>
            <a:off x="7848600"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ln/>
        </p:spPr>
        <p:txBody>
          <a:bodyPr/>
          <a:lstStyle/>
          <a:p>
            <a:pPr eaLnBrk="1" hangingPunct="1"/>
            <a:r>
              <a:rPr lang="en-US" altLang="fi-FI" smtClean="0"/>
              <a:t>Solid Waste Disposal</a:t>
            </a:r>
          </a:p>
        </p:txBody>
      </p:sp>
      <p:sp>
        <p:nvSpPr>
          <p:cNvPr id="40963" name="Slide Number Placeholder 2"/>
          <p:cNvSpPr>
            <a:spLocks noGrp="1"/>
          </p:cNvSpPr>
          <p:nvPr>
            <p:ph type="sldNum" sz="quarter" idx="4294967295"/>
          </p:nvPr>
        </p:nvSpPr>
        <p:spPr bwMode="auto">
          <a:xfrm>
            <a:off x="70104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872E87-B2C8-42F4-9E48-43EA8BE463B0}" type="slidenum">
              <a:rPr lang="fi-FI" altLang="fi-FI"/>
              <a:pPr eaLnBrk="1" hangingPunct="1"/>
              <a:t>20</a:t>
            </a:fld>
            <a:endParaRPr lang="fi-FI" altLang="fi-FI"/>
          </a:p>
        </p:txBody>
      </p:sp>
      <p:grpSp>
        <p:nvGrpSpPr>
          <p:cNvPr id="40964" name="Group 3"/>
          <p:cNvGrpSpPr>
            <a:grpSpLocks/>
          </p:cNvGrpSpPr>
          <p:nvPr/>
        </p:nvGrpSpPr>
        <p:grpSpPr bwMode="auto">
          <a:xfrm>
            <a:off x="1447800" y="1524000"/>
            <a:ext cx="6248400" cy="5105400"/>
            <a:chOff x="0" y="0"/>
            <a:chExt cx="5760" cy="4320"/>
          </a:xfrm>
        </p:grpSpPr>
        <p:pic>
          <p:nvPicPr>
            <p:cNvPr id="40968" name="Picture 4" descr="P10100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 y="2135"/>
              <a:ext cx="2913"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5" descr="P10100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 y="0"/>
              <a:ext cx="2872" cy="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6" descr="P1010080"/>
            <p:cNvPicPr>
              <a:picLocks noChangeAspect="1" noChangeArrowheads="1"/>
            </p:cNvPicPr>
            <p:nvPr/>
          </p:nvPicPr>
          <p:blipFill>
            <a:blip r:embed="rId5">
              <a:extLst>
                <a:ext uri="{28A0092B-C50C-407E-A947-70E740481C1C}">
                  <a14:useLocalDpi xmlns:a14="http://schemas.microsoft.com/office/drawing/2010/main" val="0"/>
                </a:ext>
              </a:extLst>
            </a:blip>
            <a:srcRect t="18867"/>
            <a:stretch>
              <a:fillRect/>
            </a:stretch>
          </p:blipFill>
          <p:spPr bwMode="auto">
            <a:xfrm>
              <a:off x="0" y="2157"/>
              <a:ext cx="3555" cy="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7" descr="P1010078"/>
            <p:cNvPicPr>
              <a:picLocks noChangeAspect="1" noChangeArrowheads="1"/>
            </p:cNvPicPr>
            <p:nvPr/>
          </p:nvPicPr>
          <p:blipFill>
            <a:blip r:embed="rId6">
              <a:extLst>
                <a:ext uri="{28A0092B-C50C-407E-A947-70E740481C1C}">
                  <a14:useLocalDpi xmlns:a14="http://schemas.microsoft.com/office/drawing/2010/main" val="0"/>
                </a:ext>
              </a:extLst>
            </a:blip>
            <a:srcRect b="510"/>
            <a:stretch>
              <a:fillRect/>
            </a:stretch>
          </p:blipFill>
          <p:spPr bwMode="auto">
            <a:xfrm>
              <a:off x="0" y="0"/>
              <a:ext cx="2901" cy="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5" name="TextBox 7"/>
          <p:cNvSpPr txBox="1">
            <a:spLocks noChangeArrowheads="1"/>
          </p:cNvSpPr>
          <p:nvPr/>
        </p:nvSpPr>
        <p:spPr bwMode="auto">
          <a:xfrm>
            <a:off x="304800" y="1143000"/>
            <a:ext cx="708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Open burn pit often not preferred, but rules are appropriately posted</a:t>
            </a:r>
          </a:p>
        </p:txBody>
      </p:sp>
      <p:cxnSp>
        <p:nvCxnSpPr>
          <p:cNvPr id="40966" name="Straight Arrow Connector 9"/>
          <p:cNvCxnSpPr>
            <a:cxnSpLocks noChangeShapeType="1"/>
          </p:cNvCxnSpPr>
          <p:nvPr/>
        </p:nvCxnSpPr>
        <p:spPr bwMode="auto">
          <a:xfrm>
            <a:off x="685800" y="1600200"/>
            <a:ext cx="762000" cy="914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Rektangel 3"/>
          <p:cNvSpPr/>
          <p:nvPr/>
        </p:nvSpPr>
        <p:spPr>
          <a:xfrm>
            <a:off x="8003567" y="24786"/>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ln/>
        </p:spPr>
        <p:txBody>
          <a:bodyPr/>
          <a:lstStyle/>
          <a:p>
            <a:pPr eaLnBrk="1" hangingPunct="1"/>
            <a:r>
              <a:rPr lang="en-US" altLang="fi-FI" smtClean="0"/>
              <a:t>Incineration</a:t>
            </a:r>
          </a:p>
        </p:txBody>
      </p:sp>
      <p:pic>
        <p:nvPicPr>
          <p:cNvPr id="41987" name="Picture 4" descr="ex hugger 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33500"/>
            <a:ext cx="4343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457200" y="63246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Trash not contained in barrels or bags prior to disposal</a:t>
            </a:r>
          </a:p>
        </p:txBody>
      </p:sp>
      <p:cxnSp>
        <p:nvCxnSpPr>
          <p:cNvPr id="41989" name="Straight Arrow Connector 6"/>
          <p:cNvCxnSpPr>
            <a:cxnSpLocks noChangeShapeType="1"/>
          </p:cNvCxnSpPr>
          <p:nvPr/>
        </p:nvCxnSpPr>
        <p:spPr bwMode="auto">
          <a:xfrm flipV="1">
            <a:off x="1143000" y="6172200"/>
            <a:ext cx="76200" cy="152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1990" name="Picture 3" descr="C:\Documents and Settings\U4CNEHGA\My Documents\CERL\AFG Trip\AFG 2011\Photos AFG 2011\Leatherneck 057.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00600" y="2438400"/>
            <a:ext cx="4238625" cy="317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p:spPr>
        <p:txBody>
          <a:bodyPr/>
          <a:lstStyle/>
          <a:p>
            <a:pPr eaLnBrk="1" hangingPunct="1"/>
            <a:r>
              <a:rPr lang="en-US" altLang="fi-FI" smtClean="0"/>
              <a:t>Bad Spill Containment</a:t>
            </a:r>
          </a:p>
        </p:txBody>
      </p:sp>
      <p:pic>
        <p:nvPicPr>
          <p:cNvPr id="43011" name="Picture 3" descr="D-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EHSA_Soil_Samp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133600"/>
            <a:ext cx="41116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381000" y="13716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Oil leaking onto ground, no containment or clean-up</a:t>
            </a:r>
          </a:p>
        </p:txBody>
      </p:sp>
      <p:sp>
        <p:nvSpPr>
          <p:cNvPr id="43014" name="TextBox 6"/>
          <p:cNvSpPr txBox="1">
            <a:spLocks noChangeArrowheads="1"/>
          </p:cNvSpPr>
          <p:nvPr/>
        </p:nvSpPr>
        <p:spPr bwMode="auto">
          <a:xfrm>
            <a:off x="4419600" y="54864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Oil contamination; taking samples to determine extent of contamination</a:t>
            </a:r>
          </a:p>
        </p:txBody>
      </p:sp>
      <p:cxnSp>
        <p:nvCxnSpPr>
          <p:cNvPr id="43015" name="Straight Arrow Connector 8"/>
          <p:cNvCxnSpPr>
            <a:cxnSpLocks noChangeShapeType="1"/>
          </p:cNvCxnSpPr>
          <p:nvPr/>
        </p:nvCxnSpPr>
        <p:spPr bwMode="auto">
          <a:xfrm>
            <a:off x="2514600" y="1981200"/>
            <a:ext cx="838200" cy="1600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6" name="Straight Arrow Connector 10"/>
          <p:cNvCxnSpPr>
            <a:cxnSpLocks noChangeShapeType="1"/>
          </p:cNvCxnSpPr>
          <p:nvPr/>
        </p:nvCxnSpPr>
        <p:spPr bwMode="auto">
          <a:xfrm flipV="1">
            <a:off x="5029200" y="5029200"/>
            <a:ext cx="9906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7" name="Straight Arrow Connector 12"/>
          <p:cNvCxnSpPr>
            <a:cxnSpLocks noChangeShapeType="1"/>
          </p:cNvCxnSpPr>
          <p:nvPr/>
        </p:nvCxnSpPr>
        <p:spPr bwMode="auto">
          <a:xfrm flipH="1" flipV="1">
            <a:off x="7239000" y="3962400"/>
            <a:ext cx="914400" cy="1524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Rektangel 3"/>
          <p:cNvSpPr/>
          <p:nvPr/>
        </p:nvSpPr>
        <p:spPr>
          <a:xfrm>
            <a:off x="7968538"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p:spPr>
        <p:txBody>
          <a:bodyPr/>
          <a:lstStyle/>
          <a:p>
            <a:pPr eaLnBrk="1" hangingPunct="1"/>
            <a:r>
              <a:rPr lang="en-US" altLang="fi-FI" smtClean="0"/>
              <a:t>Good Spill Response Plan</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76400"/>
            <a:ext cx="2667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14800"/>
            <a:ext cx="2514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1148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114800"/>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8"/>
          <p:cNvSpPr>
            <a:spLocks noChangeArrowheads="1"/>
          </p:cNvSpPr>
          <p:nvPr/>
        </p:nvSpPr>
        <p:spPr bwMode="auto">
          <a:xfrm>
            <a:off x="0" y="-103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p>
        </p:txBody>
      </p:sp>
      <p:sp>
        <p:nvSpPr>
          <p:cNvPr id="44041" name="Rectangle 9"/>
          <p:cNvSpPr>
            <a:spLocks noChangeArrowheads="1"/>
          </p:cNvSpPr>
          <p:nvPr/>
        </p:nvSpPr>
        <p:spPr bwMode="auto">
          <a:xfrm>
            <a:off x="0" y="-103188"/>
            <a:ext cx="227013"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fi-FI" sz="1200">
                <a:cs typeface="Times New Roman" pitchFamily="18" charset="0"/>
              </a:rPr>
              <a:t/>
            </a:r>
            <a:br>
              <a:rPr lang="en-GB" altLang="fi-FI" sz="1200">
                <a:cs typeface="Times New Roman" pitchFamily="18" charset="0"/>
              </a:rPr>
            </a:br>
            <a:r>
              <a:rPr lang="en-GB" altLang="fi-FI" sz="1200">
                <a:cs typeface="Times New Roman" pitchFamily="18" charset="0"/>
              </a:rPr>
              <a:t> </a:t>
            </a:r>
            <a:endParaRPr lang="en-GB" altLang="fi-FI"/>
          </a:p>
        </p:txBody>
      </p:sp>
      <p:sp>
        <p:nvSpPr>
          <p:cNvPr id="44042" name="TextBox 9"/>
          <p:cNvSpPr txBox="1">
            <a:spLocks noChangeArrowheads="1"/>
          </p:cNvSpPr>
          <p:nvPr/>
        </p:nvSpPr>
        <p:spPr bwMode="auto">
          <a:xfrm>
            <a:off x="4876800" y="1066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Spill contained</a:t>
            </a:r>
          </a:p>
        </p:txBody>
      </p:sp>
      <p:sp>
        <p:nvSpPr>
          <p:cNvPr id="44043" name="TextBox 10"/>
          <p:cNvSpPr txBox="1">
            <a:spLocks noChangeArrowheads="1"/>
          </p:cNvSpPr>
          <p:nvPr/>
        </p:nvSpPr>
        <p:spPr bwMode="auto">
          <a:xfrm>
            <a:off x="381000" y="6400800"/>
            <a:ext cx="487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Oil cleaned up using sand to absorb it</a:t>
            </a:r>
          </a:p>
        </p:txBody>
      </p:sp>
      <p:sp>
        <p:nvSpPr>
          <p:cNvPr id="44044" name="TextBox 11"/>
          <p:cNvSpPr txBox="1">
            <a:spLocks noChangeArrowheads="1"/>
          </p:cNvSpPr>
          <p:nvPr/>
        </p:nvSpPr>
        <p:spPr bwMode="auto">
          <a:xfrm>
            <a:off x="5486400" y="64008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Sand placed in lidded container</a:t>
            </a:r>
          </a:p>
        </p:txBody>
      </p:sp>
      <p:cxnSp>
        <p:nvCxnSpPr>
          <p:cNvPr id="44045" name="Straight Arrow Connector 13"/>
          <p:cNvCxnSpPr>
            <a:cxnSpLocks noChangeShapeType="1"/>
            <a:stCxn id="44042" idx="2"/>
          </p:cNvCxnSpPr>
          <p:nvPr/>
        </p:nvCxnSpPr>
        <p:spPr bwMode="auto">
          <a:xfrm flipH="1">
            <a:off x="5867400" y="1436688"/>
            <a:ext cx="571500" cy="2397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6" name="Straight Arrow Connector 15"/>
          <p:cNvCxnSpPr>
            <a:cxnSpLocks noChangeShapeType="1"/>
          </p:cNvCxnSpPr>
          <p:nvPr/>
        </p:nvCxnSpPr>
        <p:spPr bwMode="auto">
          <a:xfrm flipV="1">
            <a:off x="1524000" y="5867400"/>
            <a:ext cx="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7" name="Straight Arrow Connector 17"/>
          <p:cNvCxnSpPr>
            <a:cxnSpLocks noChangeShapeType="1"/>
          </p:cNvCxnSpPr>
          <p:nvPr/>
        </p:nvCxnSpPr>
        <p:spPr bwMode="auto">
          <a:xfrm flipV="1">
            <a:off x="3733800" y="6019800"/>
            <a:ext cx="76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8" name="Straight Arrow Connector 19"/>
          <p:cNvCxnSpPr>
            <a:cxnSpLocks noChangeShapeType="1"/>
            <a:stCxn id="44044" idx="0"/>
          </p:cNvCxnSpPr>
          <p:nvPr/>
        </p:nvCxnSpPr>
        <p:spPr bwMode="auto">
          <a:xfrm flipV="1">
            <a:off x="7315200" y="5181600"/>
            <a:ext cx="121920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Rektangel 3"/>
          <p:cNvSpPr/>
          <p:nvPr/>
        </p:nvSpPr>
        <p:spPr>
          <a:xfrm>
            <a:off x="8001000" y="77014"/>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ln/>
        </p:spPr>
        <p:txBody>
          <a:bodyPr/>
          <a:lstStyle/>
          <a:p>
            <a:pPr eaLnBrk="1" hangingPunct="1"/>
            <a:r>
              <a:rPr lang="en-US" altLang="fi-FI" smtClean="0"/>
              <a:t>Good Spill Response Plan</a:t>
            </a:r>
          </a:p>
        </p:txBody>
      </p:sp>
      <p:pic>
        <p:nvPicPr>
          <p:cNvPr id="45059" name="Picture 3" descr="sprp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952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p:cNvSpPr txBox="1">
            <a:spLocks noChangeArrowheads="1"/>
          </p:cNvSpPr>
          <p:nvPr/>
        </p:nvSpPr>
        <p:spPr bwMode="auto">
          <a:xfrm>
            <a:off x="685800" y="106680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Instructions posted in proper location, covered in plastic to protect it from weather</a:t>
            </a:r>
          </a:p>
        </p:txBody>
      </p:sp>
      <p:cxnSp>
        <p:nvCxnSpPr>
          <p:cNvPr id="45061" name="Straight Arrow Connector 5"/>
          <p:cNvCxnSpPr>
            <a:cxnSpLocks noChangeShapeType="1"/>
          </p:cNvCxnSpPr>
          <p:nvPr/>
        </p:nvCxnSpPr>
        <p:spPr bwMode="auto">
          <a:xfrm>
            <a:off x="990600" y="1905000"/>
            <a:ext cx="1143000" cy="1295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5062" name="Picture 2" descr="C:\DATA\Trilateral FI-SW-US\Environ training for mili ops\Documents\pictures\Fuel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25" y="2209800"/>
            <a:ext cx="4244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7"/>
          <p:cNvSpPr txBox="1">
            <a:spLocks noChangeArrowheads="1"/>
          </p:cNvSpPr>
          <p:nvPr/>
        </p:nvSpPr>
        <p:spPr bwMode="auto">
          <a:xfrm>
            <a:off x="2362200" y="5867400"/>
            <a:ext cx="624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Good containment of oil spill—use of liner and raised sides</a:t>
            </a:r>
          </a:p>
        </p:txBody>
      </p:sp>
      <p:cxnSp>
        <p:nvCxnSpPr>
          <p:cNvPr id="45064" name="Straight Arrow Connector 9"/>
          <p:cNvCxnSpPr>
            <a:cxnSpLocks noChangeShapeType="1"/>
          </p:cNvCxnSpPr>
          <p:nvPr/>
        </p:nvCxnSpPr>
        <p:spPr bwMode="auto">
          <a:xfrm flipV="1">
            <a:off x="5029200" y="5410200"/>
            <a:ext cx="990600" cy="457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5" name="Straight Arrow Connector 11"/>
          <p:cNvCxnSpPr>
            <a:cxnSpLocks noChangeShapeType="1"/>
          </p:cNvCxnSpPr>
          <p:nvPr/>
        </p:nvCxnSpPr>
        <p:spPr bwMode="auto">
          <a:xfrm flipH="1">
            <a:off x="3429000" y="1524000"/>
            <a:ext cx="7620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6" name="Straight Arrow Connector 11"/>
          <p:cNvCxnSpPr>
            <a:cxnSpLocks noChangeShapeType="1"/>
          </p:cNvCxnSpPr>
          <p:nvPr/>
        </p:nvCxnSpPr>
        <p:spPr bwMode="auto">
          <a:xfrm flipH="1">
            <a:off x="6400800" y="1905000"/>
            <a:ext cx="381000" cy="1752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5067" name="Straight Arrow Connector 11"/>
          <p:cNvCxnSpPr>
            <a:cxnSpLocks noChangeShapeType="1"/>
          </p:cNvCxnSpPr>
          <p:nvPr/>
        </p:nvCxnSpPr>
        <p:spPr bwMode="auto">
          <a:xfrm flipH="1">
            <a:off x="8382000" y="1676400"/>
            <a:ext cx="228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68" name="TextBox 7"/>
          <p:cNvSpPr txBox="1">
            <a:spLocks noChangeArrowheads="1"/>
          </p:cNvSpPr>
          <p:nvPr/>
        </p:nvSpPr>
        <p:spPr bwMode="auto">
          <a:xfrm>
            <a:off x="5410200" y="1524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Ruptured bladder</a:t>
            </a:r>
          </a:p>
        </p:txBody>
      </p:sp>
      <p:sp>
        <p:nvSpPr>
          <p:cNvPr id="45069" name="TextBox 7"/>
          <p:cNvSpPr txBox="1">
            <a:spLocks noChangeArrowheads="1"/>
          </p:cNvSpPr>
          <p:nvPr/>
        </p:nvSpPr>
        <p:spPr bwMode="auto">
          <a:xfrm>
            <a:off x="7467600" y="12954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Intact bladder</a:t>
            </a:r>
          </a:p>
        </p:txBody>
      </p:sp>
      <p:sp>
        <p:nvSpPr>
          <p:cNvPr id="15"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bwMode="auto">
          <a:xfrm>
            <a:off x="533400" y="1447800"/>
            <a:ext cx="4572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80000"/>
              </a:lnSpc>
              <a:buFontTx/>
              <a:buNone/>
            </a:pPr>
            <a:r>
              <a:rPr lang="fi-FI" altLang="fi-FI" b="1" smtClean="0"/>
              <a:t>REACT!</a:t>
            </a:r>
          </a:p>
          <a:p>
            <a:pPr algn="ctr" eaLnBrk="1" hangingPunct="1">
              <a:lnSpc>
                <a:spcPct val="80000"/>
              </a:lnSpc>
              <a:buFontTx/>
              <a:buNone/>
            </a:pPr>
            <a:endParaRPr lang="fi-FI" altLang="fi-FI" b="1" smtClean="0"/>
          </a:p>
          <a:p>
            <a:pPr eaLnBrk="1" hangingPunct="1">
              <a:lnSpc>
                <a:spcPct val="80000"/>
              </a:lnSpc>
            </a:pPr>
            <a:r>
              <a:rPr lang="fi-FI" altLang="fi-FI" b="1" u="sng" smtClean="0"/>
              <a:t>R</a:t>
            </a:r>
            <a:r>
              <a:rPr lang="fi-FI" altLang="fi-FI" b="1" smtClean="0"/>
              <a:t>emove the source</a:t>
            </a:r>
          </a:p>
          <a:p>
            <a:pPr eaLnBrk="1" hangingPunct="1">
              <a:lnSpc>
                <a:spcPct val="80000"/>
              </a:lnSpc>
            </a:pPr>
            <a:endParaRPr lang="fi-FI" altLang="fi-FI" b="1" smtClean="0"/>
          </a:p>
          <a:p>
            <a:pPr eaLnBrk="1" hangingPunct="1">
              <a:lnSpc>
                <a:spcPct val="80000"/>
              </a:lnSpc>
            </a:pPr>
            <a:r>
              <a:rPr lang="fi-FI" altLang="fi-FI" b="1" u="sng" smtClean="0"/>
              <a:t>E</a:t>
            </a:r>
            <a:r>
              <a:rPr lang="fi-FI" altLang="fi-FI" b="1" smtClean="0"/>
              <a:t>nvelop the spill</a:t>
            </a:r>
          </a:p>
          <a:p>
            <a:pPr eaLnBrk="1" hangingPunct="1">
              <a:lnSpc>
                <a:spcPct val="80000"/>
              </a:lnSpc>
            </a:pPr>
            <a:endParaRPr lang="fi-FI" altLang="fi-FI" b="1" smtClean="0"/>
          </a:p>
          <a:p>
            <a:pPr eaLnBrk="1" hangingPunct="1">
              <a:lnSpc>
                <a:spcPct val="80000"/>
              </a:lnSpc>
            </a:pPr>
            <a:r>
              <a:rPr lang="fi-FI" altLang="fi-FI" b="1" u="sng" smtClean="0"/>
              <a:t>A</a:t>
            </a:r>
            <a:r>
              <a:rPr lang="fi-FI" altLang="fi-FI" b="1" smtClean="0"/>
              <a:t>bsorb /Accumulate</a:t>
            </a:r>
          </a:p>
          <a:p>
            <a:pPr eaLnBrk="1" hangingPunct="1">
              <a:lnSpc>
                <a:spcPct val="80000"/>
              </a:lnSpc>
            </a:pPr>
            <a:endParaRPr lang="fi-FI" altLang="fi-FI" b="1" smtClean="0"/>
          </a:p>
          <a:p>
            <a:pPr eaLnBrk="1" hangingPunct="1">
              <a:lnSpc>
                <a:spcPct val="80000"/>
              </a:lnSpc>
            </a:pPr>
            <a:r>
              <a:rPr lang="fi-FI" altLang="fi-FI" b="1" u="sng" smtClean="0"/>
              <a:t>C</a:t>
            </a:r>
            <a:r>
              <a:rPr lang="fi-FI" altLang="fi-FI" b="1" smtClean="0"/>
              <a:t>ontainerize / clean-up</a:t>
            </a:r>
          </a:p>
          <a:p>
            <a:pPr eaLnBrk="1" hangingPunct="1">
              <a:lnSpc>
                <a:spcPct val="80000"/>
              </a:lnSpc>
            </a:pPr>
            <a:endParaRPr lang="fi-FI" altLang="fi-FI" b="1" smtClean="0"/>
          </a:p>
          <a:p>
            <a:pPr eaLnBrk="1" hangingPunct="1">
              <a:lnSpc>
                <a:spcPct val="80000"/>
              </a:lnSpc>
            </a:pPr>
            <a:r>
              <a:rPr lang="fi-FI" altLang="fi-FI" b="1" u="sng" smtClean="0"/>
              <a:t>T</a:t>
            </a:r>
            <a:r>
              <a:rPr lang="fi-FI" altLang="fi-FI" b="1" smtClean="0"/>
              <a:t>ell your supervisor or transmit a Report</a:t>
            </a:r>
            <a:endParaRPr lang="fi-FI" altLang="fi-FI" smtClean="0"/>
          </a:p>
        </p:txBody>
      </p:sp>
      <p:sp>
        <p:nvSpPr>
          <p:cNvPr id="46083" name="Rectangle 2"/>
          <p:cNvSpPr>
            <a:spLocks noGrp="1" noChangeArrowheads="1"/>
          </p:cNvSpPr>
          <p:nvPr>
            <p:ph type="title"/>
          </p:nvPr>
        </p:nvSpPr>
        <p:spPr>
          <a:xfrm>
            <a:off x="1066800" y="228600"/>
            <a:ext cx="7566025" cy="762000"/>
          </a:xfrm>
          <a:ln/>
        </p:spPr>
        <p:txBody>
          <a:bodyPr/>
          <a:lstStyle/>
          <a:p>
            <a:pPr eaLnBrk="1" hangingPunct="1"/>
            <a:r>
              <a:rPr lang="en-US" altLang="fi-FI" sz="2800" smtClean="0"/>
              <a:t>What to Do in Case of Spill or Leak? </a:t>
            </a:r>
            <a:br>
              <a:rPr lang="en-US" altLang="fi-FI" sz="2800" smtClean="0"/>
            </a:br>
            <a:endParaRPr lang="en-US" altLang="fi-FI" sz="2800" smtClean="0"/>
          </a:p>
        </p:txBody>
      </p:sp>
      <p:pic>
        <p:nvPicPr>
          <p:cNvPr id="46084" name="Picture 4" descr="Spill Dr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6798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3"/>
          <p:cNvSpPr/>
          <p:nvPr/>
        </p:nvSpPr>
        <p:spPr>
          <a:xfrm>
            <a:off x="8012276" y="24786"/>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p:spPr>
        <p:txBody>
          <a:bodyPr/>
          <a:lstStyle/>
          <a:p>
            <a:pPr eaLnBrk="1" hangingPunct="1"/>
            <a:r>
              <a:rPr lang="en-US" altLang="fi-FI" smtClean="0"/>
              <a:t>Bad Wastewater Disposal</a:t>
            </a:r>
          </a:p>
        </p:txBody>
      </p:sp>
      <p:pic>
        <p:nvPicPr>
          <p:cNvPr id="47107" name="Picture 3" descr="Discharge Point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438400"/>
            <a:ext cx="42164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DIscharge Point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19200"/>
            <a:ext cx="424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sewerdump1"/>
          <p:cNvPicPr>
            <a:picLocks noChangeAspect="1" noChangeArrowheads="1"/>
          </p:cNvPicPr>
          <p:nvPr/>
        </p:nvPicPr>
        <p:blipFill>
          <a:blip r:embed="rId5">
            <a:extLst>
              <a:ext uri="{28A0092B-C50C-407E-A947-70E740481C1C}">
                <a14:useLocalDpi xmlns:a14="http://schemas.microsoft.com/office/drawing/2010/main" val="0"/>
              </a:ext>
            </a:extLst>
          </a:blip>
          <a:srcRect b="15028"/>
          <a:stretch>
            <a:fillRect/>
          </a:stretch>
        </p:blipFill>
        <p:spPr bwMode="auto">
          <a:xfrm>
            <a:off x="4724400" y="3810000"/>
            <a:ext cx="4222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5"/>
          <p:cNvSpPr txBox="1">
            <a:spLocks noChangeArrowheads="1"/>
          </p:cNvSpPr>
          <p:nvPr/>
        </p:nvSpPr>
        <p:spPr bwMode="auto">
          <a:xfrm>
            <a:off x="228600" y="18288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Broken waste water pipes</a:t>
            </a:r>
          </a:p>
        </p:txBody>
      </p:sp>
      <p:sp>
        <p:nvSpPr>
          <p:cNvPr id="47111" name="TextBox 6"/>
          <p:cNvSpPr txBox="1">
            <a:spLocks noChangeArrowheads="1"/>
          </p:cNvSpPr>
          <p:nvPr/>
        </p:nvSpPr>
        <p:spPr bwMode="auto">
          <a:xfrm>
            <a:off x="1377950" y="1163638"/>
            <a:ext cx="373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Open dumping of wastewater</a:t>
            </a:r>
          </a:p>
        </p:txBody>
      </p:sp>
      <p:sp>
        <p:nvSpPr>
          <p:cNvPr id="47112" name="TextBox 7"/>
          <p:cNvSpPr txBox="1">
            <a:spLocks noChangeArrowheads="1"/>
          </p:cNvSpPr>
          <p:nvPr/>
        </p:nvSpPr>
        <p:spPr bwMode="auto">
          <a:xfrm>
            <a:off x="1371600" y="6172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Resulting sewage discharge</a:t>
            </a:r>
          </a:p>
        </p:txBody>
      </p:sp>
      <p:cxnSp>
        <p:nvCxnSpPr>
          <p:cNvPr id="47113" name="Straight Arrow Connector 9"/>
          <p:cNvCxnSpPr>
            <a:cxnSpLocks noChangeShapeType="1"/>
          </p:cNvCxnSpPr>
          <p:nvPr/>
        </p:nvCxnSpPr>
        <p:spPr bwMode="auto">
          <a:xfrm>
            <a:off x="1981200" y="2209800"/>
            <a:ext cx="22860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14" name="Straight Arrow Connector 11"/>
          <p:cNvCxnSpPr>
            <a:cxnSpLocks noChangeShapeType="1"/>
          </p:cNvCxnSpPr>
          <p:nvPr/>
        </p:nvCxnSpPr>
        <p:spPr bwMode="auto">
          <a:xfrm>
            <a:off x="3581400" y="1533525"/>
            <a:ext cx="1143000" cy="4794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7115" name="Straight Arrow Connector 13"/>
          <p:cNvCxnSpPr>
            <a:cxnSpLocks noChangeShapeType="1"/>
            <a:stCxn id="47112" idx="0"/>
          </p:cNvCxnSpPr>
          <p:nvPr/>
        </p:nvCxnSpPr>
        <p:spPr bwMode="auto">
          <a:xfrm flipV="1">
            <a:off x="3429000" y="5638800"/>
            <a:ext cx="28956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Rektangel 3"/>
          <p:cNvSpPr/>
          <p:nvPr/>
        </p:nvSpPr>
        <p:spPr>
          <a:xfrm>
            <a:off x="7990505"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p:spPr>
        <p:txBody>
          <a:bodyPr/>
          <a:lstStyle/>
          <a:p>
            <a:pPr eaLnBrk="1" hangingPunct="1"/>
            <a:r>
              <a:rPr lang="en-US" altLang="fi-FI" smtClean="0"/>
              <a:t>Proper Vehicle Procedures</a:t>
            </a:r>
          </a:p>
        </p:txBody>
      </p:sp>
      <p:pic>
        <p:nvPicPr>
          <p:cNvPr id="48131" name="Picture 3" descr="PICT0127"/>
          <p:cNvPicPr>
            <a:picLocks noChangeAspect="1" noChangeArrowheads="1"/>
          </p:cNvPicPr>
          <p:nvPr/>
        </p:nvPicPr>
        <p:blipFill>
          <a:blip r:embed="rId3">
            <a:extLst>
              <a:ext uri="{28A0092B-C50C-407E-A947-70E740481C1C}">
                <a14:useLocalDpi xmlns:a14="http://schemas.microsoft.com/office/drawing/2010/main" val="0"/>
              </a:ext>
            </a:extLst>
          </a:blip>
          <a:srcRect b="8739"/>
          <a:stretch>
            <a:fillRect/>
          </a:stretch>
        </p:blipFill>
        <p:spPr bwMode="auto">
          <a:xfrm>
            <a:off x="381000" y="1752600"/>
            <a:ext cx="4419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PICT0060"/>
          <p:cNvPicPr>
            <a:picLocks noChangeAspect="1" noChangeArrowheads="1"/>
          </p:cNvPicPr>
          <p:nvPr/>
        </p:nvPicPr>
        <p:blipFill>
          <a:blip r:embed="rId4">
            <a:extLst>
              <a:ext uri="{28A0092B-C50C-407E-A947-70E740481C1C}">
                <a14:useLocalDpi xmlns:a14="http://schemas.microsoft.com/office/drawing/2010/main" val="0"/>
              </a:ext>
            </a:extLst>
          </a:blip>
          <a:srcRect b="10503"/>
          <a:stretch>
            <a:fillRect/>
          </a:stretch>
        </p:blipFill>
        <p:spPr bwMode="auto">
          <a:xfrm>
            <a:off x="2895600" y="4343400"/>
            <a:ext cx="36576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5"/>
          <p:cNvSpPr txBox="1">
            <a:spLocks noChangeArrowheads="1"/>
          </p:cNvSpPr>
          <p:nvPr/>
        </p:nvSpPr>
        <p:spPr bwMode="auto">
          <a:xfrm>
            <a:off x="457200" y="49530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Drive on established roads, except when otherwise instructed</a:t>
            </a:r>
          </a:p>
        </p:txBody>
      </p:sp>
      <p:cxnSp>
        <p:nvCxnSpPr>
          <p:cNvPr id="48134" name="Straight Arrow Connector 7"/>
          <p:cNvCxnSpPr>
            <a:cxnSpLocks noChangeShapeType="1"/>
            <a:stCxn id="48133" idx="0"/>
          </p:cNvCxnSpPr>
          <p:nvPr/>
        </p:nvCxnSpPr>
        <p:spPr bwMode="auto">
          <a:xfrm flipV="1">
            <a:off x="1485900" y="3962400"/>
            <a:ext cx="1143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8" name="Picture 9" descr="Washrack2.bmp"/>
          <p:cNvPicPr>
            <a:picLocks noChangeAspect="1"/>
          </p:cNvPicPr>
          <p:nvPr/>
        </p:nvPicPr>
        <p:blipFill>
          <a:blip r:embed="rId5" cstate="print"/>
          <a:srcRect/>
          <a:stretch>
            <a:fillRect/>
          </a:stretch>
        </p:blipFill>
        <p:spPr bwMode="auto">
          <a:xfrm>
            <a:off x="5000625" y="1752600"/>
            <a:ext cx="3914775" cy="24384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6" name="TextBox 5"/>
          <p:cNvSpPr txBox="1">
            <a:spLocks noChangeArrowheads="1"/>
          </p:cNvSpPr>
          <p:nvPr/>
        </p:nvSpPr>
        <p:spPr bwMode="auto">
          <a:xfrm>
            <a:off x="6858000" y="5562600"/>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Don’t drive through wetlands</a:t>
            </a:r>
          </a:p>
        </p:txBody>
      </p:sp>
      <p:cxnSp>
        <p:nvCxnSpPr>
          <p:cNvPr id="48137" name="Straight Arrow Connector 7"/>
          <p:cNvCxnSpPr>
            <a:cxnSpLocks noChangeShapeType="1"/>
          </p:cNvCxnSpPr>
          <p:nvPr/>
        </p:nvCxnSpPr>
        <p:spPr bwMode="auto">
          <a:xfrm flipH="1">
            <a:off x="5562600" y="5791200"/>
            <a:ext cx="1295400" cy="152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8" name="TextBox 5"/>
          <p:cNvSpPr txBox="1">
            <a:spLocks noChangeArrowheads="1"/>
          </p:cNvSpPr>
          <p:nvPr/>
        </p:nvSpPr>
        <p:spPr bwMode="auto">
          <a:xfrm>
            <a:off x="6781800" y="42672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Use only approved vehicle washracks</a:t>
            </a:r>
          </a:p>
        </p:txBody>
      </p:sp>
      <p:cxnSp>
        <p:nvCxnSpPr>
          <p:cNvPr id="48139" name="Straight Arrow Connector 7"/>
          <p:cNvCxnSpPr>
            <a:cxnSpLocks noChangeShapeType="1"/>
          </p:cNvCxnSpPr>
          <p:nvPr/>
        </p:nvCxnSpPr>
        <p:spPr bwMode="auto">
          <a:xfrm flipH="1" flipV="1">
            <a:off x="7467600" y="3657600"/>
            <a:ext cx="1524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ln/>
        </p:spPr>
        <p:txBody>
          <a:bodyPr/>
          <a:lstStyle/>
          <a:p>
            <a:pPr eaLnBrk="1" hangingPunct="1"/>
            <a:r>
              <a:rPr lang="en-US" altLang="fi-FI" smtClean="0"/>
              <a:t>Cultural Property Protection</a:t>
            </a:r>
          </a:p>
        </p:txBody>
      </p:sp>
      <p:sp>
        <p:nvSpPr>
          <p:cNvPr id="49155" name="Slide Number Placeholder 1"/>
          <p:cNvSpPr>
            <a:spLocks noGrp="1"/>
          </p:cNvSpPr>
          <p:nvPr>
            <p:ph type="sldNum" sz="quarter" idx="4294967295"/>
          </p:nvPr>
        </p:nvSpPr>
        <p:spPr bwMode="auto">
          <a:xfrm>
            <a:off x="71628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DF2484-F4C4-4A86-A284-4CE2D7338C87}" type="slidenum">
              <a:rPr lang="fi-FI" altLang="fi-FI"/>
              <a:pPr eaLnBrk="1" hangingPunct="1"/>
              <a:t>28</a:t>
            </a:fld>
            <a:endParaRPr lang="fi-FI" altLang="fi-FI"/>
          </a:p>
        </p:txBody>
      </p:sp>
      <p:pic>
        <p:nvPicPr>
          <p:cNvPr id="49156" name="Picture 3" descr="PICT0044"/>
          <p:cNvPicPr>
            <a:picLocks noChangeAspect="1" noChangeArrowheads="1"/>
          </p:cNvPicPr>
          <p:nvPr/>
        </p:nvPicPr>
        <p:blipFill>
          <a:blip r:embed="rId3">
            <a:extLst>
              <a:ext uri="{28A0092B-C50C-407E-A947-70E740481C1C}">
                <a14:useLocalDpi xmlns:a14="http://schemas.microsoft.com/office/drawing/2010/main" val="0"/>
              </a:ext>
            </a:extLst>
          </a:blip>
          <a:srcRect b="11795"/>
          <a:stretch>
            <a:fillRect/>
          </a:stretch>
        </p:blipFill>
        <p:spPr bwMode="auto">
          <a:xfrm>
            <a:off x="228600" y="2438400"/>
            <a:ext cx="41148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4" descr="PICT0076"/>
          <p:cNvPicPr>
            <a:picLocks noChangeAspect="1" noChangeArrowheads="1"/>
          </p:cNvPicPr>
          <p:nvPr/>
        </p:nvPicPr>
        <p:blipFill>
          <a:blip r:embed="rId4">
            <a:extLst>
              <a:ext uri="{28A0092B-C50C-407E-A947-70E740481C1C}">
                <a14:useLocalDpi xmlns:a14="http://schemas.microsoft.com/office/drawing/2010/main" val="0"/>
              </a:ext>
            </a:extLst>
          </a:blip>
          <a:srcRect b="7692"/>
          <a:stretch>
            <a:fillRect/>
          </a:stretch>
        </p:blipFill>
        <p:spPr bwMode="auto">
          <a:xfrm>
            <a:off x="4800600" y="1447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5" descr="IM0000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4316413"/>
            <a:ext cx="3429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5"/>
          <p:cNvSpPr txBox="1">
            <a:spLocks noChangeArrowheads="1"/>
          </p:cNvSpPr>
          <p:nvPr/>
        </p:nvSpPr>
        <p:spPr bwMode="auto">
          <a:xfrm>
            <a:off x="228600" y="18288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Damage done to burial site</a:t>
            </a:r>
          </a:p>
        </p:txBody>
      </p:sp>
      <p:sp>
        <p:nvSpPr>
          <p:cNvPr id="49160" name="TextBox 6"/>
          <p:cNvSpPr txBox="1">
            <a:spLocks noChangeArrowheads="1"/>
          </p:cNvSpPr>
          <p:nvPr/>
        </p:nvSpPr>
        <p:spPr bwMode="auto">
          <a:xfrm>
            <a:off x="381000" y="58674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fi-FI"/>
              <a:t>Proper marking of burial site, old well </a:t>
            </a:r>
          </a:p>
        </p:txBody>
      </p:sp>
      <p:cxnSp>
        <p:nvCxnSpPr>
          <p:cNvPr id="49161" name="Straight Arrow Connector 8"/>
          <p:cNvCxnSpPr>
            <a:cxnSpLocks noChangeShapeType="1"/>
            <a:stCxn id="49159" idx="2"/>
          </p:cNvCxnSpPr>
          <p:nvPr/>
        </p:nvCxnSpPr>
        <p:spPr bwMode="auto">
          <a:xfrm>
            <a:off x="1752600" y="2198688"/>
            <a:ext cx="685800" cy="10017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62" name="Straight Arrow Connector 10"/>
          <p:cNvCxnSpPr>
            <a:cxnSpLocks noChangeShapeType="1"/>
            <a:stCxn id="49160" idx="0"/>
          </p:cNvCxnSpPr>
          <p:nvPr/>
        </p:nvCxnSpPr>
        <p:spPr bwMode="auto">
          <a:xfrm flipV="1">
            <a:off x="2514600" y="3352800"/>
            <a:ext cx="3962400" cy="2514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9163" name="Straight Arrow Connector 12"/>
          <p:cNvCxnSpPr>
            <a:cxnSpLocks noChangeShapeType="1"/>
          </p:cNvCxnSpPr>
          <p:nvPr/>
        </p:nvCxnSpPr>
        <p:spPr bwMode="auto">
          <a:xfrm flipV="1">
            <a:off x="4343400" y="5943600"/>
            <a:ext cx="1295400" cy="152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Rektangel 3"/>
          <p:cNvSpPr/>
          <p:nvPr/>
        </p:nvSpPr>
        <p:spPr>
          <a:xfrm>
            <a:off x="8012276" y="24786"/>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ln/>
        </p:spPr>
        <p:txBody>
          <a:bodyPr/>
          <a:lstStyle/>
          <a:p>
            <a:pPr eaLnBrk="1" hangingPunct="1"/>
            <a:r>
              <a:rPr lang="en-US" altLang="fi-FI" smtClean="0"/>
              <a:t>Natural Resource Protection</a:t>
            </a:r>
          </a:p>
        </p:txBody>
      </p:sp>
      <p:pic>
        <p:nvPicPr>
          <p:cNvPr id="50179" name="Picture 3" descr="JTF Imvubu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12925"/>
            <a:ext cx="45386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D:\CSA-2005-11-28-0934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12925"/>
            <a:ext cx="38989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bwMode="auto">
          <a:xfrm>
            <a:off x="0" y="1219200"/>
            <a:ext cx="91440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ts val="2500"/>
              </a:lnSpc>
              <a:spcBef>
                <a:spcPct val="0"/>
              </a:spcBef>
              <a:buFontTx/>
              <a:buNone/>
            </a:pPr>
            <a:r>
              <a:rPr lang="en-US" altLang="fi-FI" dirty="0" smtClean="0"/>
              <a:t>Sound environmental and energy management during military operations helps you and your commander accomplish the mission by enhancing force protection and </a:t>
            </a:r>
            <a:br>
              <a:rPr lang="en-US" altLang="fi-FI" dirty="0" smtClean="0"/>
            </a:br>
            <a:r>
              <a:rPr lang="en-US" altLang="fi-FI" dirty="0" smtClean="0"/>
              <a:t>reducing the logistical burden on the force</a:t>
            </a:r>
            <a:endParaRPr lang="en-US" altLang="fi-FI" sz="4400" dirty="0" smtClean="0"/>
          </a:p>
        </p:txBody>
      </p:sp>
      <p:sp>
        <p:nvSpPr>
          <p:cNvPr id="22531" name="Rectangle 2"/>
          <p:cNvSpPr>
            <a:spLocks noGrp="1" noChangeArrowheads="1"/>
          </p:cNvSpPr>
          <p:nvPr>
            <p:ph type="title"/>
          </p:nvPr>
        </p:nvSpPr>
        <p:spPr>
          <a:ln/>
        </p:spPr>
        <p:txBody>
          <a:bodyPr/>
          <a:lstStyle/>
          <a:p>
            <a:pPr eaLnBrk="1" hangingPunct="1"/>
            <a:r>
              <a:rPr lang="en-US" altLang="fi-FI" sz="2800" smtClean="0"/>
              <a:t>Environmental and Energy Considerations in Operations</a:t>
            </a:r>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4600"/>
            <a:ext cx="3581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C:\Users\sschuldt\Documents\Course Folder\WENV 175\Onsite\Lesson Materials\6. Water\Boomerang Pictures\17.JPG"/>
          <p:cNvPicPr>
            <a:picLocks noChangeAspect="1" noChangeArrowheads="1"/>
          </p:cNvPicPr>
          <p:nvPr/>
        </p:nvPicPr>
        <p:blipFill>
          <a:blip r:embed="rId4">
            <a:extLst>
              <a:ext uri="{28A0092B-C50C-407E-A947-70E740481C1C}">
                <a14:useLocalDpi xmlns:a14="http://schemas.microsoft.com/office/drawing/2010/main" val="0"/>
              </a:ext>
            </a:extLst>
          </a:blip>
          <a:srcRect t="28947"/>
          <a:stretch>
            <a:fillRect/>
          </a:stretch>
        </p:blipFill>
        <p:spPr bwMode="auto">
          <a:xfrm>
            <a:off x="152400" y="2514600"/>
            <a:ext cx="386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D:\training-team-ba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267200"/>
            <a:ext cx="3810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3"/>
          <p:cNvSpPr/>
          <p:nvPr/>
        </p:nvSpPr>
        <p:spPr>
          <a:xfrm>
            <a:off x="7864230"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ln/>
        </p:spPr>
        <p:txBody>
          <a:bodyPr/>
          <a:lstStyle/>
          <a:p>
            <a:pPr eaLnBrk="1" hangingPunct="1"/>
            <a:r>
              <a:rPr lang="en-US" altLang="fi-FI" smtClean="0"/>
              <a:t>Handout Material, Instructions, Education</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20838"/>
            <a:ext cx="335280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00200"/>
            <a:ext cx="4105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3"/>
          <p:cNvSpPr/>
          <p:nvPr/>
        </p:nvSpPr>
        <p:spPr>
          <a:xfrm>
            <a:off x="8007922"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fi-FI" smtClean="0"/>
              <a:t>	</a:t>
            </a:r>
          </a:p>
          <a:p>
            <a:pPr eaLnBrk="1" hangingPunct="1"/>
            <a:r>
              <a:rPr lang="en-US" altLang="fi-FI" smtClean="0"/>
              <a:t>Your actions and awareness about energy and environmental considerations during the military operation will ensure your safety and health, proper execution of the mission, protection of the environment, and the wise use of resources</a:t>
            </a:r>
          </a:p>
          <a:p>
            <a:pPr eaLnBrk="1" hangingPunct="1"/>
            <a:endParaRPr lang="en-US" altLang="fi-FI" smtClean="0"/>
          </a:p>
          <a:p>
            <a:pPr eaLnBrk="1" hangingPunct="1"/>
            <a:r>
              <a:rPr lang="en-US" altLang="fi-FI" smtClean="0"/>
              <a:t>If you have concerns, comments or suggestions, be sure to let the appropriate people know</a:t>
            </a:r>
          </a:p>
        </p:txBody>
      </p:sp>
      <p:sp>
        <p:nvSpPr>
          <p:cNvPr id="52227" name="Rectangle 2"/>
          <p:cNvSpPr>
            <a:spLocks noGrp="1" noChangeArrowheads="1"/>
          </p:cNvSpPr>
          <p:nvPr>
            <p:ph type="title"/>
          </p:nvPr>
        </p:nvSpPr>
        <p:spPr>
          <a:ln/>
        </p:spPr>
        <p:txBody>
          <a:bodyPr/>
          <a:lstStyle/>
          <a:p>
            <a:pPr eaLnBrk="1" hangingPunct="1"/>
            <a:r>
              <a:rPr lang="en-US" altLang="fi-FI" smtClean="0"/>
              <a:t>Conclusion</a:t>
            </a:r>
          </a:p>
        </p:txBody>
      </p:sp>
      <p:sp>
        <p:nvSpPr>
          <p:cNvPr id="5" name="Rektangel 3"/>
          <p:cNvSpPr/>
          <p:nvPr/>
        </p:nvSpPr>
        <p:spPr>
          <a:xfrm>
            <a:off x="8012276"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fi-FI" dirty="0" smtClean="0"/>
              <a:t>Your responsibilities</a:t>
            </a:r>
          </a:p>
          <a:p>
            <a:pPr eaLnBrk="1" hangingPunct="1"/>
            <a:endParaRPr lang="en-US" altLang="fi-FI" dirty="0" smtClean="0"/>
          </a:p>
          <a:p>
            <a:pPr eaLnBrk="1" hangingPunct="1"/>
            <a:r>
              <a:rPr lang="en-US" altLang="fi-FI" dirty="0" smtClean="0"/>
              <a:t>Why environmental and energy considerations matter</a:t>
            </a:r>
          </a:p>
          <a:p>
            <a:pPr eaLnBrk="1" hangingPunct="1"/>
            <a:endParaRPr lang="en-US" altLang="fi-FI" dirty="0" smtClean="0"/>
          </a:p>
          <a:p>
            <a:pPr eaLnBrk="1" hangingPunct="1"/>
            <a:r>
              <a:rPr lang="en-US" altLang="fi-FI" dirty="0" smtClean="0"/>
              <a:t>Examples of good and bad practices</a:t>
            </a:r>
          </a:p>
          <a:p>
            <a:pPr eaLnBrk="1" hangingPunct="1"/>
            <a:endParaRPr lang="en-US" altLang="fi-FI" dirty="0" smtClean="0"/>
          </a:p>
          <a:p>
            <a:pPr eaLnBrk="1" hangingPunct="1"/>
            <a:r>
              <a:rPr lang="en-US" altLang="fi-FI" dirty="0" smtClean="0"/>
              <a:t>Handout materials, instructions, education</a:t>
            </a:r>
          </a:p>
          <a:p>
            <a:pPr eaLnBrk="1" hangingPunct="1"/>
            <a:endParaRPr lang="en-US" altLang="fi-FI" dirty="0" smtClean="0"/>
          </a:p>
        </p:txBody>
      </p:sp>
      <p:sp>
        <p:nvSpPr>
          <p:cNvPr id="23555" name="Title 1"/>
          <p:cNvSpPr>
            <a:spLocks noGrp="1"/>
          </p:cNvSpPr>
          <p:nvPr>
            <p:ph type="title"/>
          </p:nvPr>
        </p:nvSpPr>
        <p:spPr>
          <a:ln/>
        </p:spPr>
        <p:txBody>
          <a:bodyPr/>
          <a:lstStyle/>
          <a:p>
            <a:pPr eaLnBrk="1" hangingPunct="1"/>
            <a:r>
              <a:rPr lang="en-US" altLang="fi-FI" smtClean="0"/>
              <a:t>Overview of This Briefing</a:t>
            </a:r>
          </a:p>
        </p:txBody>
      </p:sp>
      <p:sp>
        <p:nvSpPr>
          <p:cNvPr id="5" name="Rektangel 3"/>
          <p:cNvSpPr/>
          <p:nvPr/>
        </p:nvSpPr>
        <p:spPr>
          <a:xfrm>
            <a:off x="7924800" y="762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5"/>
          <p:cNvSpPr>
            <a:spLocks noGrp="1"/>
          </p:cNvSpPr>
          <p:nvPr>
            <p:ph idx="1"/>
          </p:nvPr>
        </p:nvSpPr>
        <p:spPr bwMode="auto">
          <a:xfrm>
            <a:off x="571500" y="1230313"/>
            <a:ext cx="80010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defRPr/>
            </a:pPr>
            <a:r>
              <a:rPr lang="en-US" altLang="fi-FI" sz="2000" dirty="0" smtClean="0"/>
              <a:t>Be familiar with policies, standard operating procedures (SOPs), field card instructions, etc.</a:t>
            </a:r>
          </a:p>
          <a:p>
            <a:pPr eaLnBrk="1" hangingPunct="1">
              <a:defRPr/>
            </a:pPr>
            <a:r>
              <a:rPr lang="en-US" altLang="fi-FI" sz="2000" dirty="0" smtClean="0"/>
              <a:t>Use resources responsibly; use only what is needed</a:t>
            </a:r>
          </a:p>
          <a:p>
            <a:pPr eaLnBrk="1" hangingPunct="1">
              <a:defRPr/>
            </a:pPr>
            <a:r>
              <a:rPr lang="en-US" altLang="fi-FI" sz="2000" dirty="0" smtClean="0"/>
              <a:t>Put your waste into appropriate containers</a:t>
            </a:r>
          </a:p>
          <a:p>
            <a:pPr eaLnBrk="1" hangingPunct="1">
              <a:defRPr/>
            </a:pPr>
            <a:r>
              <a:rPr lang="en-US" altLang="fi-FI" sz="2000" dirty="0" smtClean="0"/>
              <a:t>Save energy</a:t>
            </a:r>
          </a:p>
          <a:p>
            <a:pPr eaLnBrk="1" hangingPunct="1">
              <a:defRPr/>
            </a:pPr>
            <a:r>
              <a:rPr lang="en-US" altLang="fi-FI" sz="2000" dirty="0" smtClean="0"/>
              <a:t>Recycle and reuse when possible</a:t>
            </a:r>
          </a:p>
          <a:p>
            <a:pPr eaLnBrk="1" hangingPunct="1">
              <a:defRPr/>
            </a:pPr>
            <a:r>
              <a:rPr lang="en-US" altLang="fi-FI" sz="2000" dirty="0" smtClean="0"/>
              <a:t>Handle hazardous material and waste carefully and use personal protection equipment (PPE)</a:t>
            </a:r>
          </a:p>
          <a:p>
            <a:pPr eaLnBrk="1" hangingPunct="1">
              <a:defRPr/>
            </a:pPr>
            <a:r>
              <a:rPr lang="en-US" altLang="fi-FI" sz="2000" dirty="0" smtClean="0"/>
              <a:t>Conduct regular inspections and checks of your equipment and workspace</a:t>
            </a:r>
          </a:p>
          <a:p>
            <a:pPr eaLnBrk="1" hangingPunct="1">
              <a:defRPr/>
            </a:pPr>
            <a:r>
              <a:rPr lang="en-US" altLang="fi-FI" sz="2000" dirty="0" smtClean="0"/>
              <a:t>Be prepared to act in case of any environmental incident. Report spills, releases and contamination.  Know the procedures!</a:t>
            </a:r>
          </a:p>
          <a:p>
            <a:pPr eaLnBrk="1" hangingPunct="1">
              <a:defRPr/>
            </a:pPr>
            <a:r>
              <a:rPr lang="en-US" altLang="fi-FI" sz="2000" dirty="0" smtClean="0"/>
              <a:t>Protect natural resources and cultural property</a:t>
            </a:r>
          </a:p>
          <a:p>
            <a:pPr eaLnBrk="1" hangingPunct="1">
              <a:defRPr/>
            </a:pPr>
            <a:r>
              <a:rPr lang="en-US" altLang="fi-FI" sz="2000" dirty="0" smtClean="0"/>
              <a:t>Ask questions if in doubt</a:t>
            </a:r>
          </a:p>
        </p:txBody>
      </p:sp>
      <p:sp>
        <p:nvSpPr>
          <p:cNvPr id="24579" name="Title 4"/>
          <p:cNvSpPr>
            <a:spLocks noGrp="1"/>
          </p:cNvSpPr>
          <p:nvPr>
            <p:ph type="title"/>
          </p:nvPr>
        </p:nvSpPr>
        <p:spPr>
          <a:ln/>
        </p:spPr>
        <p:txBody>
          <a:bodyPr/>
          <a:lstStyle/>
          <a:p>
            <a:pPr eaLnBrk="1" hangingPunct="1"/>
            <a:r>
              <a:rPr lang="en-US" altLang="fi-FI" smtClean="0"/>
              <a:t>Your Responsibilities</a:t>
            </a:r>
          </a:p>
        </p:txBody>
      </p:sp>
      <p:sp>
        <p:nvSpPr>
          <p:cNvPr id="23556" name="TextBox 1"/>
          <p:cNvSpPr txBox="1">
            <a:spLocks noChangeArrowheads="1"/>
          </p:cNvSpPr>
          <p:nvPr/>
        </p:nvSpPr>
        <p:spPr bwMode="auto">
          <a:xfrm>
            <a:off x="914400" y="5638800"/>
            <a:ext cx="7086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fi-FI" sz="2400"/>
              <a:t>Everyone has responsibility to protect the environment and use energy wisely!</a:t>
            </a:r>
          </a:p>
        </p:txBody>
      </p:sp>
      <p:sp>
        <p:nvSpPr>
          <p:cNvPr id="6" name="Rektangel 3"/>
          <p:cNvSpPr/>
          <p:nvPr/>
        </p:nvSpPr>
        <p:spPr>
          <a:xfrm>
            <a:off x="7892338"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6"/>
          <p:cNvSpPr>
            <a:spLocks noGrp="1"/>
          </p:cNvSpPr>
          <p:nvPr>
            <p:ph idx="1"/>
          </p:nvPr>
        </p:nvSpPr>
        <p:spPr>
          <a:xfrm>
            <a:off x="457200" y="1219200"/>
            <a:ext cx="8001000" cy="5486400"/>
          </a:xfrm>
        </p:spPr>
        <p:txBody>
          <a:bodyPr>
            <a:normAutofit fontScale="92500" lnSpcReduction="20000"/>
          </a:bodyPr>
          <a:lstStyle/>
          <a:p>
            <a:pPr marL="7938" indent="-7938" eaLnBrk="1" hangingPunct="1">
              <a:buFontTx/>
              <a:buNone/>
              <a:defRPr/>
            </a:pPr>
            <a:r>
              <a:rPr lang="en-US" b="1" dirty="0" smtClean="0"/>
              <a:t>Environmental Considerations in Operations (</a:t>
            </a:r>
            <a:r>
              <a:rPr lang="en-US" b="1" dirty="0" err="1" smtClean="0"/>
              <a:t>ECOps</a:t>
            </a:r>
            <a:r>
              <a:rPr lang="en-US" b="1" dirty="0" smtClean="0"/>
              <a:t>) </a:t>
            </a:r>
            <a:r>
              <a:rPr lang="en-US" dirty="0" smtClean="0"/>
              <a:t>are measures or processes put in place to avoid or minimize potentially adverse environmental impacts during military operations. </a:t>
            </a:r>
          </a:p>
          <a:p>
            <a:pPr marL="7938" indent="-7938" eaLnBrk="1" hangingPunct="1">
              <a:buFontTx/>
              <a:buNone/>
              <a:defRPr/>
            </a:pPr>
            <a:endParaRPr lang="en-US" dirty="0" smtClean="0"/>
          </a:p>
          <a:p>
            <a:pPr marL="7938" indent="-7938" eaLnBrk="1" hangingPunct="1">
              <a:buFontTx/>
              <a:buNone/>
              <a:defRPr/>
            </a:pPr>
            <a:r>
              <a:rPr lang="en-US" b="1" dirty="0"/>
              <a:t>Energy Considerations in Operations </a:t>
            </a:r>
            <a:r>
              <a:rPr lang="en-US" b="1" dirty="0" smtClean="0"/>
              <a:t>(</a:t>
            </a:r>
            <a:r>
              <a:rPr lang="en-US" b="1" dirty="0" err="1" smtClean="0"/>
              <a:t>EnCOps</a:t>
            </a:r>
            <a:r>
              <a:rPr lang="en-US" b="1" dirty="0" smtClean="0"/>
              <a:t>) </a:t>
            </a:r>
            <a:r>
              <a:rPr lang="en-US" dirty="0" smtClean="0"/>
              <a:t>are </a:t>
            </a:r>
            <a:r>
              <a:rPr lang="en-US" dirty="0"/>
              <a:t>measures or processes put in place to decrease energy consumption and improve energy efficiency during military </a:t>
            </a:r>
            <a:r>
              <a:rPr lang="en-US" dirty="0" smtClean="0"/>
              <a:t>operations</a:t>
            </a:r>
            <a:endParaRPr lang="en-US" dirty="0"/>
          </a:p>
          <a:p>
            <a:pPr marL="7938" indent="-7938" eaLnBrk="1" hangingPunct="1">
              <a:buFontTx/>
              <a:buNone/>
              <a:defRPr/>
            </a:pPr>
            <a:endParaRPr lang="en-US" dirty="0" smtClean="0"/>
          </a:p>
          <a:p>
            <a:pPr marL="7938" indent="-7938" eaLnBrk="1" hangingPunct="1">
              <a:buFontTx/>
              <a:buNone/>
              <a:defRPr/>
            </a:pPr>
            <a:r>
              <a:rPr lang="en-US" dirty="0" smtClean="0"/>
              <a:t>Focus </a:t>
            </a:r>
            <a:r>
              <a:rPr lang="en-US" dirty="0"/>
              <a:t>areas </a:t>
            </a:r>
            <a:r>
              <a:rPr lang="en-US" dirty="0" smtClean="0"/>
              <a:t>addressed in this toolbox*:</a:t>
            </a:r>
            <a:endParaRPr lang="en-US" dirty="0"/>
          </a:p>
          <a:p>
            <a:pPr lvl="1" eaLnBrk="1" hangingPunct="1">
              <a:defRPr/>
            </a:pPr>
            <a:r>
              <a:rPr lang="en-US" sz="2000" dirty="0" smtClean="0"/>
              <a:t>Solid waste management</a:t>
            </a:r>
          </a:p>
          <a:p>
            <a:pPr lvl="1" eaLnBrk="1" hangingPunct="1">
              <a:defRPr/>
            </a:pPr>
            <a:r>
              <a:rPr lang="en-US" sz="2000" dirty="0" smtClean="0"/>
              <a:t>Hazardous material and hazardous waste management</a:t>
            </a:r>
          </a:p>
          <a:p>
            <a:pPr lvl="1" eaLnBrk="1" hangingPunct="1">
              <a:defRPr/>
            </a:pPr>
            <a:r>
              <a:rPr lang="en-US" sz="2000" dirty="0" smtClean="0"/>
              <a:t>Water and wastewater management</a:t>
            </a:r>
          </a:p>
          <a:p>
            <a:pPr lvl="1" eaLnBrk="1" hangingPunct="1">
              <a:defRPr/>
            </a:pPr>
            <a:r>
              <a:rPr lang="en-US" sz="2000" dirty="0" smtClean="0"/>
              <a:t>Spill prevention and response planning</a:t>
            </a:r>
          </a:p>
          <a:p>
            <a:pPr lvl="1" eaLnBrk="1" hangingPunct="1">
              <a:defRPr/>
            </a:pPr>
            <a:r>
              <a:rPr lang="en-US" sz="2000" dirty="0" smtClean="0"/>
              <a:t>Natural resource and cultural property protection</a:t>
            </a:r>
          </a:p>
          <a:p>
            <a:pPr lvl="1" eaLnBrk="1" hangingPunct="1">
              <a:defRPr/>
            </a:pPr>
            <a:r>
              <a:rPr lang="en-US" sz="2000" dirty="0">
                <a:cs typeface="Arial" charset="0"/>
              </a:rPr>
              <a:t>Energy </a:t>
            </a:r>
            <a:r>
              <a:rPr lang="en-US" sz="2000" dirty="0" smtClean="0">
                <a:cs typeface="Arial" charset="0"/>
              </a:rPr>
              <a:t>Considerations</a:t>
            </a:r>
            <a:endParaRPr lang="en-US" sz="2000" dirty="0" smtClean="0"/>
          </a:p>
          <a:p>
            <a:pPr marL="0" indent="0" eaLnBrk="1" hangingPunct="1">
              <a:buFontTx/>
              <a:buNone/>
              <a:defRPr/>
            </a:pPr>
            <a:endParaRPr lang="en-US" i="1" dirty="0" smtClean="0"/>
          </a:p>
          <a:p>
            <a:pPr marL="0" indent="0" eaLnBrk="1" hangingPunct="1">
              <a:buFontTx/>
              <a:buNone/>
              <a:defRPr/>
            </a:pPr>
            <a:endParaRPr lang="en-US" sz="3600" dirty="0"/>
          </a:p>
          <a:p>
            <a:pPr marL="7938" indent="-7938" eaLnBrk="1" hangingPunct="1">
              <a:buFontTx/>
              <a:buNone/>
              <a:defRPr/>
            </a:pPr>
            <a:endParaRPr lang="en-US" sz="3600" dirty="0"/>
          </a:p>
        </p:txBody>
      </p:sp>
      <p:sp>
        <p:nvSpPr>
          <p:cNvPr id="25603" name="Rectangle 4"/>
          <p:cNvSpPr>
            <a:spLocks noGrp="1" noChangeArrowheads="1"/>
          </p:cNvSpPr>
          <p:nvPr>
            <p:ph type="title"/>
          </p:nvPr>
        </p:nvSpPr>
        <p:spPr>
          <a:ln/>
        </p:spPr>
        <p:txBody>
          <a:bodyPr/>
          <a:lstStyle/>
          <a:p>
            <a:pPr eaLnBrk="1" hangingPunct="1"/>
            <a:r>
              <a:rPr lang="en-US" altLang="fi-FI" dirty="0" smtClean="0"/>
              <a:t>Definitions</a:t>
            </a:r>
          </a:p>
        </p:txBody>
      </p:sp>
      <p:sp>
        <p:nvSpPr>
          <p:cNvPr id="5" name="Rektangel 3"/>
          <p:cNvSpPr/>
          <p:nvPr/>
        </p:nvSpPr>
        <p:spPr>
          <a:xfrm>
            <a:off x="7848600" y="104001"/>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Final_life cycle_Pantone5793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88" y="1173163"/>
            <a:ext cx="77724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10"/>
          <p:cNvSpPr txBox="1">
            <a:spLocks noChangeArrowheads="1"/>
          </p:cNvSpPr>
          <p:nvPr/>
        </p:nvSpPr>
        <p:spPr bwMode="auto">
          <a:xfrm>
            <a:off x="6019800" y="1778362"/>
            <a:ext cx="1493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fi-FI" dirty="0"/>
              <a:t>Planning</a:t>
            </a:r>
          </a:p>
        </p:txBody>
      </p:sp>
      <p:sp>
        <p:nvSpPr>
          <p:cNvPr id="27652" name="Text Box 11"/>
          <p:cNvSpPr txBox="1">
            <a:spLocks noChangeArrowheads="1"/>
          </p:cNvSpPr>
          <p:nvPr/>
        </p:nvSpPr>
        <p:spPr bwMode="auto">
          <a:xfrm>
            <a:off x="1258888" y="2924175"/>
            <a:ext cx="186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fi-FI"/>
              <a:t>Post-deployment</a:t>
            </a:r>
          </a:p>
        </p:txBody>
      </p:sp>
      <p:sp>
        <p:nvSpPr>
          <p:cNvPr id="27653" name="Text Box 12"/>
          <p:cNvSpPr txBox="1">
            <a:spLocks noChangeArrowheads="1"/>
          </p:cNvSpPr>
          <p:nvPr/>
        </p:nvSpPr>
        <p:spPr bwMode="auto">
          <a:xfrm>
            <a:off x="5735638" y="2738438"/>
            <a:ext cx="310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fi-FI"/>
              <a:t>Pre-deployment</a:t>
            </a:r>
          </a:p>
        </p:txBody>
      </p:sp>
      <p:sp>
        <p:nvSpPr>
          <p:cNvPr id="27654" name="Text Box 13"/>
          <p:cNvSpPr txBox="1">
            <a:spLocks noChangeArrowheads="1"/>
          </p:cNvSpPr>
          <p:nvPr/>
        </p:nvSpPr>
        <p:spPr bwMode="auto">
          <a:xfrm>
            <a:off x="515938" y="4538663"/>
            <a:ext cx="2138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fi-FI"/>
              <a:t>Re-deployment</a:t>
            </a:r>
          </a:p>
        </p:txBody>
      </p:sp>
      <p:sp>
        <p:nvSpPr>
          <p:cNvPr id="27655" name="Text Box 14"/>
          <p:cNvSpPr txBox="1">
            <a:spLocks noChangeArrowheads="1"/>
          </p:cNvSpPr>
          <p:nvPr/>
        </p:nvSpPr>
        <p:spPr bwMode="auto">
          <a:xfrm>
            <a:off x="2600325" y="5432425"/>
            <a:ext cx="1495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fi-FI"/>
              <a:t>Rotation</a:t>
            </a:r>
          </a:p>
        </p:txBody>
      </p:sp>
      <p:sp>
        <p:nvSpPr>
          <p:cNvPr id="27656" name="Text Box 15"/>
          <p:cNvSpPr txBox="1">
            <a:spLocks noChangeArrowheads="1"/>
          </p:cNvSpPr>
          <p:nvPr/>
        </p:nvSpPr>
        <p:spPr bwMode="auto">
          <a:xfrm>
            <a:off x="5462588" y="563721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fi-FI"/>
              <a:t>Deployment</a:t>
            </a:r>
          </a:p>
        </p:txBody>
      </p:sp>
      <p:sp>
        <p:nvSpPr>
          <p:cNvPr id="27657" name="Text Box 10"/>
          <p:cNvSpPr txBox="1">
            <a:spLocks noChangeArrowheads="1"/>
          </p:cNvSpPr>
          <p:nvPr/>
        </p:nvSpPr>
        <p:spPr bwMode="auto">
          <a:xfrm>
            <a:off x="1160462" y="1638663"/>
            <a:ext cx="1493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fi-FI" dirty="0"/>
              <a:t>Lessons Learned</a:t>
            </a:r>
          </a:p>
        </p:txBody>
      </p:sp>
      <p:sp>
        <p:nvSpPr>
          <p:cNvPr id="27658" name="Title 2"/>
          <p:cNvSpPr>
            <a:spLocks noGrp="1"/>
          </p:cNvSpPr>
          <p:nvPr>
            <p:ph type="title"/>
          </p:nvPr>
        </p:nvSpPr>
        <p:spPr>
          <a:ln/>
        </p:spPr>
        <p:txBody>
          <a:bodyPr/>
          <a:lstStyle/>
          <a:p>
            <a:pPr eaLnBrk="1" hangingPunct="1">
              <a:lnSpc>
                <a:spcPts val="3200"/>
              </a:lnSpc>
            </a:pPr>
            <a:r>
              <a:rPr lang="en-US" altLang="fi-FI" sz="3200" smtClean="0"/>
              <a:t>ECOps and EnCOps in the Life Cycle of Military Operations</a:t>
            </a:r>
          </a:p>
        </p:txBody>
      </p:sp>
      <p:sp>
        <p:nvSpPr>
          <p:cNvPr id="27659" name="Slide Number Placeholder 1"/>
          <p:cNvSpPr>
            <a:spLocks noGrp="1"/>
          </p:cNvSpPr>
          <p:nvPr>
            <p:ph type="sldNum" sz="quarter" idx="4294967295"/>
          </p:nvPr>
        </p:nvSpPr>
        <p:spPr bwMode="auto">
          <a:xfrm>
            <a:off x="70104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7BDC936-F7F2-4C58-A866-8E72D5A036B6}" type="slidenum">
              <a:rPr lang="en-US" altLang="fi-FI"/>
              <a:pPr algn="r" eaLnBrk="1" hangingPunct="1"/>
              <a:t>7</a:t>
            </a:fld>
            <a:endParaRPr lang="en-US" altLang="fi-FI"/>
          </a:p>
        </p:txBody>
      </p:sp>
      <p:sp>
        <p:nvSpPr>
          <p:cNvPr id="13" name="Rektangel 3"/>
          <p:cNvSpPr/>
          <p:nvPr/>
        </p:nvSpPr>
        <p:spPr>
          <a:xfrm>
            <a:off x="7912264" y="15240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fi-FI" sz="2000" dirty="0" smtClean="0"/>
              <a:t>Commanders (at all levels) – provide command emphasis on the importance of environmental and energy considerations</a:t>
            </a:r>
          </a:p>
          <a:p>
            <a:pPr eaLnBrk="1" hangingPunct="1">
              <a:lnSpc>
                <a:spcPct val="80000"/>
              </a:lnSpc>
            </a:pPr>
            <a:r>
              <a:rPr lang="en-US" altLang="fi-FI" sz="2000" dirty="0" smtClean="0"/>
              <a:t>Staff Officers – may help integrate environmental and energy considerations</a:t>
            </a:r>
          </a:p>
          <a:p>
            <a:pPr eaLnBrk="1" hangingPunct="1">
              <a:lnSpc>
                <a:spcPct val="80000"/>
              </a:lnSpc>
            </a:pPr>
            <a:r>
              <a:rPr lang="en-US" altLang="fi-FI" sz="2000" dirty="0" smtClean="0"/>
              <a:t>Environmental Officer / Energy manager - advocates and coordinates </a:t>
            </a:r>
            <a:r>
              <a:rPr lang="en-US" altLang="fi-FI" sz="2000" dirty="0" err="1" smtClean="0"/>
              <a:t>ECOps</a:t>
            </a:r>
            <a:r>
              <a:rPr lang="en-US" altLang="fi-FI" sz="2000" dirty="0" smtClean="0"/>
              <a:t> and </a:t>
            </a:r>
            <a:r>
              <a:rPr lang="en-US" altLang="fi-FI" sz="2000" dirty="0" err="1" smtClean="0"/>
              <a:t>EnCOps</a:t>
            </a:r>
            <a:r>
              <a:rPr lang="en-US" altLang="fi-FI" sz="2000" dirty="0" smtClean="0"/>
              <a:t> at the tactical level</a:t>
            </a:r>
          </a:p>
          <a:p>
            <a:pPr eaLnBrk="1" hangingPunct="1">
              <a:lnSpc>
                <a:spcPct val="80000"/>
              </a:lnSpc>
            </a:pPr>
            <a:r>
              <a:rPr lang="en-US" altLang="fi-FI" sz="2000" dirty="0" smtClean="0"/>
              <a:t>Environmental and energy representatives at each unit and activity – carry out specific tasks, as directed by the Commander</a:t>
            </a:r>
            <a:endParaRPr lang="en-US" altLang="fi-FI" sz="2800" dirty="0" smtClean="0"/>
          </a:p>
          <a:p>
            <a:pPr eaLnBrk="1" hangingPunct="1">
              <a:lnSpc>
                <a:spcPct val="80000"/>
              </a:lnSpc>
              <a:buFontTx/>
              <a:buNone/>
            </a:pPr>
            <a:endParaRPr lang="en-US" altLang="fi-FI" sz="2800" dirty="0" smtClean="0"/>
          </a:p>
        </p:txBody>
      </p:sp>
      <p:sp>
        <p:nvSpPr>
          <p:cNvPr id="28675" name="Rectangle 2"/>
          <p:cNvSpPr>
            <a:spLocks noGrp="1" noChangeArrowheads="1"/>
          </p:cNvSpPr>
          <p:nvPr>
            <p:ph type="title"/>
          </p:nvPr>
        </p:nvSpPr>
        <p:spPr>
          <a:ln/>
        </p:spPr>
        <p:txBody>
          <a:bodyPr/>
          <a:lstStyle/>
          <a:p>
            <a:pPr eaLnBrk="1" hangingPunct="1"/>
            <a:r>
              <a:rPr lang="en-US" altLang="fi-FI" sz="2800" smtClean="0"/>
              <a:t>Personnel Who Provide Environmental and Energy Direction</a:t>
            </a:r>
          </a:p>
        </p:txBody>
      </p:sp>
      <p:pic>
        <p:nvPicPr>
          <p:cNvPr id="28676" name="Picture 6" descr="ex hugger 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4724400"/>
            <a:ext cx="2741612"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813" y="4724400"/>
            <a:ext cx="274478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395288" y="3810000"/>
            <a:ext cx="8477250" cy="457200"/>
          </a:xfrm>
          <a:prstGeom prst="rect">
            <a:avLst/>
          </a:prstGeom>
          <a:solidFill>
            <a:srgbClr val="FFFF00"/>
          </a:solidFill>
          <a:ln w="9525">
            <a:noFill/>
            <a:miter lim="800000"/>
            <a:headEnd/>
            <a:tailEnd/>
          </a:ln>
          <a:effectLst/>
        </p:spPr>
        <p:txBody>
          <a:bodyPr wrap="none">
            <a:spAutoFit/>
          </a:bodyPr>
          <a:lstStyle/>
          <a:p>
            <a:pPr>
              <a:defRPr/>
            </a:pPr>
            <a:r>
              <a:rPr lang="en-US" sz="2400" b="1" dirty="0">
                <a:effectLst>
                  <a:outerShdw blurRad="38100" dist="38100" dir="2700000" algn="tl">
                    <a:srgbClr val="C0C0C0"/>
                  </a:outerShdw>
                </a:effectLst>
                <a:latin typeface="Arial" charset="0"/>
                <a:cs typeface="Arial" charset="0"/>
              </a:rPr>
              <a:t>ENVIRONMENTAL RESPONSIBILITY STARTS WITH YOU!</a:t>
            </a:r>
          </a:p>
        </p:txBody>
      </p:sp>
      <p:sp>
        <p:nvSpPr>
          <p:cNvPr id="8" name="Rektangel 3"/>
          <p:cNvSpPr/>
          <p:nvPr/>
        </p:nvSpPr>
        <p:spPr>
          <a:xfrm>
            <a:off x="8012276" y="11723"/>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marL="333376" eaLnBrk="1" hangingPunct="1">
              <a:buSzPct val="115000"/>
              <a:defRPr/>
            </a:pPr>
            <a:r>
              <a:rPr lang="en-US" dirty="0" smtClean="0"/>
              <a:t>Protects soldier health</a:t>
            </a:r>
          </a:p>
          <a:p>
            <a:pPr marL="333376" eaLnBrk="1" hangingPunct="1">
              <a:buSzPct val="115000"/>
              <a:defRPr/>
            </a:pPr>
            <a:r>
              <a:rPr lang="en-US" dirty="0" smtClean="0"/>
              <a:t>Reduces number of </a:t>
            </a:r>
            <a:r>
              <a:rPr lang="en-US" dirty="0"/>
              <a:t>supply </a:t>
            </a:r>
            <a:r>
              <a:rPr lang="en-US" dirty="0" smtClean="0"/>
              <a:t>convoys needed</a:t>
            </a:r>
            <a:r>
              <a:rPr lang="en-US" sz="2600" dirty="0"/>
              <a:t>		</a:t>
            </a:r>
          </a:p>
          <a:p>
            <a:pPr eaLnBrk="1" hangingPunct="1">
              <a:buSzPct val="115000"/>
              <a:defRPr/>
            </a:pPr>
            <a:r>
              <a:rPr lang="en-US" dirty="0"/>
              <a:t>Reduces logistical requirements and costs</a:t>
            </a:r>
          </a:p>
          <a:p>
            <a:pPr eaLnBrk="1" hangingPunct="1">
              <a:buSzPct val="115000"/>
              <a:defRPr/>
            </a:pPr>
            <a:r>
              <a:rPr lang="en-US" dirty="0"/>
              <a:t>Reduces legal and financial liability</a:t>
            </a:r>
          </a:p>
          <a:p>
            <a:pPr eaLnBrk="1" hangingPunct="1">
              <a:buSzPct val="115000"/>
              <a:defRPr/>
            </a:pPr>
            <a:r>
              <a:rPr lang="en-US" dirty="0"/>
              <a:t>Promotes </a:t>
            </a:r>
            <a:r>
              <a:rPr lang="en-US" dirty="0" smtClean="0"/>
              <a:t>sustainability</a:t>
            </a:r>
          </a:p>
          <a:p>
            <a:pPr lvl="1" eaLnBrk="1" hangingPunct="1">
              <a:buSzPct val="115000"/>
              <a:defRPr/>
            </a:pPr>
            <a:r>
              <a:rPr lang="en-US" sz="2000" dirty="0" smtClean="0"/>
              <a:t>For </a:t>
            </a:r>
            <a:r>
              <a:rPr lang="en-US" sz="2000" dirty="0"/>
              <a:t>the current </a:t>
            </a:r>
            <a:r>
              <a:rPr lang="en-US" sz="2000" dirty="0" smtClean="0"/>
              <a:t>mission</a:t>
            </a:r>
          </a:p>
          <a:p>
            <a:pPr lvl="1" eaLnBrk="1" hangingPunct="1">
              <a:buSzPct val="115000"/>
              <a:defRPr/>
            </a:pPr>
            <a:r>
              <a:rPr lang="en-US" sz="2000" dirty="0" smtClean="0"/>
              <a:t>For </a:t>
            </a:r>
            <a:r>
              <a:rPr lang="en-US" sz="2000" dirty="0"/>
              <a:t>future </a:t>
            </a:r>
            <a:r>
              <a:rPr lang="en-US" sz="2000" dirty="0" smtClean="0"/>
              <a:t>deployments	</a:t>
            </a:r>
          </a:p>
          <a:p>
            <a:pPr lvl="1" eaLnBrk="1" hangingPunct="1">
              <a:buSzPct val="115000"/>
              <a:defRPr/>
            </a:pPr>
            <a:r>
              <a:rPr lang="en-US" sz="2000" dirty="0" smtClean="0"/>
              <a:t>For </a:t>
            </a:r>
            <a:r>
              <a:rPr lang="en-US" sz="2000" dirty="0"/>
              <a:t>the host nation</a:t>
            </a:r>
          </a:p>
          <a:p>
            <a:pPr eaLnBrk="1" hangingPunct="1">
              <a:defRPr/>
            </a:pPr>
            <a:r>
              <a:rPr lang="en-US" dirty="0"/>
              <a:t>Enhances relations with local</a:t>
            </a:r>
          </a:p>
          <a:p>
            <a:pPr eaLnBrk="1" hangingPunct="1">
              <a:buFontTx/>
              <a:buNone/>
              <a:defRPr/>
            </a:pPr>
            <a:r>
              <a:rPr lang="en-US" dirty="0"/>
              <a:t>	</a:t>
            </a:r>
            <a:r>
              <a:rPr lang="en-US" dirty="0" smtClean="0"/>
              <a:t>community and host nation</a:t>
            </a:r>
            <a:endParaRPr lang="en-US" dirty="0"/>
          </a:p>
          <a:p>
            <a:pPr eaLnBrk="1" hangingPunct="1">
              <a:defRPr/>
            </a:pPr>
            <a:endParaRPr lang="en-US" dirty="0"/>
          </a:p>
          <a:p>
            <a:pPr eaLnBrk="1" hangingPunct="1">
              <a:defRPr/>
            </a:pPr>
            <a:endParaRPr lang="en-US" dirty="0"/>
          </a:p>
        </p:txBody>
      </p:sp>
      <p:sp>
        <p:nvSpPr>
          <p:cNvPr id="26627" name="Rectangle 2"/>
          <p:cNvSpPr>
            <a:spLocks noGrp="1" noChangeArrowheads="1"/>
          </p:cNvSpPr>
          <p:nvPr>
            <p:ph type="title"/>
          </p:nvPr>
        </p:nvSpPr>
        <p:spPr>
          <a:ln/>
        </p:spPr>
        <p:txBody>
          <a:bodyPr/>
          <a:lstStyle/>
          <a:p>
            <a:pPr eaLnBrk="1" hangingPunct="1"/>
            <a:r>
              <a:rPr lang="en-US" altLang="fi-FI" sz="3200" smtClean="0"/>
              <a:t>Why ECOps and EnCOps Matter to You</a:t>
            </a:r>
          </a:p>
        </p:txBody>
      </p:sp>
      <p:sp>
        <p:nvSpPr>
          <p:cNvPr id="25605" name="TextBox 5"/>
          <p:cNvSpPr txBox="1">
            <a:spLocks noChangeArrowheads="1"/>
          </p:cNvSpPr>
          <p:nvPr/>
        </p:nvSpPr>
        <p:spPr bwMode="auto">
          <a:xfrm>
            <a:off x="304800" y="6019800"/>
            <a:ext cx="77724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fi-FI"/>
              <a:t>Using resources wisely helps improve force protection!</a:t>
            </a:r>
          </a:p>
        </p:txBody>
      </p:sp>
      <p:grpSp>
        <p:nvGrpSpPr>
          <p:cNvPr id="26629" name="Group 14"/>
          <p:cNvGrpSpPr>
            <a:grpSpLocks/>
          </p:cNvGrpSpPr>
          <p:nvPr/>
        </p:nvGrpSpPr>
        <p:grpSpPr bwMode="auto">
          <a:xfrm>
            <a:off x="5475288" y="3505200"/>
            <a:ext cx="2601912" cy="1824038"/>
            <a:chOff x="1928879" y="1268640"/>
            <a:chExt cx="5903999" cy="4136040"/>
          </a:xfrm>
        </p:grpSpPr>
        <p:pic>
          <p:nvPicPr>
            <p:cNvPr id="26631" name="Picture 13"/>
            <p:cNvPicPr>
              <a:picLocks noChangeAspect="1"/>
            </p:cNvPicPr>
            <p:nvPr/>
          </p:nvPicPr>
          <p:blipFill>
            <a:blip r:embed="rId3">
              <a:extLst>
                <a:ext uri="{28A0092B-C50C-407E-A947-70E740481C1C}">
                  <a14:useLocalDpi xmlns:a14="http://schemas.microsoft.com/office/drawing/2010/main" val="0"/>
                </a:ext>
              </a:extLst>
            </a:blip>
            <a:srcRect t="5612" b="1057"/>
            <a:stretch>
              <a:fillRect/>
            </a:stretch>
          </p:blipFill>
          <p:spPr bwMode="auto">
            <a:xfrm>
              <a:off x="1928879" y="1268640"/>
              <a:ext cx="5903999" cy="413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28879" y="1268640"/>
              <a:ext cx="5903999" cy="4136040"/>
            </a:xfrm>
            <a:prstGeom prst="rect">
              <a:avLst/>
            </a:prstGeom>
            <a:noFill/>
            <a:ln>
              <a:noFill/>
            </a:ln>
          </p:spPr>
          <p:txBody>
            <a:bodyPr lIns="90000" tIns="46800" rIns="90000" bIns="468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spcBef>
                  <a:spcPts val="0"/>
                </a:spcBef>
                <a:spcAft>
                  <a:spcPts val="0"/>
                </a:spcAft>
                <a:buFont typeface="StarSymbol"/>
                <a:buNone/>
                <a:defRPr/>
              </a:pPr>
              <a:endParaRPr lang="sv-SE">
                <a:latin typeface="Arial" pitchFamily="18"/>
                <a:ea typeface="MS Gothic" pitchFamily="2"/>
                <a:cs typeface="Tahoma" pitchFamily="2"/>
              </a:endParaRPr>
            </a:p>
          </p:txBody>
        </p:sp>
      </p:grpSp>
      <p:sp>
        <p:nvSpPr>
          <p:cNvPr id="9" name="Rektangel 3"/>
          <p:cNvSpPr/>
          <p:nvPr/>
        </p:nvSpPr>
        <p:spPr>
          <a:xfrm>
            <a:off x="7977442" y="0"/>
            <a:ext cx="1131724" cy="276999"/>
          </a:xfrm>
          <a:prstGeom prst="rect">
            <a:avLst/>
          </a:prstGeom>
        </p:spPr>
        <p:txBody>
          <a:bodyPr wrap="square">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200" dirty="0" smtClean="0"/>
              <a:t>2017_ver </a:t>
            </a:r>
            <a:r>
              <a:rPr lang="sv-SE" sz="1200" dirty="0"/>
              <a:t>1</a:t>
            </a:r>
            <a:r>
              <a:rPr lang="sv-SE" sz="1200" dirty="0" smtClean="0"/>
              <a:t>.0</a:t>
            </a:r>
            <a:endParaRPr lang="sv-SE"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8.0&quot;&gt;&lt;object type=&quot;1&quot; unique_id=&quot;10001&quot;&gt;&lt;object type=&quot;2&quot; unique_id=&quot;68886&quot;&gt;&lt;object type=&quot;3&quot; unique_id=&quot;68887&quot;&gt;&lt;property id=&quot;20148&quot; value=&quot;5&quot;/&gt;&lt;property id=&quot;20300&quot; value=&quot;Slide 1&quot;/&gt;&lt;property id=&quot;20307&quot; value=&quot;256&quot;/&gt;&lt;/object&gt;&lt;object type=&quot;3&quot; unique_id=&quot;68888&quot;&gt;&lt;property id=&quot;20148&quot; value=&quot;5&quot;/&gt;&lt;property id=&quot;20300&quot; value=&quot;Slide 2 - &amp;quot;General Training Module&amp;quot;&quot;/&gt;&lt;property id=&quot;20307&quot; value=&quot;264&quot;/&gt;&lt;/object&gt;&lt;object type=&quot;3&quot; unique_id=&quot;68890&quot;&gt;&lt;property id=&quot;20148&quot; value=&quot;5&quot;/&gt;&lt;property id=&quot;20300&quot; value=&quot;Slide 4 - &amp;quot;Overview of This Briefing&amp;quot;&quot;/&gt;&lt;property id=&quot;20307&quot; value=&quot;266&quot;/&gt;&lt;/object&gt;&lt;object type=&quot;3&quot; unique_id=&quot;68891&quot;&gt;&lt;property id=&quot;20148&quot; value=&quot;5&quot;/&gt;&lt;property id=&quot;20300&quot; value=&quot;Slide 5 - &amp;quot;Responsibilities&amp;quot;&quot;/&gt;&lt;property id=&quot;20307&quot; value=&quot;267&quot;/&gt;&lt;/object&gt;&lt;object type=&quot;3&quot; unique_id=&quot;68892&quot;&gt;&lt;property id=&quot;20148&quot; value=&quot;5&quot;/&gt;&lt;property id=&quot;20300&quot; value=&quot;Slide 6 - &amp;quot;Definition&amp;quot;&quot;/&gt;&lt;property id=&quot;20307&quot; value=&quot;268&quot;/&gt;&lt;/object&gt;&lt;object type=&quot;3&quot; unique_id=&quot;68893&quot;&gt;&lt;property id=&quot;20148&quot; value=&quot;5&quot;/&gt;&lt;property id=&quot;20300&quot; value=&quot;Slide 7 - &amp;quot;Why ECOps Matters to you&amp;quot;&quot;/&gt;&lt;property id=&quot;20307&quot; value=&quot;269&quot;/&gt;&lt;/object&gt;&lt;object type=&quot;3&quot; unique_id=&quot;68894&quot;&gt;&lt;property id=&quot;20148&quot; value=&quot;5&quot;/&gt;&lt;property id=&quot;20300&quot; value=&quot;Slide 8 - &amp;quot;ECOps in the Life Cycle of Military Operations&amp;quot;&quot;/&gt;&lt;property id=&quot;20307&quot; value=&quot;295&quot;/&gt;&lt;/object&gt;&lt;object type=&quot;3&quot; unique_id=&quot;68895&quot;&gt;&lt;property id=&quot;20148&quot; value=&quot;5&quot;/&gt;&lt;property id=&quot;20300&quot; value=&quot;Slide 9 - &amp;quot;Personnel Who Provide Environmental Direction&amp;quot;&quot;/&gt;&lt;property id=&quot;20307&quot; value=&quot;271&quot;/&gt;&lt;/object&gt;&lt;object type=&quot;3&quot; unique_id=&quot;68896&quot;&gt;&lt;property id=&quot;20148&quot; value=&quot;5&quot;/&gt;&lt;property id=&quot;20300&quot; value=&quot;Slide 10 - &amp;quot;Good and Bad Examples&amp;quot;&quot;/&gt;&lt;property id=&quot;20307&quot; value=&quot;296&quot;/&gt;&lt;/object&gt;&lt;object type=&quot;3&quot; unique_id=&quot;68897&quot;&gt;&lt;property id=&quot;20148&quot; value=&quot;5&quot;/&gt;&lt;property id=&quot;20300&quot; value=&quot;Slide 11 - &amp;quot;Bad Hazardous Waste Storage&amp;quot;&quot;/&gt;&lt;property id=&quot;20307&quot; value=&quot;273&quot;/&gt;&lt;/object&gt;&lt;object type=&quot;3&quot; unique_id=&quot;68898&quot;&gt;&lt;property id=&quot;20148&quot; value=&quot;5&quot;/&gt;&lt;property id=&quot;20300&quot; value=&quot;Slide 12 - &amp;quot;Good Hazardous Waste Storage&amp;quot;&quot;/&gt;&lt;property id=&quot;20307&quot; value=&quot;274&quot;/&gt;&lt;/object&gt;&lt;object type=&quot;3&quot; unique_id=&quot;68899&quot;&gt;&lt;property id=&quot;20148&quot; value=&quot;5&quot;/&gt;&lt;property id=&quot;20300&quot; value=&quot;Slide 13 - &amp;quot;Good Hazardous Waste Storage&amp;quot;&quot;/&gt;&lt;property id=&quot;20307&quot; value=&quot;275&quot;/&gt;&lt;/object&gt;&lt;object type=&quot;3&quot; unique_id=&quot;68900&quot;&gt;&lt;property id=&quot;20148&quot; value=&quot;5&quot;/&gt;&lt;property id=&quot;20300&quot; value=&quot;Slide 14 - &amp;quot;Good Hazardous Waste  Storage in Field Conditions&amp;quot;&quot;/&gt;&lt;property id=&quot;20307&quot; value=&quot;276&quot;/&gt;&lt;/object&gt;&lt;object type=&quot;3&quot; unique_id=&quot;68901&quot;&gt;&lt;property id=&quot;20148&quot; value=&quot;5&quot;/&gt;&lt;property id=&quot;20300&quot; value=&quot;Slide 15 - &amp;quot;Bad Hazardous Material / Waste Storage (Battery Storage)&amp;quot;&quot;/&gt;&lt;property id=&quot;20307&quot; value=&quot;277&quot;/&gt;&lt;/object&gt;&lt;object type=&quot;3&quot; unique_id=&quot;68902&quot;&gt;&lt;property id=&quot;20148&quot; value=&quot;5&quot;/&gt;&lt;property id=&quot;20300&quot; value=&quot;Slide 16 - &amp;quot;Good Hazardous  Material Handling&amp;quot;&quot;/&gt;&lt;property id=&quot;20307&quot; value=&quot;278&quot;/&gt;&lt;/object&gt;&lt;object type=&quot;3&quot; unique_id=&quot;68903&quot;&gt;&lt;property id=&quot;20148&quot; value=&quot;5&quot;/&gt;&lt;property id=&quot;20300&quot; value=&quot;Slide 17 - &amp;quot;Bad Solid Waste Storage&amp;quot;&quot;/&gt;&lt;property id=&quot;20307&quot; value=&quot;280&quot;/&gt;&lt;/object&gt;&lt;object type=&quot;3&quot; unique_id=&quot;68904&quot;&gt;&lt;property id=&quot;20148&quot; value=&quot;5&quot;/&gt;&lt;property id=&quot;20300&quot; value=&quot;Slide 18 - &amp;quot;Solid Waste Disposal&amp;quot;&quot;/&gt;&lt;property id=&quot;20307&quot; value=&quot;281&quot;/&gt;&lt;/object&gt;&lt;object type=&quot;3&quot; unique_id=&quot;68905&quot;&gt;&lt;property id=&quot;20148&quot; value=&quot;5&quot;/&gt;&lt;property id=&quot;20300&quot; value=&quot;Slide 19 - &amp;quot;Incineration&amp;quot;&quot;/&gt;&lt;property id=&quot;20307&quot; value=&quot;282&quot;/&gt;&lt;/object&gt;&lt;object type=&quot;3&quot; unique_id=&quot;68906&quot;&gt;&lt;property id=&quot;20148&quot; value=&quot;5&quot;/&gt;&lt;property id=&quot;20300&quot; value=&quot;Slide 20 - &amp;quot;Bad Spill Containment&amp;quot;&quot;/&gt;&lt;property id=&quot;20307&quot; value=&quot;283&quot;/&gt;&lt;/object&gt;&lt;object type=&quot;3&quot; unique_id=&quot;68907&quot;&gt;&lt;property id=&quot;20148&quot; value=&quot;5&quot;/&gt;&lt;property id=&quot;20300&quot; value=&quot;Slide 21 - &amp;quot;Good Spill Response Plan&amp;quot;&quot;/&gt;&lt;property id=&quot;20307&quot; value=&quot;284&quot;/&gt;&lt;/object&gt;&lt;object type=&quot;3&quot; unique_id=&quot;68908&quot;&gt;&lt;property id=&quot;20148&quot; value=&quot;5&quot;/&gt;&lt;property id=&quot;20300&quot; value=&quot;Slide 22 - &amp;quot;Good Spill Response Plan&amp;quot;&quot;/&gt;&lt;property id=&quot;20307&quot; value=&quot;285&quot;/&gt;&lt;/object&gt;&lt;object type=&quot;3&quot; unique_id=&quot;68909&quot;&gt;&lt;property id=&quot;20148&quot; value=&quot;5&quot;/&gt;&lt;property id=&quot;20300&quot; value=&quot;Slide 23 - &amp;quot;What to Do in Case of Spill or Leak?  &amp;quot;&quot;/&gt;&lt;property id=&quot;20307&quot; value=&quot;286&quot;/&gt;&lt;/object&gt;&lt;object type=&quot;3&quot; unique_id=&quot;68911&quot;&gt;&lt;property id=&quot;20148&quot; value=&quot;5&quot;/&gt;&lt;property id=&quot;20300&quot; value=&quot;Slide 25 - &amp;quot;Proper Vehicle Procedures&amp;quot;&quot;/&gt;&lt;property id=&quot;20307&quot; value=&quot;288&quot;/&gt;&lt;/object&gt;&lt;object type=&quot;3&quot; unique_id=&quot;68912&quot;&gt;&lt;property id=&quot;20148&quot; value=&quot;5&quot;/&gt;&lt;property id=&quot;20300&quot; value=&quot;Slide 26 - &amp;quot;Cultural Property Protection&amp;quot;&quot;/&gt;&lt;property id=&quot;20307&quot; value=&quot;289&quot;/&gt;&lt;/object&gt;&lt;object type=&quot;3&quot; unique_id=&quot;68913&quot;&gt;&lt;property id=&quot;20148&quot; value=&quot;5&quot;/&gt;&lt;property id=&quot;20300&quot; value=&quot;Slide 27 - &amp;quot;Natural Resource Protection&amp;quot;&quot;/&gt;&lt;property id=&quot;20307&quot; value=&quot;290&quot;/&gt;&lt;/object&gt;&lt;object type=&quot;3&quot; unique_id=&quot;68914&quot;&gt;&lt;property id=&quot;20148&quot; value=&quot;5&quot;/&gt;&lt;property id=&quot;20300&quot; value=&quot;Slide 28 - &amp;quot;Handout material, instructions, education&amp;quot;&quot;/&gt;&lt;property id=&quot;20307&quot; value=&quot;292&quot;/&gt;&lt;/object&gt;&lt;object type=&quot;3&quot; unique_id=&quot;68915&quot;&gt;&lt;property id=&quot;20148&quot; value=&quot;5&quot;/&gt;&lt;property id=&quot;20300&quot; value=&quot;Slide 29 - &amp;quot;Conclusion&amp;quot;&quot;/&gt;&lt;property id=&quot;20307&quot; value=&quot;293&quot;/&gt;&lt;/object&gt;&lt;object type=&quot;3&quot; unique_id=&quot;70798&quot;&gt;&lt;property id=&quot;20148&quot; value=&quot;5&quot;/&gt;&lt;property id=&quot;20300&quot; value=&quot;Slide 24 - &amp;quot;Bad Wastewater Disposal&amp;quot;&quot;/&gt;&lt;property id=&quot;20307&quot; value=&quot;297&quot;/&gt;&lt;/object&gt;&lt;object type=&quot;3&quot; unique_id=&quot;72144&quot;&gt;&lt;property id=&quot;20148&quot; value=&quot;5&quot;/&gt;&lt;property id=&quot;20300&quot; value=&quot;Slide 3 - &amp;quot;Environmental Considerations in Military Operations (ECOps)&amp;quot;&quot;/&gt;&lt;property id=&quot;20307&quot; value=&quot;298&quot;/&gt;&lt;/object&gt;&lt;/object&gt;&lt;object type=&quot;8&quot; unique_id=&quot;68946&quot;&gt;&lt;/object&gt;&lt;/object&gt;&lt;/database&gt;"/>
  <p:tag name="SECTOMILLISECCONVERTED" val="1"/>
</p:tagLst>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S7HKT6SCDKAV-980-398</_dlc_DocId>
    <_dlc_DocIdUrl xmlns="8ae76915-f381-446f-bfa1-a60940b41f89">
      <Url>https://wss.apan.org/2173/_layouts/DocIdRedir.aspx?ID=S7HKT6SCDKAV-980-398</Url>
      <Description>S7HKT6SCDKAV-980-398</Description>
    </_dlc_DocIdUrl>
  </documentManagement>
</p:properties>
</file>

<file path=customXml/itemProps1.xml><?xml version="1.0" encoding="utf-8"?>
<ds:datastoreItem xmlns:ds="http://schemas.openxmlformats.org/officeDocument/2006/customXml" ds:itemID="{CFA33028-5676-47B3-B536-6610E72D0810}">
  <ds:schemaRefs>
    <ds:schemaRef ds:uri="http://schemas.microsoft.com/sharepoint/v3/contenttype/forms"/>
  </ds:schemaRefs>
</ds:datastoreItem>
</file>

<file path=customXml/itemProps2.xml><?xml version="1.0" encoding="utf-8"?>
<ds:datastoreItem xmlns:ds="http://schemas.openxmlformats.org/officeDocument/2006/customXml" ds:itemID="{FCD20046-556F-40EF-AEF9-7BC246A49080}">
  <ds:schemaRefs>
    <ds:schemaRef ds:uri="http://schemas.microsoft.com/office/2006/metadata/longProperties"/>
  </ds:schemaRefs>
</ds:datastoreItem>
</file>

<file path=customXml/itemProps3.xml><?xml version="1.0" encoding="utf-8"?>
<ds:datastoreItem xmlns:ds="http://schemas.openxmlformats.org/officeDocument/2006/customXml" ds:itemID="{F28CD652-3230-4179-AD36-98632F4DF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ECC3E5E-C08B-4D15-864A-D5BD681EC771}">
  <ds:schemaRefs>
    <ds:schemaRef ds:uri="http://schemas.microsoft.com/sharepoint/events"/>
  </ds:schemaRefs>
</ds:datastoreItem>
</file>

<file path=customXml/itemProps5.xml><?xml version="1.0" encoding="utf-8"?>
<ds:datastoreItem xmlns:ds="http://schemas.openxmlformats.org/officeDocument/2006/customXml" ds:itemID="{A74D931F-49CA-454B-8035-F70AF7A50F8A}">
  <ds:schemaRefs>
    <ds:schemaRef ds:uri="http://schemas.microsoft.com/office/infopath/2007/PartnerControl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http://schemas.openxmlformats.org/package/2006/metadata/core-properties"/>
    <ds:schemaRef ds:uri="8ae76915-f381-446f-bfa1-a60940b41f89"/>
  </ds:schemaRefs>
</ds:datastoreItem>
</file>

<file path=docProps/app.xml><?xml version="1.0" encoding="utf-8"?>
<Properties xmlns="http://schemas.openxmlformats.org/officeDocument/2006/extended-properties" xmlns:vt="http://schemas.openxmlformats.org/officeDocument/2006/docPropsVTypes">
  <Template>Theme1[1]</Template>
  <TotalTime>1495</TotalTime>
  <Words>3893</Words>
  <Application>Microsoft Office PowerPoint</Application>
  <PresentationFormat>On-screen Show (4:3)</PresentationFormat>
  <Paragraphs>386</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Theme1[1]</vt:lpstr>
      <vt:lpstr>1_Theme1[1]</vt:lpstr>
      <vt:lpstr>PowerPoint Presentation</vt:lpstr>
      <vt:lpstr>General Awareness Training Module</vt:lpstr>
      <vt:lpstr>Environmental and Energy Considerations in Operations</vt:lpstr>
      <vt:lpstr>Overview of This Briefing</vt:lpstr>
      <vt:lpstr>Your Responsibilities</vt:lpstr>
      <vt:lpstr>Definitions</vt:lpstr>
      <vt:lpstr>ECOps and EnCOps in the Life Cycle of Military Operations</vt:lpstr>
      <vt:lpstr>Personnel Who Provide Environmental and Energy Direction</vt:lpstr>
      <vt:lpstr>Why ECOps and EnCOps Matter to You</vt:lpstr>
      <vt:lpstr>Energy Facts</vt:lpstr>
      <vt:lpstr>What you can do to save energy?</vt:lpstr>
      <vt:lpstr>Good and Bad Examples</vt:lpstr>
      <vt:lpstr>Bad Hazardous Waste Storage</vt:lpstr>
      <vt:lpstr>Good Hazardous Waste Storage</vt:lpstr>
      <vt:lpstr>Good Hazardous Waste Storage</vt:lpstr>
      <vt:lpstr>Good Hazardous Waste  Storage in Field Conditions</vt:lpstr>
      <vt:lpstr>Good Hazardous  Material Handling</vt:lpstr>
      <vt:lpstr>Bad Hazardous Material / Waste Storage (Battery Storage)</vt:lpstr>
      <vt:lpstr>Bad Solid Waste Storage</vt:lpstr>
      <vt:lpstr>Solid Waste Disposal</vt:lpstr>
      <vt:lpstr>Incineration</vt:lpstr>
      <vt:lpstr>Bad Spill Containment</vt:lpstr>
      <vt:lpstr>Good Spill Response Plan</vt:lpstr>
      <vt:lpstr>Good Spill Response Plan</vt:lpstr>
      <vt:lpstr>What to Do in Case of Spill or Leak?  </vt:lpstr>
      <vt:lpstr>Bad Wastewater Disposal</vt:lpstr>
      <vt:lpstr>Proper Vehicle Procedures</vt:lpstr>
      <vt:lpstr>Cultural Property Protection</vt:lpstr>
      <vt:lpstr>Natural Resource Protection</vt:lpstr>
      <vt:lpstr>Handout Material, Instructions, Education</vt:lpstr>
      <vt:lpstr>Conclusion</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146</cp:revision>
  <dcterms:created xsi:type="dcterms:W3CDTF">2012-09-10T13:10:28Z</dcterms:created>
  <dcterms:modified xsi:type="dcterms:W3CDTF">2017-03-08T14:05:14Z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S7HKT6SCDKAV-980-391</vt:lpwstr>
  </property>
  <property fmtid="{D5CDD505-2E9C-101B-9397-08002B2CF9AE}" pid="3" name="_dlc_DocIdItemGuid">
    <vt:lpwstr>6f70d230-6b01-4188-a1e1-842203919c83</vt:lpwstr>
  </property>
  <property fmtid="{D5CDD505-2E9C-101B-9397-08002B2CF9AE}" pid="4" name="_dlc_DocIdUrl">
    <vt:lpwstr>https://wss.apan.org/2173/_layouts/DocIdRedir.aspx?ID=S7HKT6SCDKAV-980-391, S7HKT6SCDKAV-980-391</vt:lpwstr>
  </property>
  <property fmtid="{D5CDD505-2E9C-101B-9397-08002B2CF9AE}" pid="5" name="TitusGUID">
    <vt:lpwstr>71c2cae7-f3b4-4606-8467-782f54a9a61d</vt:lpwstr>
  </property>
  <property fmtid="{D5CDD505-2E9C-101B-9397-08002B2CF9AE}" pid="6" name="FörsvarsmaktenKlassificering">
    <vt:lpwstr>ES</vt:lpwstr>
  </property>
  <property fmtid="{D5CDD505-2E9C-101B-9397-08002B2CF9AE}" pid="7" name="FörsvarsmaktenSEKRETESSKLASSIFICERAD">
    <vt:lpwstr/>
  </property>
  <property fmtid="{D5CDD505-2E9C-101B-9397-08002B2CF9AE}" pid="8" name="Klassificering">
    <vt:lpwstr>ES</vt:lpwstr>
  </property>
  <property fmtid="{D5CDD505-2E9C-101B-9397-08002B2CF9AE}" pid="9" name="ContentTypeId">
    <vt:lpwstr>0x010100159311FA1DFA4B4A87C6BA54D2A44D59</vt:lpwstr>
  </property>
</Properties>
</file>