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5"/>
  </p:notesMasterIdLst>
  <p:handoutMasterIdLst>
    <p:handoutMasterId r:id="rId56"/>
  </p:handoutMasterIdLst>
  <p:sldIdLst>
    <p:sldId id="256" r:id="rId6"/>
    <p:sldId id="261" r:id="rId7"/>
    <p:sldId id="321" r:id="rId8"/>
    <p:sldId id="265" r:id="rId9"/>
    <p:sldId id="326" r:id="rId10"/>
    <p:sldId id="327" r:id="rId11"/>
    <p:sldId id="266" r:id="rId12"/>
    <p:sldId id="331" r:id="rId13"/>
    <p:sldId id="332" r:id="rId14"/>
    <p:sldId id="272" r:id="rId15"/>
    <p:sldId id="273" r:id="rId16"/>
    <p:sldId id="328" r:id="rId17"/>
    <p:sldId id="276" r:id="rId18"/>
    <p:sldId id="278" r:id="rId19"/>
    <p:sldId id="279" r:id="rId20"/>
    <p:sldId id="281" r:id="rId21"/>
    <p:sldId id="282" r:id="rId22"/>
    <p:sldId id="263" r:id="rId23"/>
    <p:sldId id="287" r:id="rId24"/>
    <p:sldId id="288" r:id="rId25"/>
    <p:sldId id="292" r:id="rId26"/>
    <p:sldId id="295" r:id="rId27"/>
    <p:sldId id="316" r:id="rId28"/>
    <p:sldId id="297" r:id="rId29"/>
    <p:sldId id="298" r:id="rId30"/>
    <p:sldId id="299" r:id="rId31"/>
    <p:sldId id="300" r:id="rId32"/>
    <p:sldId id="301" r:id="rId33"/>
    <p:sldId id="302" r:id="rId34"/>
    <p:sldId id="329" r:id="rId35"/>
    <p:sldId id="303" r:id="rId36"/>
    <p:sldId id="304" r:id="rId37"/>
    <p:sldId id="322" r:id="rId38"/>
    <p:sldId id="306" r:id="rId39"/>
    <p:sldId id="307" r:id="rId40"/>
    <p:sldId id="323" r:id="rId41"/>
    <p:sldId id="309" r:id="rId42"/>
    <p:sldId id="325" r:id="rId43"/>
    <p:sldId id="312" r:id="rId44"/>
    <p:sldId id="313" r:id="rId45"/>
    <p:sldId id="314" r:id="rId46"/>
    <p:sldId id="315" r:id="rId47"/>
    <p:sldId id="317" r:id="rId48"/>
    <p:sldId id="280" r:id="rId49"/>
    <p:sldId id="286" r:id="rId50"/>
    <p:sldId id="289" r:id="rId51"/>
    <p:sldId id="290" r:id="rId52"/>
    <p:sldId id="293" r:id="rId53"/>
    <p:sldId id="294" r:id="rId54"/>
  </p:sldIdLst>
  <p:sldSz cx="9144000" cy="6858000" type="screen4x3"/>
  <p:notesSz cx="7315200" cy="9601200"/>
  <p:custDataLst>
    <p:tags r:id="rId5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612"/>
    <a:srgbClr val="525113"/>
    <a:srgbClr val="131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8" autoAdjust="0"/>
  </p:normalViewPr>
  <p:slideViewPr>
    <p:cSldViewPr>
      <p:cViewPr>
        <p:scale>
          <a:sx n="101" d="100"/>
          <a:sy n="101" d="100"/>
        </p:scale>
        <p:origin x="-1830" y="-6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notesViewPr>
    <p:cSldViewPr>
      <p:cViewPr varScale="1">
        <p:scale>
          <a:sx n="78" d="100"/>
          <a:sy n="78" d="100"/>
        </p:scale>
        <p:origin x="-310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cs typeface="Arial" charset="0"/>
              </a:defRPr>
            </a:lvl1pPr>
          </a:lstStyle>
          <a:p>
            <a:pPr>
              <a:defRPr/>
            </a:pPr>
            <a:fld id="{59FA766C-D13C-4005-A02D-B59114AB2677}" type="datetimeFigureOut">
              <a:rPr lang="en-US"/>
              <a:pPr>
                <a:defRPr/>
              </a:pPr>
              <a:t>3/8/2017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4C0661C-15C2-4B66-A681-ACD83BAB4F90}" type="slidenum">
              <a:rPr lang="en-US"/>
              <a:pPr>
                <a:defRPr/>
              </a:pPr>
              <a:t>‹#›</a:t>
            </a:fld>
            <a:endParaRPr lang="en-US"/>
          </a:p>
        </p:txBody>
      </p:sp>
    </p:spTree>
    <p:extLst>
      <p:ext uri="{BB962C8B-B14F-4D97-AF65-F5344CB8AC3E}">
        <p14:creationId xmlns:p14="http://schemas.microsoft.com/office/powerpoint/2010/main" val="4128846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Arial" charset="0"/>
                <a:cs typeface="Arial" charset="0"/>
              </a:defRPr>
            </a:lvl1pPr>
          </a:lstStyle>
          <a:p>
            <a:pPr>
              <a:defRPr/>
            </a:pPr>
            <a:fld id="{E72C1024-30AD-44E5-89E1-66B2600E5911}" type="datetimeFigureOut">
              <a:rPr lang="en-US"/>
              <a:pPr>
                <a:defRPr/>
              </a:pPr>
              <a:t>3/8/2017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0D8F05F-BDC4-45FB-9760-BA031001276C}" type="slidenum">
              <a:rPr lang="en-US"/>
              <a:pPr>
                <a:defRPr/>
              </a:pPr>
              <a:t>‹#›</a:t>
            </a:fld>
            <a:endParaRPr lang="en-US"/>
          </a:p>
        </p:txBody>
      </p:sp>
    </p:spTree>
    <p:extLst>
      <p:ext uri="{BB962C8B-B14F-4D97-AF65-F5344CB8AC3E}">
        <p14:creationId xmlns:p14="http://schemas.microsoft.com/office/powerpoint/2010/main" val="4023721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AF74C5-9E1F-4ECD-9AF2-5836C220AABA}"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an environmental officer, you must work with your legal staff to determine applicable international treaties, your nation’s laws, host nation law, international or coalition laws or standards, or mission regulations that pertain to your operations. For international treaties or protocols such as the Basel Convention or the Kyoto Protocol, even if your country has not signed and ratified the agreement, the country you are deployed in may have done so, and this could impact your mission. Usually the most stringent regulations apply, if feasible and practical for the operation. EOs should keep in close communication with the legal office to ensure an understanding of all applicable treaties, laws, regulations, and standards.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D37883-8F20-49FA-8C67-FA4B02028A27}" type="slidenum">
              <a:rPr lang="en-US" altLang="en-US" smtClean="0"/>
              <a:pPr eaLnBrk="1" hangingPunct="1"/>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At each stage of the life cycle process, there are environmental and energy requirements and responsibilities at different levels of the command structure, from the highest strategic planning to the daily responsibilities of every soldier.</a:t>
            </a:r>
          </a:p>
          <a:p>
            <a:pPr eaLnBrk="1" hangingPunct="1">
              <a:spcBef>
                <a:spcPct val="0"/>
              </a:spcBef>
            </a:pPr>
            <a:endParaRPr lang="en-US" altLang="en-US" dirty="0" smtClean="0"/>
          </a:p>
          <a:p>
            <a:pPr eaLnBrk="1" hangingPunct="1">
              <a:spcBef>
                <a:spcPct val="0"/>
              </a:spcBef>
            </a:pPr>
            <a:r>
              <a:rPr lang="en-US" altLang="en-US" dirty="0" smtClean="0"/>
              <a:t>The environmental officer and energy manager have important roles to play in all stages of this life cycle. The following slides outline the roles for the EO and </a:t>
            </a:r>
            <a:r>
              <a:rPr lang="en-US" altLang="en-US" dirty="0" err="1" smtClean="0"/>
              <a:t>EnM</a:t>
            </a:r>
            <a:r>
              <a:rPr lang="en-US" altLang="en-US" dirty="0" smtClean="0"/>
              <a:t> to play in each of these stages.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CC2BD2-D647-4438-BB14-4BFEFB8BF524}" type="slidenum">
              <a:rPr lang="en-US"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C68378-0672-4F62-B82C-940B32483428}" type="slidenum">
              <a:rPr lang="en-US" altLang="en-US" smtClean="0"/>
              <a:pPr eaLnBrk="1" hangingPunct="1"/>
              <a:t>12</a:t>
            </a:fld>
            <a:endParaRPr lang="en-US" alt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dirty="0" smtClean="0"/>
              <a:t>Once a decision has been made that a military operation will be conducted, one part of an initial analysis should be environmental considerations that contribute to a successful mission. This analysis enables informed decisions to be made within the required timeframe.</a:t>
            </a:r>
          </a:p>
          <a:p>
            <a:pPr eaLnBrk="1" hangingPunct="1">
              <a:lnSpc>
                <a:spcPct val="80000"/>
              </a:lnSpc>
              <a:spcBef>
                <a:spcPct val="0"/>
              </a:spcBef>
            </a:pPr>
            <a:endParaRPr lang="en-US" altLang="en-US" sz="1100" dirty="0" smtClean="0"/>
          </a:p>
          <a:p>
            <a:pPr eaLnBrk="1" hangingPunct="1">
              <a:lnSpc>
                <a:spcPct val="80000"/>
              </a:lnSpc>
              <a:spcBef>
                <a:spcPct val="0"/>
              </a:spcBef>
            </a:pPr>
            <a:r>
              <a:rPr lang="en-US" altLang="en-US" sz="1100" dirty="0" smtClean="0"/>
              <a:t>There can be environmental factors that negatively affect the mission (e.g., different climate and terrain than the deploying forces are used to), that can affect the well-being of the forces (e.g., the presence of exotic diseases), and that can increase the cost of the mission (e.g., having to contract for waste management because of inadequate local infrastructure).  All of these aspects, as well as the relevant legal framework, need to be identified and assessed. In short, the full range of these factors should be taken into consideration even at this initial planning stage.</a:t>
            </a:r>
          </a:p>
          <a:p>
            <a:pPr eaLnBrk="1" hangingPunct="1">
              <a:lnSpc>
                <a:spcPct val="80000"/>
              </a:lnSpc>
              <a:spcBef>
                <a:spcPct val="0"/>
              </a:spcBef>
            </a:pPr>
            <a:endParaRPr lang="en-US" altLang="en-US" sz="1100" dirty="0" smtClean="0"/>
          </a:p>
          <a:p>
            <a:pPr eaLnBrk="1" hangingPunct="1">
              <a:lnSpc>
                <a:spcPct val="80000"/>
              </a:lnSpc>
              <a:spcBef>
                <a:spcPct val="0"/>
              </a:spcBef>
            </a:pPr>
            <a:r>
              <a:rPr lang="en-US" altLang="en-US" sz="1100" dirty="0" smtClean="0"/>
              <a:t>This informed decision is formalized in the environmental annex of the OPLAN.  </a:t>
            </a:r>
          </a:p>
          <a:p>
            <a:pPr eaLnBrk="1" hangingPunct="1">
              <a:lnSpc>
                <a:spcPct val="80000"/>
              </a:lnSpc>
              <a:spcBef>
                <a:spcPct val="0"/>
              </a:spcBef>
            </a:pPr>
            <a:endParaRPr lang="en-US" altLang="en-US" sz="1100" dirty="0" smtClean="0"/>
          </a:p>
          <a:p>
            <a:pPr eaLnBrk="1" hangingPunct="1">
              <a:lnSpc>
                <a:spcPct val="80000"/>
              </a:lnSpc>
              <a:spcBef>
                <a:spcPct val="0"/>
              </a:spcBef>
            </a:pPr>
            <a:r>
              <a:rPr lang="en-US" altLang="en-US" sz="1100" dirty="0" smtClean="0"/>
              <a:t>From an energy perspective, the planning/pre-deployment stage is when</a:t>
            </a:r>
            <a:r>
              <a:rPr lang="en-US" altLang="en-US" sz="1100" baseline="0" dirty="0" smtClean="0"/>
              <a:t> decisions are made that will determine how energy efficient the operation will be.</a:t>
            </a:r>
          </a:p>
          <a:p>
            <a:pPr eaLnBrk="1" hangingPunct="1">
              <a:lnSpc>
                <a:spcPct val="80000"/>
              </a:lnSpc>
              <a:spcBef>
                <a:spcPct val="0"/>
              </a:spcBef>
            </a:pPr>
            <a:endParaRPr lang="en-US" altLang="en-US" sz="1100" baseline="0" dirty="0" smtClean="0"/>
          </a:p>
          <a:p>
            <a:pPr eaLnBrk="1" hangingPunct="1">
              <a:lnSpc>
                <a:spcPct val="80000"/>
              </a:lnSpc>
              <a:spcBef>
                <a:spcPct val="0"/>
              </a:spcBef>
            </a:pPr>
            <a:r>
              <a:rPr lang="en-US" altLang="en-US" sz="1100" baseline="0" dirty="0" smtClean="0"/>
              <a:t>The energy management plan should be part of the OPLAN and should include at least:</a:t>
            </a:r>
          </a:p>
          <a:p>
            <a:pPr marL="171450" indent="-171450" eaLnBrk="1" hangingPunct="1">
              <a:lnSpc>
                <a:spcPct val="80000"/>
              </a:lnSpc>
              <a:spcBef>
                <a:spcPct val="0"/>
              </a:spcBef>
              <a:buFont typeface="Arial" panose="020B0604020202020204" pitchFamily="34" charset="0"/>
              <a:buChar char="•"/>
            </a:pPr>
            <a:r>
              <a:rPr lang="en-US" altLang="en-US" sz="1100" baseline="0" dirty="0" smtClean="0"/>
              <a:t>Energy use profile (baseline assessment of energy needs): </a:t>
            </a:r>
            <a:r>
              <a:rPr lang="en-US" altLang="en-US" sz="1100" i="1" baseline="0" dirty="0" smtClean="0"/>
              <a:t>where, how much, timing</a:t>
            </a:r>
          </a:p>
          <a:p>
            <a:pPr marL="171450" indent="-171450" eaLnBrk="1" hangingPunct="1">
              <a:lnSpc>
                <a:spcPct val="80000"/>
              </a:lnSpc>
              <a:spcBef>
                <a:spcPct val="0"/>
              </a:spcBef>
              <a:buFont typeface="Arial" panose="020B0604020202020204" pitchFamily="34" charset="0"/>
              <a:buChar char="•"/>
            </a:pPr>
            <a:r>
              <a:rPr lang="en-US" altLang="en-US" sz="1100" baseline="0" dirty="0" smtClean="0"/>
              <a:t>Energy production and distribution (energy budget/target, energy usage)</a:t>
            </a:r>
          </a:p>
          <a:p>
            <a:pPr marL="171450" indent="-171450" eaLnBrk="1" hangingPunct="1">
              <a:lnSpc>
                <a:spcPct val="80000"/>
              </a:lnSpc>
              <a:spcBef>
                <a:spcPct val="0"/>
              </a:spcBef>
              <a:buFont typeface="Arial" panose="020B0604020202020204" pitchFamily="34" charset="0"/>
              <a:buChar char="•"/>
            </a:pPr>
            <a:r>
              <a:rPr lang="en-US" altLang="en-US" sz="1100" baseline="0" dirty="0" smtClean="0"/>
              <a:t>Resources needed and possible alternative energy sources and configurations</a:t>
            </a:r>
          </a:p>
          <a:p>
            <a:pPr marL="171450" indent="-171450" eaLnBrk="1" hangingPunct="1">
              <a:lnSpc>
                <a:spcPct val="80000"/>
              </a:lnSpc>
              <a:spcBef>
                <a:spcPct val="0"/>
              </a:spcBef>
              <a:buFont typeface="Arial" panose="020B0604020202020204" pitchFamily="34" charset="0"/>
              <a:buChar char="•"/>
            </a:pPr>
            <a:r>
              <a:rPr lang="en-US" altLang="en-US" sz="1100" baseline="0" dirty="0" smtClean="0"/>
              <a:t>Responsible personnel</a:t>
            </a:r>
          </a:p>
          <a:p>
            <a:pPr marL="171450" indent="-171450" eaLnBrk="1" hangingPunct="1">
              <a:lnSpc>
                <a:spcPct val="80000"/>
              </a:lnSpc>
              <a:spcBef>
                <a:spcPct val="0"/>
              </a:spcBef>
              <a:buFont typeface="Arial" panose="020B0604020202020204" pitchFamily="34" charset="0"/>
              <a:buChar char="•"/>
            </a:pPr>
            <a:r>
              <a:rPr lang="en-US" altLang="en-US" sz="1100" baseline="0" dirty="0" smtClean="0"/>
              <a:t>Monitoring plan for energy use</a:t>
            </a:r>
            <a:endParaRPr lang="en-US" altLang="en-US" sz="11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sz="1000" dirty="0" smtClean="0"/>
              <a:t>If your unit is the initial entry unit, your decisions can have a major impact on health, environment, and the mission. </a:t>
            </a:r>
            <a:r>
              <a:rPr lang="en-GB" altLang="en-US" sz="1000" dirty="0" smtClean="0"/>
              <a:t>Consider whether your recce/advance party has the environmental knowledge and skills to identify environmental areas of concerns or issues that may impact the mission or  health of personnel.  Information from an environmental health site assessment (EHSA) can be useful for the </a:t>
            </a:r>
            <a:r>
              <a:rPr lang="en-US" altLang="en-US" sz="1000" dirty="0" smtClean="0"/>
              <a:t>Environmental Baseline Survey (</a:t>
            </a:r>
            <a:r>
              <a:rPr lang="en-GB" altLang="en-US" sz="1000" dirty="0" smtClean="0"/>
              <a:t>EBS).  </a:t>
            </a:r>
            <a:endParaRPr lang="en-US" altLang="en-US" sz="1000" dirty="0" smtClean="0"/>
          </a:p>
          <a:p>
            <a:pPr eaLnBrk="1" hangingPunct="1">
              <a:lnSpc>
                <a:spcPct val="80000"/>
              </a:lnSpc>
              <a:spcBef>
                <a:spcPct val="0"/>
              </a:spcBef>
            </a:pPr>
            <a:r>
              <a:rPr lang="en-US" altLang="en-US" sz="1000" dirty="0" smtClean="0"/>
              <a:t>Determine what knowledge is already available about environmental conditions (“environmental intelligence”) and establish a complete EBS, demarcating environmentally sensitive areas on maps. This information should be provided to the command as an input concerning where and how to site the camp. If an EBS has been conducted, check to see that it is accurate and current. </a:t>
            </a:r>
          </a:p>
          <a:p>
            <a:pPr eaLnBrk="1" hangingPunct="1">
              <a:lnSpc>
                <a:spcPct val="80000"/>
              </a:lnSpc>
              <a:spcBef>
                <a:spcPct val="0"/>
              </a:spcBef>
            </a:pPr>
            <a:r>
              <a:rPr lang="en-US" altLang="en-US" sz="1000" dirty="0" smtClean="0"/>
              <a:t>Environmental intelligence can include information from the following: classified and unclassified sources, “on the ground” observations (human intelligence), satellite imagery and analysis, government and non-government websites, reports, documents (from your own country and the host nation).  This intelligence improves and becomes more in-depth as the operation develops.  The intelligence and preventive medicine staffs can often assist in gathering environmental intelligence.</a:t>
            </a:r>
          </a:p>
          <a:p>
            <a:pPr eaLnBrk="1" hangingPunct="1">
              <a:lnSpc>
                <a:spcPct val="80000"/>
              </a:lnSpc>
              <a:spcBef>
                <a:spcPct val="0"/>
              </a:spcBef>
            </a:pPr>
            <a:r>
              <a:rPr lang="en-US" altLang="en-US" sz="1000" dirty="0" smtClean="0"/>
              <a:t>Information from the EBS and environmental intelligence</a:t>
            </a:r>
            <a:r>
              <a:rPr lang="en-US" altLang="en-US" sz="1000" baseline="0" dirty="0" smtClean="0"/>
              <a:t> </a:t>
            </a:r>
            <a:r>
              <a:rPr lang="en-US" altLang="en-US" sz="1000" dirty="0" smtClean="0"/>
              <a:t>can</a:t>
            </a:r>
            <a:r>
              <a:rPr lang="en-US" altLang="en-US" sz="1000" baseline="0" dirty="0" smtClean="0"/>
              <a:t> also help inform energy-related decisions. For example, the amount of sunlight, temperatures and average wind conditions can help shape decisions on building siting, potential use of renewable energy, etc.</a:t>
            </a:r>
            <a:endParaRPr lang="en-US" altLang="en-US" sz="1000" dirty="0" smtClean="0"/>
          </a:p>
          <a:p>
            <a:pPr eaLnBrk="1" hangingPunct="1">
              <a:lnSpc>
                <a:spcPct val="80000"/>
              </a:lnSpc>
              <a:spcBef>
                <a:spcPct val="0"/>
              </a:spcBef>
            </a:pPr>
            <a:r>
              <a:rPr lang="en-US" altLang="en-US" sz="1000" dirty="0" smtClean="0"/>
              <a:t>For the longer term, the EO and </a:t>
            </a:r>
            <a:r>
              <a:rPr lang="en-US" altLang="en-US" sz="1000" dirty="0" err="1" smtClean="0"/>
              <a:t>EnM</a:t>
            </a:r>
            <a:r>
              <a:rPr lang="en-US" altLang="en-US" sz="1000" dirty="0" smtClean="0"/>
              <a:t> should establish liaison and coordinating mechanisms so that environmental and energy information is constantly updated. The status of existing and new environmental- and energy-related contracts must be tracked and efficient contract management established.</a:t>
            </a:r>
          </a:p>
          <a:p>
            <a:pPr eaLnBrk="1" hangingPunct="1">
              <a:spcBef>
                <a:spcPct val="0"/>
              </a:spcBef>
            </a:pPr>
            <a:r>
              <a:rPr lang="en-US" altLang="en-US" sz="1000" dirty="0" smtClean="0"/>
              <a:t>Understand that the selection of environmental</a:t>
            </a:r>
            <a:r>
              <a:rPr lang="en-US" altLang="en-US" sz="1000" baseline="0" dirty="0" smtClean="0"/>
              <a:t> and energy </a:t>
            </a:r>
            <a:r>
              <a:rPr lang="en-US" altLang="en-US" sz="1000" dirty="0" smtClean="0"/>
              <a:t>systems to be implemented depends on the mission, duration, population, and quality of life. For example, for a base that will only last for a few days, rudimentary and simple systems such as basic field sanitation methods may be the best choice. For longer durations, more complex systems with durability, capacity, and efficiency would be more optimal. The technical presentations in this toolbox describe a range of these options. It is important to verify what is needed in terms of environmental supplies and equipment and vehicle-specific equipment (e.g., drip trays, spill kits), availability of record keeping documentation, environmental-related permits and licenses (beach landing, border crossing, port entry, etc.) as well as requirements in terms of decontamination of vehicles and equipment. </a:t>
            </a:r>
          </a:p>
          <a:p>
            <a:pPr eaLnBrk="1" hangingPunct="1">
              <a:spcBef>
                <a:spcPct val="0"/>
              </a:spcBef>
            </a:pPr>
            <a:r>
              <a:rPr lang="en-US" altLang="en-US" sz="1000" dirty="0" smtClean="0"/>
              <a:t>If your unit assumes responsibility from another unit, be sure to communicate with the previous unit and review their documentation, to include issues such as energy usage and spill</a:t>
            </a:r>
            <a:r>
              <a:rPr lang="en-US" altLang="en-US" sz="1000" baseline="0" dirty="0" smtClean="0"/>
              <a:t> incidents</a:t>
            </a:r>
            <a:r>
              <a:rPr lang="en-US" altLang="en-US" sz="1000" dirty="0" smtClean="0"/>
              <a:t>. Determine what has been working effectively and what needs improvement. </a:t>
            </a:r>
          </a:p>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A522BB-3BA8-454E-9448-1D659023E97F}"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Planning should cover the life-cycle of the base camp. “Backward planning” considers what your end state will be and determines the milestones and schedule to reach that end state. </a:t>
            </a:r>
          </a:p>
          <a:p>
            <a:pPr eaLnBrk="1" hangingPunct="1">
              <a:spcBef>
                <a:spcPct val="0"/>
              </a:spcBef>
            </a:pPr>
            <a:r>
              <a:rPr lang="en-US" altLang="en-US" dirty="0" smtClean="0"/>
              <a:t>Planning should also consider surges and drawdowns due to changes in mission. For example, during the relief in place/transfer of authority, there may be a temporary surge in population resulting in increased resource requirements. </a:t>
            </a:r>
          </a:p>
          <a:p>
            <a:pPr eaLnBrk="1" hangingPunct="1">
              <a:spcBef>
                <a:spcPct val="0"/>
              </a:spcBef>
            </a:pPr>
            <a:r>
              <a:rPr lang="en-US" altLang="en-US" dirty="0" smtClean="0"/>
              <a:t>Information regarding the host nation and local community can help to make decisions on the environmental and energy considerations required or that are feasible. For example, if the host nation has potable water available in quantities that will not negatively impact their water usage, you will not need to use water purification equipment, drill wells, or truck water to the camp. Also, local populations can provide information on locally available materials or methods. This can help to reduce transportation costs for things such as building materials and can also ensure that any infrastructure you may renovate or build could be used by the host nation after the mission is completed. It is important to demonstrate an understanding and respect for local culture, customs, practices, as</a:t>
            </a:r>
            <a:r>
              <a:rPr lang="en-US" altLang="en-US" baseline="0" dirty="0" smtClean="0"/>
              <a:t> well as</a:t>
            </a:r>
            <a:r>
              <a:rPr lang="en-US" altLang="en-US" dirty="0" smtClean="0"/>
              <a:t> environmental and energy conditions. All of this can contribute to good relations with the local community and have a favorable economic impact.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EB0758-0C12-4D43-8252-D0F4B38D380E}" type="slidenum">
              <a:rPr lang="en-US" altLang="en-US" smtClean="0"/>
              <a:pPr eaLnBrk="1" hangingPunct="1"/>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970AD1-B427-4960-B71F-A77332726BF9}" type="slidenum">
              <a:rPr lang="en-US" altLang="en-US" smtClean="0"/>
              <a:pPr eaLnBrk="1" hangingPunct="1"/>
              <a:t>15</a:t>
            </a:fld>
            <a:endParaRPr lang="en-US" alt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a:ln/>
        </p:spPr>
        <p:txBody>
          <a:bodyPr>
            <a:normAutofit fontScale="85000" lnSpcReduction="20000"/>
          </a:bodyPr>
          <a:lstStyle/>
          <a:p>
            <a:pPr eaLnBrk="1" fontAlgn="auto" hangingPunct="1">
              <a:lnSpc>
                <a:spcPct val="110000"/>
              </a:lnSpc>
              <a:spcBef>
                <a:spcPts val="0"/>
              </a:spcBef>
              <a:spcAft>
                <a:spcPts val="0"/>
              </a:spcAft>
              <a:tabLst>
                <a:tab pos="237698" algn="l"/>
                <a:tab pos="356547" algn="l"/>
              </a:tabLst>
              <a:defRPr/>
            </a:pPr>
            <a:r>
              <a:rPr lang="en-US" dirty="0" smtClean="0"/>
              <a:t>Environmental and energy training should be conducted for all deploying personnel; additional training should be provided to those with specific environmental responsibilities.</a:t>
            </a:r>
          </a:p>
          <a:p>
            <a:pPr eaLnBrk="1" fontAlgn="auto" hangingPunct="1">
              <a:lnSpc>
                <a:spcPct val="110000"/>
              </a:lnSpc>
              <a:spcBef>
                <a:spcPts val="0"/>
              </a:spcBef>
              <a:spcAft>
                <a:spcPts val="0"/>
              </a:spcAft>
              <a:tabLst>
                <a:tab pos="237698" algn="l"/>
                <a:tab pos="356547" algn="l"/>
              </a:tabLst>
              <a:defRPr/>
            </a:pPr>
            <a:r>
              <a:rPr lang="en-US" b="1" dirty="0" smtClean="0"/>
              <a:t>Mission-specific pre-deployment training. </a:t>
            </a:r>
            <a:r>
              <a:rPr lang="en-US" dirty="0" smtClean="0"/>
              <a:t>An informed force is a strong force and environmental and energy awareness material should be included in the pre-deployment training package. Pre-deployment training is the mission-specific training given to all participating service members and should include relevant environmental and energy aspects identified in the planning process. This information is derived from the environmental annex of the Operations Order and SOPs.  Cross-referencing the environmental and</a:t>
            </a:r>
            <a:r>
              <a:rPr lang="en-US" baseline="0" dirty="0" smtClean="0"/>
              <a:t> energy </a:t>
            </a:r>
            <a:r>
              <a:rPr lang="en-US" dirty="0" smtClean="0"/>
              <a:t>functions in relation to other functions during planning can strengthen the integration of </a:t>
            </a:r>
            <a:r>
              <a:rPr lang="en-US" dirty="0" err="1" smtClean="0"/>
              <a:t>ECOps</a:t>
            </a:r>
            <a:r>
              <a:rPr lang="en-US" dirty="0" smtClean="0"/>
              <a:t> and </a:t>
            </a:r>
            <a:r>
              <a:rPr lang="en-US" dirty="0" err="1" smtClean="0"/>
              <a:t>EnCOps</a:t>
            </a:r>
            <a:r>
              <a:rPr lang="en-US" dirty="0" smtClean="0"/>
              <a:t>.</a:t>
            </a:r>
          </a:p>
          <a:p>
            <a:pPr eaLnBrk="1" fontAlgn="auto" hangingPunct="1">
              <a:lnSpc>
                <a:spcPct val="110000"/>
              </a:lnSpc>
              <a:spcBef>
                <a:spcPts val="0"/>
              </a:spcBef>
              <a:spcAft>
                <a:spcPts val="0"/>
              </a:spcAft>
              <a:tabLst>
                <a:tab pos="237698" algn="l"/>
                <a:tab pos="356547" algn="l"/>
              </a:tabLst>
              <a:defRPr/>
            </a:pPr>
            <a:r>
              <a:rPr lang="en-US" b="1" dirty="0" smtClean="0"/>
              <a:t>Mission-specific environmental and energy skills training. </a:t>
            </a:r>
            <a:r>
              <a:rPr lang="en-US" dirty="0" smtClean="0"/>
              <a:t>There is additional training for leaders and service members requiring environmental and energy skills to execute specific duties, including reporting procedures. This may include training on newly acquired equipment. Mission readiness and levels of training should be evaluated and forces re-trained to meet required standards. Re-training can take place as a formal process or simply to address only areas that need improvement, depending on time frame and limitations.</a:t>
            </a:r>
          </a:p>
          <a:p>
            <a:pPr eaLnBrk="1" fontAlgn="auto" hangingPunct="1">
              <a:spcBef>
                <a:spcPts val="0"/>
              </a:spcBef>
              <a:spcAft>
                <a:spcPts val="0"/>
              </a:spcAft>
              <a:defRPr/>
            </a:pPr>
            <a:endParaRPr lang="en-GB" b="1" dirty="0" smtClean="0"/>
          </a:p>
          <a:p>
            <a:pPr eaLnBrk="1" fontAlgn="auto" hangingPunct="1">
              <a:lnSpc>
                <a:spcPct val="120000"/>
              </a:lnSpc>
              <a:spcBef>
                <a:spcPts val="0"/>
              </a:spcBef>
              <a:spcAft>
                <a:spcPts val="0"/>
              </a:spcAft>
              <a:defRPr/>
            </a:pPr>
            <a:r>
              <a:rPr lang="en-GB" dirty="0" smtClean="0"/>
              <a:t>During the movement of forces, there are several important environmental considerations that need to be planned for and executed.</a:t>
            </a:r>
          </a:p>
          <a:p>
            <a:pPr eaLnBrk="1" fontAlgn="auto" hangingPunct="1">
              <a:lnSpc>
                <a:spcPct val="120000"/>
              </a:lnSpc>
              <a:spcBef>
                <a:spcPts val="0"/>
              </a:spcBef>
              <a:spcAft>
                <a:spcPts val="0"/>
              </a:spcAft>
              <a:defRPr/>
            </a:pPr>
            <a:r>
              <a:rPr lang="en-GB" b="1" dirty="0" smtClean="0"/>
              <a:t>Risk and impact management.</a:t>
            </a:r>
            <a:r>
              <a:rPr lang="en-GB" dirty="0" smtClean="0"/>
              <a:t>  Mass movements of troops unavoidably have larger impacts on the environment and carry greater environmental and financial risks.  It is important to avoid or minimize adverse impacts on the environment during movement of forces by pre-planning staging and fuelling areas, and developing contingency plans for spills along the route. </a:t>
            </a:r>
          </a:p>
          <a:p>
            <a:pPr eaLnBrk="1" fontAlgn="auto" hangingPunct="1">
              <a:lnSpc>
                <a:spcPct val="120000"/>
              </a:lnSpc>
              <a:spcBef>
                <a:spcPts val="0"/>
              </a:spcBef>
              <a:spcAft>
                <a:spcPts val="0"/>
              </a:spcAft>
              <a:defRPr/>
            </a:pPr>
            <a:r>
              <a:rPr lang="en-GB" b="1" dirty="0" smtClean="0"/>
              <a:t>Trans-boundary transportation of hazardous material (HM) and hazardous waste (HW).</a:t>
            </a:r>
            <a:r>
              <a:rPr lang="en-GB" dirty="0" smtClean="0"/>
              <a:t> Ensure proper monitoring of movement according to international agreements in terms of permits/authority, etc. There is additional detailed discussion of HM and HW in the technical section of this toolbox.</a:t>
            </a:r>
            <a:endParaRPr lang="en-GB" b="1" dirty="0" smtClean="0"/>
          </a:p>
          <a:p>
            <a:pPr eaLnBrk="1" fontAlgn="auto" hangingPunct="1">
              <a:lnSpc>
                <a:spcPct val="120000"/>
              </a:lnSpc>
              <a:spcBef>
                <a:spcPts val="0"/>
              </a:spcBef>
              <a:spcAft>
                <a:spcPts val="0"/>
              </a:spcAft>
              <a:defRPr/>
            </a:pPr>
            <a:r>
              <a:rPr lang="en-GB" b="1" dirty="0" smtClean="0"/>
              <a:t>Safe handling of HM and HW.  </a:t>
            </a:r>
            <a:r>
              <a:rPr lang="en-GB" dirty="0" smtClean="0"/>
              <a:t>It is important to ensure that different types of materials can be safely transported together.</a:t>
            </a:r>
            <a:endParaRPr lang="en-GB" b="1" dirty="0" smtClean="0"/>
          </a:p>
          <a:p>
            <a:pPr eaLnBrk="1" fontAlgn="auto" hangingPunct="1">
              <a:lnSpc>
                <a:spcPct val="120000"/>
              </a:lnSpc>
              <a:spcBef>
                <a:spcPts val="0"/>
              </a:spcBef>
              <a:spcAft>
                <a:spcPts val="0"/>
              </a:spcAft>
              <a:defRPr/>
            </a:pPr>
            <a:r>
              <a:rPr lang="en-GB" b="1" dirty="0" smtClean="0"/>
              <a:t>Reporting procedures in terms of contingencies.</a:t>
            </a:r>
            <a:r>
              <a:rPr lang="en-GB" dirty="0" smtClean="0"/>
              <a:t>  Procedures have to be made known to all members and included in the Contingency Plans for all transportation and movement operations.</a:t>
            </a:r>
            <a:endParaRPr lang="en-GB" i="1" dirty="0" smtClean="0"/>
          </a:p>
          <a:p>
            <a:pPr eaLnBrk="1" fontAlgn="auto" hangingPunct="1">
              <a:spcBef>
                <a:spcPts val="0"/>
              </a:spcBef>
              <a:spcAft>
                <a:spcPts val="0"/>
              </a:spcAft>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9ED7C27-5C93-4F22-B1BF-14BD48134A2D}" type="slidenum">
              <a:rPr lang="en-US" altLang="en-US" smtClean="0"/>
              <a:pPr eaLnBrk="1" hangingPunct="1"/>
              <a:t>16</a:t>
            </a:fld>
            <a:endParaRPr lang="en-US" alt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a:ln/>
        </p:spPr>
        <p:txBody>
          <a:bodyPr>
            <a:normAutofit fontScale="77500" lnSpcReduction="20000"/>
          </a:bodyPr>
          <a:lstStyle/>
          <a:p>
            <a:pPr eaLnBrk="1" fontAlgn="auto" hangingPunct="1">
              <a:spcBef>
                <a:spcPts val="0"/>
              </a:spcBef>
              <a:spcAft>
                <a:spcPts val="0"/>
              </a:spcAft>
              <a:defRPr/>
            </a:pPr>
            <a:r>
              <a:rPr lang="en-GB" sz="1600" dirty="0" smtClean="0"/>
              <a:t>Each of the tasks listed on this and the next slide is a vital contribution by the EO and </a:t>
            </a:r>
            <a:r>
              <a:rPr lang="en-GB" sz="1600" dirty="0" err="1" smtClean="0"/>
              <a:t>EnM</a:t>
            </a:r>
            <a:r>
              <a:rPr lang="en-GB" sz="1600" dirty="0" smtClean="0"/>
              <a:t> to the overall success of the mission.  For example, the inputs from the EO and </a:t>
            </a:r>
            <a:r>
              <a:rPr lang="en-GB" sz="1600" dirty="0" err="1" smtClean="0"/>
              <a:t>EnM</a:t>
            </a:r>
            <a:r>
              <a:rPr lang="en-GB" sz="1600" dirty="0" smtClean="0"/>
              <a:t> about proper base layout (taking into consideration location of water sources, ensuring latrines are placed an adequate distance from food supplies, storing hazardous wastes far from living quarters, making maximum energy use of the</a:t>
            </a:r>
            <a:r>
              <a:rPr lang="en-GB" sz="1600" baseline="0" dirty="0" smtClean="0"/>
              <a:t> natural environment when siting buildings, </a:t>
            </a:r>
            <a:r>
              <a:rPr lang="en-GB" sz="1600" dirty="0" smtClean="0"/>
              <a:t>etc.) will help ensure the safety and security of the troops.  As another example, helping ensure contracts are properly executed can help prevent future liabilities.</a:t>
            </a:r>
          </a:p>
          <a:p>
            <a:pPr eaLnBrk="1" fontAlgn="auto" hangingPunct="1">
              <a:spcBef>
                <a:spcPts val="0"/>
              </a:spcBef>
              <a:spcAft>
                <a:spcPts val="0"/>
              </a:spcAft>
              <a:defRPr/>
            </a:pPr>
            <a:endParaRPr lang="en-GB" sz="1600" dirty="0" smtClean="0"/>
          </a:p>
          <a:p>
            <a:pPr eaLnBrk="1" fontAlgn="auto" hangingPunct="1">
              <a:spcBef>
                <a:spcPts val="0"/>
              </a:spcBef>
              <a:spcAft>
                <a:spcPts val="0"/>
              </a:spcAft>
              <a:defRPr/>
            </a:pPr>
            <a:r>
              <a:rPr lang="en-GB" sz="1600" dirty="0" smtClean="0"/>
              <a:t>During the deployment phase, information needs to be updated and new action plans should be adapted and revised (as additional environmental intelligence becomes available). Plans and procedures must be implemented and constantly reviewed in accordance with new findings, incidents, and risk assessments. All amendments must be included in the energy</a:t>
            </a:r>
            <a:r>
              <a:rPr lang="en-GB" sz="1600" baseline="0" dirty="0" smtClean="0"/>
              <a:t> and </a:t>
            </a:r>
            <a:r>
              <a:rPr lang="en-GB" sz="1600" dirty="0" smtClean="0"/>
              <a:t>environmental awareness program to ensure a high level of awareness is maintained by all the forces.</a:t>
            </a:r>
          </a:p>
          <a:p>
            <a:pPr marL="237698" indent="-237698" eaLnBrk="1" fontAlgn="auto" hangingPunct="1">
              <a:spcBef>
                <a:spcPts val="0"/>
              </a:spcBef>
              <a:spcAft>
                <a:spcPts val="0"/>
              </a:spcAft>
              <a:defRPr/>
            </a:pPr>
            <a:endParaRPr lang="en-US" sz="1500" i="1" dirty="0" smtClean="0"/>
          </a:p>
          <a:p>
            <a:pPr marL="237698" indent="-237698" eaLnBrk="1" fontAlgn="auto" hangingPunct="1">
              <a:spcBef>
                <a:spcPts val="0"/>
              </a:spcBef>
              <a:spcAft>
                <a:spcPts val="0"/>
              </a:spcAft>
              <a:defRPr/>
            </a:pPr>
            <a:r>
              <a:rPr lang="en-US" sz="1100" dirty="0" smtClean="0"/>
              <a:t>• 	</a:t>
            </a:r>
            <a:r>
              <a:rPr lang="en-US" sz="1100" b="1" dirty="0" smtClean="0"/>
              <a:t>Detailed EBS. </a:t>
            </a:r>
            <a:r>
              <a:rPr lang="en-US" sz="1100" dirty="0" smtClean="0"/>
              <a:t>A complete, detailed EBS is done once the specific site for the deploying force has been determined, but (ideally) before the base is established.  If not completed before site occupation, conduct as quickly as practicable.  </a:t>
            </a:r>
          </a:p>
          <a:p>
            <a:pPr marL="237698" indent="-237698" eaLnBrk="1" fontAlgn="auto" hangingPunct="1">
              <a:spcBef>
                <a:spcPts val="0"/>
              </a:spcBef>
              <a:spcAft>
                <a:spcPts val="0"/>
              </a:spcAft>
              <a:defRPr/>
            </a:pPr>
            <a:r>
              <a:rPr lang="en-US" sz="1100" dirty="0" smtClean="0"/>
              <a:t>• 	</a:t>
            </a:r>
            <a:r>
              <a:rPr lang="en-US" sz="1100" b="1" dirty="0" smtClean="0"/>
              <a:t>Detailed planning. </a:t>
            </a:r>
            <a:r>
              <a:rPr lang="en-US" sz="1100" dirty="0" smtClean="0"/>
              <a:t>A suitably experienced EO and </a:t>
            </a:r>
            <a:r>
              <a:rPr lang="en-US" sz="1100" dirty="0" err="1" smtClean="0"/>
              <a:t>EnM</a:t>
            </a:r>
            <a:r>
              <a:rPr lang="en-US" sz="1100" dirty="0" smtClean="0"/>
              <a:t> must continue to participate in detailed planning to ensure environmental and energy considerations are included in day-to-day operations and requirements of the base. Examples of these are: resources required, base layout and mapping, record keeping, inventory, transport and logistic systems, responsibilities and delegation of responsibilities, and identification of </a:t>
            </a:r>
            <a:r>
              <a:rPr lang="en-US" sz="1100" dirty="0" err="1" smtClean="0"/>
              <a:t>ECOps</a:t>
            </a:r>
            <a:r>
              <a:rPr lang="en-US" sz="1100" dirty="0" smtClean="0"/>
              <a:t> and </a:t>
            </a:r>
            <a:r>
              <a:rPr lang="en-US" sz="1100" dirty="0" err="1" smtClean="0"/>
              <a:t>EnCOps</a:t>
            </a:r>
            <a:r>
              <a:rPr lang="en-US" sz="1100" dirty="0" smtClean="0"/>
              <a:t> requirements in the budget. This slide lists the main categories of environmental and energy management on the base.</a:t>
            </a:r>
          </a:p>
          <a:p>
            <a:pPr marL="237698" indent="-237698" eaLnBrk="1" fontAlgn="auto" hangingPunct="1">
              <a:spcBef>
                <a:spcPts val="0"/>
              </a:spcBef>
              <a:spcAft>
                <a:spcPts val="0"/>
              </a:spcAft>
              <a:defRPr/>
            </a:pPr>
            <a:r>
              <a:rPr lang="en-US" sz="1100" dirty="0" smtClean="0"/>
              <a:t>• 	</a:t>
            </a:r>
            <a:r>
              <a:rPr lang="en-US" sz="1100" b="1" dirty="0" smtClean="0"/>
              <a:t>Situation-driven plans. </a:t>
            </a:r>
            <a:r>
              <a:rPr lang="en-US" sz="1100" dirty="0" smtClean="0"/>
              <a:t>Existing management plans and SOPs are not always ideally suited for the specific situation; plans and procedures should be adapted according to available capacity/capabilities. It is important to ensure that plans are established and in place as SOPs, including detail on tasking and responsibilities in terms of pollution, waste, HM, use of resources and protection of environmental resources (including natural and cultural resources).</a:t>
            </a:r>
          </a:p>
          <a:p>
            <a:pPr marL="231775" indent="-231775" eaLnBrk="1" fontAlgn="auto" hangingPunct="1">
              <a:spcBef>
                <a:spcPts val="0"/>
              </a:spcBef>
              <a:spcAft>
                <a:spcPts val="0"/>
              </a:spcAft>
              <a:buFont typeface="Arial" pitchFamily="34" charset="0"/>
              <a:buChar char="•"/>
              <a:defRPr/>
            </a:pPr>
            <a:r>
              <a:rPr lang="en-GB" b="1" dirty="0" smtClean="0"/>
              <a:t>Energy and Environmental Management Board –</a:t>
            </a:r>
            <a:r>
              <a:rPr lang="en-GB" dirty="0" smtClean="0"/>
              <a:t>Although the commander is the chair, the EO and </a:t>
            </a:r>
            <a:r>
              <a:rPr lang="en-GB" dirty="0" err="1" smtClean="0"/>
              <a:t>EnM</a:t>
            </a:r>
            <a:r>
              <a:rPr lang="en-GB" dirty="0" smtClean="0"/>
              <a:t> have the responsibility of facilitating the EEMB meetings for the chair. </a:t>
            </a:r>
          </a:p>
          <a:p>
            <a:pPr marL="231775" indent="-231775" eaLnBrk="1" fontAlgn="auto" hangingPunct="1">
              <a:spcBef>
                <a:spcPts val="0"/>
              </a:spcBef>
              <a:spcAft>
                <a:spcPts val="0"/>
              </a:spcAft>
              <a:buFont typeface="Arial" pitchFamily="34" charset="0"/>
              <a:buChar char="•"/>
              <a:defRPr/>
            </a:pPr>
            <a:r>
              <a:rPr lang="en-GB" b="1" dirty="0" smtClean="0"/>
              <a:t>Environmental intelligence </a:t>
            </a:r>
            <a:r>
              <a:rPr lang="en-GB" dirty="0" smtClean="0"/>
              <a:t>– the continuous collection of essential elements of information related to environmental considerations (with potential implications for energy usage)</a:t>
            </a:r>
            <a:r>
              <a:rPr lang="en-GB" baseline="0" dirty="0" smtClean="0"/>
              <a:t> </a:t>
            </a:r>
            <a:r>
              <a:rPr lang="en-GB" dirty="0" smtClean="0"/>
              <a:t>is used to update the EBS(s).  </a:t>
            </a:r>
          </a:p>
          <a:p>
            <a:pPr marL="237698" indent="-237698" eaLnBrk="1" fontAlgn="auto" hangingPunct="1">
              <a:spcBef>
                <a:spcPts val="0"/>
              </a:spcBef>
              <a:spcAft>
                <a:spcPts val="0"/>
              </a:spcAft>
              <a:defRPr/>
            </a:pPr>
            <a:endParaRPr lang="en-US" sz="1100" dirty="0" smtClean="0"/>
          </a:p>
          <a:p>
            <a:pPr marL="237698" indent="-237698" eaLnBrk="1" fontAlgn="auto" hangingPunct="1">
              <a:spcBef>
                <a:spcPts val="0"/>
              </a:spcBef>
              <a:spcAft>
                <a:spcPts val="0"/>
              </a:spcAft>
              <a:defRPr/>
            </a:pPr>
            <a:endParaRPr lang="en-US" sz="15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2081FC-BF94-4D37-88ED-28CE0A6101B9}" type="slidenum">
              <a:rPr lang="en-US" altLang="en-US" smtClean="0"/>
              <a:pPr eaLnBrk="1" hangingPunct="1"/>
              <a:t>17</a:t>
            </a:fld>
            <a:endParaRPr lang="en-US" alt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223838" y="4560888"/>
            <a:ext cx="6938962"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dirty="0" smtClean="0"/>
              <a:t>Provide input to the establishment and maintenance of infrastructure</a:t>
            </a:r>
            <a:r>
              <a:rPr lang="en-GB" altLang="en-US" sz="1000" dirty="0" smtClean="0"/>
              <a:t> – oversee and coordinate base layout to ensure proper storage area(s), most energy-efficient</a:t>
            </a:r>
            <a:r>
              <a:rPr lang="en-GB" altLang="en-US" sz="1000" baseline="0" dirty="0" smtClean="0"/>
              <a:t> building siting, </a:t>
            </a:r>
            <a:r>
              <a:rPr lang="en-GB" altLang="en-US" sz="1000" dirty="0" smtClean="0"/>
              <a:t>waste collection points, mess facilities, and refuelling points</a:t>
            </a:r>
          </a:p>
          <a:p>
            <a:pPr eaLnBrk="1" hangingPunct="1">
              <a:spcBef>
                <a:spcPct val="0"/>
              </a:spcBef>
            </a:pPr>
            <a:r>
              <a:rPr lang="en-GB" altLang="en-US" sz="1000" b="1" dirty="0" smtClean="0"/>
              <a:t>Help manage contracts </a:t>
            </a:r>
            <a:r>
              <a:rPr lang="en-GB" altLang="en-US" sz="1000" dirty="0" smtClean="0"/>
              <a:t>– the EO and </a:t>
            </a:r>
            <a:r>
              <a:rPr lang="en-GB" altLang="en-US" sz="1000" dirty="0" err="1" smtClean="0"/>
              <a:t>EnM</a:t>
            </a:r>
            <a:r>
              <a:rPr lang="en-GB" altLang="en-US" sz="1000" dirty="0" smtClean="0"/>
              <a:t> support the contract officer by ensuring environmental and energy requirements are incorporated into contracts and contract obligations are being met (for example – conducting quality assurance to ensure the waste goes to the correct disposal point) </a:t>
            </a:r>
          </a:p>
          <a:p>
            <a:pPr eaLnBrk="1" hangingPunct="1">
              <a:spcBef>
                <a:spcPct val="0"/>
              </a:spcBef>
            </a:pPr>
            <a:r>
              <a:rPr lang="en-GB" altLang="en-US" sz="1000" b="1" dirty="0" smtClean="0"/>
              <a:t>Implement plans and procedures</a:t>
            </a:r>
            <a:r>
              <a:rPr lang="en-GB" altLang="en-US" sz="1000" dirty="0" smtClean="0"/>
              <a:t> –the EO and </a:t>
            </a:r>
            <a:r>
              <a:rPr lang="en-GB" altLang="en-US" sz="1000" dirty="0" err="1" smtClean="0"/>
              <a:t>EnM</a:t>
            </a:r>
            <a:r>
              <a:rPr lang="en-GB" altLang="en-US" sz="1000" dirty="0" smtClean="0"/>
              <a:t> must physically put plans into action, revise the plans to fit the situation, and continuously review and train personnel</a:t>
            </a:r>
          </a:p>
          <a:p>
            <a:pPr eaLnBrk="1" hangingPunct="1">
              <a:spcBef>
                <a:spcPct val="0"/>
              </a:spcBef>
            </a:pPr>
            <a:r>
              <a:rPr lang="en-GB" altLang="en-US" sz="1000" b="1" dirty="0" smtClean="0"/>
              <a:t>Monitor environmental and energy status</a:t>
            </a:r>
            <a:r>
              <a:rPr lang="en-GB" altLang="en-US" sz="1000" dirty="0" smtClean="0"/>
              <a:t> – the EO must continuously update the EBS using checklists, sampling, and the creation of a corrective action plan for non-conformance regarding contract compliance, HM status, waste streams and record keeping. The </a:t>
            </a:r>
            <a:r>
              <a:rPr lang="en-GB" altLang="en-US" sz="1000" dirty="0" err="1" smtClean="0"/>
              <a:t>EnM</a:t>
            </a:r>
            <a:r>
              <a:rPr lang="en-GB" altLang="en-US" sz="1000" dirty="0" smtClean="0"/>
              <a:t> must track</a:t>
            </a:r>
            <a:r>
              <a:rPr lang="en-GB" altLang="en-US" sz="1000" baseline="0" dirty="0" smtClean="0"/>
              <a:t> energy usage, document the results of efficiency initiatives (including return on investment), etc.</a:t>
            </a:r>
            <a:endParaRPr lang="en-GB" altLang="en-US" sz="1000" dirty="0" smtClean="0"/>
          </a:p>
          <a:p>
            <a:pPr eaLnBrk="1" hangingPunct="1">
              <a:spcBef>
                <a:spcPct val="0"/>
              </a:spcBef>
            </a:pPr>
            <a:r>
              <a:rPr lang="en-GB" altLang="en-US" sz="1000" b="1" dirty="0" smtClean="0"/>
              <a:t>Ensure proper disposition of waste and excess materials </a:t>
            </a:r>
            <a:r>
              <a:rPr lang="en-GB" altLang="en-US" sz="1000" dirty="0" smtClean="0"/>
              <a:t>– Proper disposition can include turning excess materials over to the host nations, leaving materials for a replacement units, or utilizing return transport (shipping, trucks, and aircraft) to return excess, redundant materials waste to the point of ultimate disposal </a:t>
            </a:r>
          </a:p>
          <a:p>
            <a:pPr eaLnBrk="1" hangingPunct="1">
              <a:spcBef>
                <a:spcPct val="0"/>
              </a:spcBef>
            </a:pPr>
            <a:r>
              <a:rPr lang="en-GB" altLang="en-US" sz="1000" b="1" dirty="0" smtClean="0"/>
              <a:t>Test Contingency Plans</a:t>
            </a:r>
            <a:r>
              <a:rPr lang="en-GB" altLang="en-US" sz="1000" dirty="0" smtClean="0"/>
              <a:t> – a good plan is not enough; like any military plan, environmental and energy contingency plans must be exercised to make sure they</a:t>
            </a:r>
            <a:r>
              <a:rPr lang="en-GB" altLang="en-US" sz="1000" baseline="0" dirty="0" smtClean="0"/>
              <a:t> </a:t>
            </a:r>
            <a:r>
              <a:rPr lang="en-GB" altLang="en-US" sz="1000" dirty="0" smtClean="0"/>
              <a:t>work  </a:t>
            </a:r>
          </a:p>
          <a:p>
            <a:pPr eaLnBrk="1" hangingPunct="1">
              <a:spcBef>
                <a:spcPct val="0"/>
              </a:spcBef>
            </a:pPr>
            <a:endParaRPr lang="en-GB" altLang="en-US" sz="1000" dirty="0" smtClean="0"/>
          </a:p>
          <a:p>
            <a:pPr eaLnBrk="1" hangingPunct="1">
              <a:spcBef>
                <a:spcPct val="0"/>
              </a:spcBef>
            </a:pPr>
            <a:endParaRPr lang="en-GB" alt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6863" lvl="1" indent="-117475" eaLnBrk="1" hangingPunct="1">
              <a:spcBef>
                <a:spcPct val="0"/>
              </a:spcBef>
              <a:tabLst>
                <a:tab pos="296863" algn="l"/>
              </a:tabLst>
            </a:pPr>
            <a:r>
              <a:rPr lang="en-US" altLang="en-US" sz="1000" dirty="0" smtClean="0"/>
              <a:t>There are a number of important documents that must be routinely kept and updated during deployment. These include:</a:t>
            </a:r>
          </a:p>
          <a:p>
            <a:pPr marL="296863" lvl="1" indent="-117475" eaLnBrk="1" hangingPunct="1">
              <a:spcBef>
                <a:spcPct val="0"/>
              </a:spcBef>
              <a:tabLst>
                <a:tab pos="296863" algn="l"/>
              </a:tabLst>
            </a:pPr>
            <a:r>
              <a:rPr lang="en-US" altLang="en-US" sz="1000" dirty="0" smtClean="0"/>
              <a:t>•	</a:t>
            </a:r>
            <a:r>
              <a:rPr lang="en-US" altLang="en-US" sz="1000" b="1" dirty="0" smtClean="0"/>
              <a:t>Scheduled reports.  </a:t>
            </a:r>
            <a:r>
              <a:rPr lang="en-US" altLang="en-US" sz="1000" dirty="0" smtClean="0"/>
              <a:t>In order to keep information updated on all levels of operation, certain reports should be submitted at regular intervals e.g., Environmental Condition Report (ECR) and progress reports (in terms of monitoring or energy use,</a:t>
            </a:r>
            <a:r>
              <a:rPr lang="en-US" altLang="en-US" sz="1000" baseline="0" dirty="0" smtClean="0"/>
              <a:t> for example</a:t>
            </a:r>
            <a:r>
              <a:rPr lang="en-US" altLang="en-US" sz="1000" dirty="0" smtClean="0"/>
              <a:t>).  The ECR is completed on a periodic basis to document conditions at the site (area) as well as any time a potentially significant environmental event occurs.  See the Reference Module section of this toolbox for an ECR template.</a:t>
            </a:r>
          </a:p>
          <a:p>
            <a:pPr marL="296863" lvl="1" indent="-117475" eaLnBrk="1" hangingPunct="1">
              <a:spcBef>
                <a:spcPct val="0"/>
              </a:spcBef>
              <a:tabLst>
                <a:tab pos="296863" algn="l"/>
              </a:tabLst>
            </a:pPr>
            <a:r>
              <a:rPr lang="en-US" altLang="en-US" sz="1000" dirty="0" smtClean="0"/>
              <a:t>•	</a:t>
            </a:r>
            <a:r>
              <a:rPr lang="en-US" altLang="en-US" sz="1000" b="1" dirty="0" smtClean="0"/>
              <a:t>Incident reports.  </a:t>
            </a:r>
            <a:r>
              <a:rPr lang="en-US" altLang="en-US" sz="1000" dirty="0" smtClean="0"/>
              <a:t>Environmental</a:t>
            </a:r>
            <a:r>
              <a:rPr lang="en-US" altLang="en-US" sz="1000" b="1" dirty="0" smtClean="0"/>
              <a:t> </a:t>
            </a:r>
            <a:r>
              <a:rPr lang="en-US" altLang="en-US" sz="1000" dirty="0" smtClean="0"/>
              <a:t>incidents should be reported to higher authority.  All incidents that could occur should be addressed in formal documentation (e.g., Base SOPs). See the Reference Module section of this toolbox for an Incident Report template.</a:t>
            </a:r>
          </a:p>
          <a:p>
            <a:pPr marL="296863" lvl="1" indent="-117475" eaLnBrk="1" hangingPunct="1">
              <a:spcBef>
                <a:spcPct val="0"/>
              </a:spcBef>
              <a:tabLst>
                <a:tab pos="296863" algn="l"/>
              </a:tabLst>
            </a:pPr>
            <a:r>
              <a:rPr lang="en-US" altLang="en-US" sz="1000" dirty="0" smtClean="0"/>
              <a:t>•	</a:t>
            </a:r>
            <a:r>
              <a:rPr lang="en-US" altLang="en-US" sz="1000" b="1" dirty="0" smtClean="0"/>
              <a:t>Feedback reports.</a:t>
            </a:r>
            <a:r>
              <a:rPr lang="en-US" altLang="en-US" sz="1000" dirty="0" smtClean="0"/>
              <a:t>  As a control measure, higher HQ might distribute feedback reports after receiving scheduled reports or incident reports.  The same type of report will also be compiled after a monitoring inspection, indicating any corrective actions that should be implemented.</a:t>
            </a:r>
          </a:p>
          <a:p>
            <a:pPr marL="296863" lvl="1" indent="-117475" eaLnBrk="1" hangingPunct="1">
              <a:spcBef>
                <a:spcPct val="0"/>
              </a:spcBef>
              <a:tabLst>
                <a:tab pos="296863" algn="l"/>
              </a:tabLst>
            </a:pPr>
            <a:r>
              <a:rPr lang="en-US" altLang="en-US" sz="1000" dirty="0" smtClean="0"/>
              <a:t>•	</a:t>
            </a:r>
            <a:r>
              <a:rPr lang="en-US" altLang="en-US" sz="1000" b="1" dirty="0" smtClean="0"/>
              <a:t>Closure reports.  </a:t>
            </a:r>
            <a:r>
              <a:rPr lang="en-US" altLang="en-US" sz="1000" dirty="0" smtClean="0"/>
              <a:t>As locations are vacated or activities cease, reports that detail environmental conditions and status should be finalized.</a:t>
            </a:r>
          </a:p>
          <a:p>
            <a:pPr eaLnBrk="1" hangingPunct="1">
              <a:spcBef>
                <a:spcPct val="0"/>
              </a:spcBef>
              <a:tabLst>
                <a:tab pos="296863" algn="l"/>
              </a:tabLst>
            </a:pPr>
            <a:endParaRPr lang="en-US" altLang="en-US" sz="1000" dirty="0" smtClean="0"/>
          </a:p>
          <a:p>
            <a:pPr eaLnBrk="1" hangingPunct="1">
              <a:spcBef>
                <a:spcPct val="0"/>
              </a:spcBef>
              <a:tabLst>
                <a:tab pos="296863" algn="l"/>
              </a:tabLst>
            </a:pPr>
            <a:r>
              <a:rPr lang="en-US" altLang="en-US" sz="1000" dirty="0" smtClean="0"/>
              <a:t>Maintenance of environmental and</a:t>
            </a:r>
            <a:r>
              <a:rPr lang="en-US" altLang="en-US" sz="1000" baseline="0" dirty="0" smtClean="0"/>
              <a:t> energy </a:t>
            </a:r>
            <a:r>
              <a:rPr lang="en-US" altLang="en-US" sz="1000" dirty="0" smtClean="0"/>
              <a:t>documentation is a critical element of good environmental and energy management.  Such documentation, as well as all scheduled reports and incident reports, should be maintained and filed logically, in an accessible location. Record keeping should include archiving of documents to ensure continuity and provide a historical record. </a:t>
            </a:r>
          </a:p>
          <a:p>
            <a:pPr eaLnBrk="1" hangingPunct="1">
              <a:spcBef>
                <a:spcPct val="0"/>
              </a:spcBef>
              <a:tabLst>
                <a:tab pos="296863" algn="l"/>
              </a:tabLst>
            </a:pPr>
            <a:endParaRPr lang="en-US" altLang="en-US" sz="1000" dirty="0" smtClean="0"/>
          </a:p>
          <a:p>
            <a:pPr eaLnBrk="1" hangingPunct="1">
              <a:spcBef>
                <a:spcPct val="0"/>
              </a:spcBef>
              <a:tabLst>
                <a:tab pos="296863" algn="l"/>
              </a:tabLst>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1F6BF0-F00A-486D-ADEC-11C8D2711D05}" type="slidenum">
              <a:rPr lang="en-US"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701071-AE46-429F-9944-A4708782C811}" type="slidenum">
              <a:rPr lang="en-US" altLang="en-US" smtClean="0"/>
              <a:pPr eaLnBrk="1" hangingPunct="1"/>
              <a:t>19</a:t>
            </a:fld>
            <a:endParaRPr lang="en-US" alt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Proper “Handing and Taking Over” procedures are an important aspect to focus on during the rotation of forces.  This is the critical area to ensure continuity in record keeping for documenting that environmental standards were met. Documentation is</a:t>
            </a:r>
            <a:r>
              <a:rPr lang="en-GB" altLang="en-US" baseline="0" dirty="0" smtClean="0"/>
              <a:t> also important for tracking the history of energy usage at the site, the results of efficiency initiatives, etc.</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Handing and Taking Over must use checklists in order to ensure that all equipment, skills and procedures have been established by the relieved forces and that they are completely understood by the relieving forces.  Such understanding is vital for continuous implementation and monitoring.  Checklists are furthermore effectively utilized to update the EBS and control the availability of various documents and records required by the EO and </a:t>
            </a:r>
            <a:r>
              <a:rPr lang="en-GB" altLang="en-US" dirty="0" err="1" smtClean="0"/>
              <a:t>EnM</a:t>
            </a:r>
            <a:r>
              <a:rPr lang="en-GB" alt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8F05F-BDC4-45FB-9760-BA031001276C}" type="slidenum">
              <a:rPr lang="en-US" smtClean="0"/>
              <a:pPr>
                <a:defRPr/>
              </a:pPr>
              <a:t>2</a:t>
            </a:fld>
            <a:endParaRPr lang="en-US"/>
          </a:p>
        </p:txBody>
      </p:sp>
    </p:spTree>
    <p:extLst>
      <p:ext uri="{BB962C8B-B14F-4D97-AF65-F5344CB8AC3E}">
        <p14:creationId xmlns:p14="http://schemas.microsoft.com/office/powerpoint/2010/main" val="106585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8FB3C9-3451-4FD1-AC3C-CFE36E4D8978}" type="slidenum">
              <a:rPr lang="en-US" altLang="en-US" smtClean="0"/>
              <a:pPr eaLnBrk="1" hangingPunct="1"/>
              <a:t>20</a:t>
            </a:fld>
            <a:endParaRPr lang="en-US" alt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sz="1000" dirty="0" smtClean="0"/>
              <a:t>The importance of consistent and well-organized documentation cannot be over-emphasized.  The relieving EO and </a:t>
            </a:r>
            <a:r>
              <a:rPr lang="en-GB" altLang="en-US" sz="1000" dirty="0" err="1" smtClean="0"/>
              <a:t>EnM</a:t>
            </a:r>
            <a:r>
              <a:rPr lang="en-GB" altLang="en-US" sz="1000" dirty="0" smtClean="0"/>
              <a:t> depend entirely on the files their predecessors leave behind in order to know what happened where and when. </a:t>
            </a:r>
          </a:p>
          <a:p>
            <a:pPr eaLnBrk="1" hangingPunct="1">
              <a:lnSpc>
                <a:spcPct val="90000"/>
              </a:lnSpc>
              <a:spcBef>
                <a:spcPct val="0"/>
              </a:spcBef>
            </a:pPr>
            <a:endParaRPr lang="en-GB" altLang="en-US" sz="1000" dirty="0" smtClean="0"/>
          </a:p>
          <a:p>
            <a:pPr eaLnBrk="1" hangingPunct="1">
              <a:spcBef>
                <a:spcPct val="0"/>
              </a:spcBef>
            </a:pPr>
            <a:r>
              <a:rPr lang="en-GB" altLang="en-US" sz="1000" dirty="0" smtClean="0"/>
              <a:t>The types of documents (although not all-inclusive) are listed on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72BB43-FF4B-476C-B5F8-10A6E8F8AC50}" type="slidenum">
              <a:rPr lang="en-US" altLang="en-US" smtClean="0"/>
              <a:pPr eaLnBrk="1" hangingPunct="1"/>
              <a:t>21</a:t>
            </a:fld>
            <a:endParaRPr lang="en-US" alt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390525" y="4421188"/>
            <a:ext cx="6624638"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sz="1000" smtClean="0"/>
              <a:t>In order to ensure control over management liabilities, the following aspects need to be considered when forces are redeploying: </a:t>
            </a:r>
          </a:p>
          <a:p>
            <a:pPr eaLnBrk="1" hangingPunct="1">
              <a:lnSpc>
                <a:spcPct val="90000"/>
              </a:lnSpc>
              <a:spcBef>
                <a:spcPct val="0"/>
              </a:spcBef>
            </a:pPr>
            <a:endParaRPr lang="en-GB" altLang="en-US" sz="1000" smtClean="0"/>
          </a:p>
          <a:p>
            <a:pPr eaLnBrk="1" hangingPunct="1">
              <a:lnSpc>
                <a:spcPct val="90000"/>
              </a:lnSpc>
              <a:spcBef>
                <a:spcPct val="0"/>
              </a:spcBef>
            </a:pPr>
            <a:r>
              <a:rPr lang="en-GB" altLang="en-US" sz="1000" b="1" smtClean="0"/>
              <a:t>Environmental implications when disposing of obsolete equipment.</a:t>
            </a:r>
            <a:r>
              <a:rPr lang="en-GB" altLang="en-US" sz="1000" smtClean="0"/>
              <a:t> The EO should be part of the command’s decision on the disposal of used equipment, such as waste tires. It may be decided that the tires remain with the host nation or that they are returned to the home nation, but whatever the command’s decision, it should be made with the EO’s input. </a:t>
            </a:r>
          </a:p>
          <a:p>
            <a:pPr eaLnBrk="1" hangingPunct="1">
              <a:lnSpc>
                <a:spcPct val="90000"/>
              </a:lnSpc>
              <a:spcBef>
                <a:spcPct val="0"/>
              </a:spcBef>
            </a:pPr>
            <a:r>
              <a:rPr lang="en-GB" altLang="en-US" sz="1000" b="1" smtClean="0"/>
              <a:t>Decontamination of equipment and vehicles. </a:t>
            </a:r>
            <a:r>
              <a:rPr lang="en-GB" altLang="en-US" sz="1000" smtClean="0"/>
              <a:t>The EO should have input into the decontamination plan. For example, the EO should see if the decontamination plan includes managing the wastewater that will be generated from decontamination and if it provides for rehabilitation of decontamination areas. </a:t>
            </a:r>
          </a:p>
          <a:p>
            <a:pPr eaLnBrk="1" hangingPunct="1">
              <a:lnSpc>
                <a:spcPct val="90000"/>
              </a:lnSpc>
              <a:spcBef>
                <a:spcPct val="0"/>
              </a:spcBef>
            </a:pPr>
            <a:r>
              <a:rPr lang="en-GB" altLang="en-US" sz="1000" i="1" smtClean="0"/>
              <a:t>Pictured on this slide are two examples of a “wash rack” to decontaminate vehicles.  The upper picture shows a more rudimentary set-up, while the lower picture offers a good example of a wash rack at a semi-permanent or permanent site</a:t>
            </a:r>
            <a:r>
              <a:rPr lang="en-GB" altLang="en-US" sz="1000" smtClean="0"/>
              <a:t>.</a:t>
            </a:r>
          </a:p>
          <a:p>
            <a:pPr eaLnBrk="1" hangingPunct="1">
              <a:lnSpc>
                <a:spcPct val="90000"/>
              </a:lnSpc>
              <a:spcBef>
                <a:spcPct val="0"/>
              </a:spcBef>
            </a:pPr>
            <a:r>
              <a:rPr lang="en-GB" altLang="en-US" sz="1000" b="1" smtClean="0"/>
              <a:t>Environmental clean up and clearing of facilities.</a:t>
            </a:r>
            <a:r>
              <a:rPr lang="en-GB" altLang="en-US" sz="1000" smtClean="0"/>
              <a:t>  All environmental impacts must be surveyed and rehabilitated either immediately or a rehabilitation plan must be compiled where rehabilitation will take place over a longer term.  Examples of rehabilitation include, but are not limited to, removal of abandoned equipment and stores, emptying of fuel storage, and clean-up of fuel spills.</a:t>
            </a:r>
          </a:p>
          <a:p>
            <a:pPr eaLnBrk="1" hangingPunct="1">
              <a:lnSpc>
                <a:spcPct val="90000"/>
              </a:lnSpc>
              <a:spcBef>
                <a:spcPct val="0"/>
              </a:spcBef>
            </a:pPr>
            <a:r>
              <a:rPr lang="en-GB" altLang="en-US" sz="1000" b="1" smtClean="0"/>
              <a:t>Environmental Closure Surveys and Reports.</a:t>
            </a:r>
            <a:r>
              <a:rPr lang="en-GB" altLang="en-US" sz="1000" smtClean="0"/>
              <a:t>  A comprehensive Environmental Closure Survey is important  to identify any areas that should be addressed before the Environmental Closure Report is submitted.  This survey will identify the current status of the environment and compare it to the initial EBS. Through this comparison, it is possible to determine the level of standards, environmental successes achieved and possible future rehabilitation requirements.</a:t>
            </a:r>
          </a:p>
          <a:p>
            <a:pPr eaLnBrk="1" hangingPunct="1">
              <a:lnSpc>
                <a:spcPct val="90000"/>
              </a:lnSpc>
              <a:spcBef>
                <a:spcPct val="0"/>
              </a:spcBef>
            </a:pPr>
            <a:r>
              <a:rPr lang="en-GB" altLang="en-US" sz="1000" b="1" smtClean="0"/>
              <a:t>Handing back of land/facilities/property.  </a:t>
            </a:r>
            <a:r>
              <a:rPr lang="en-GB" altLang="en-US" sz="1000" smtClean="0"/>
              <a:t>Environmental actions associated with the return of land, facilities, or property will be conducted in accordance with applicable contracts or agreements.  Training may be necessary for the host nation personnel to understand operations and maintenance of facilities and equipment. Documentation with respect to confirmation of acceptance must be kept as a record.</a:t>
            </a:r>
          </a:p>
          <a:p>
            <a:pPr eaLnBrk="1" hangingPunct="1">
              <a:lnSpc>
                <a:spcPct val="90000"/>
              </a:lnSpc>
              <a:spcBef>
                <a:spcPct val="0"/>
              </a:spcBef>
            </a:pPr>
            <a:r>
              <a:rPr lang="en-GB" altLang="en-US" sz="1000" b="1" smtClean="0"/>
              <a:t>Termination of contracts. </a:t>
            </a:r>
            <a:r>
              <a:rPr lang="en-GB" altLang="en-US" sz="1000" smtClean="0"/>
              <a:t>Any existing environmental contracts that supported operations must be terminated. </a:t>
            </a:r>
          </a:p>
          <a:p>
            <a:pPr eaLnBrk="1" hangingPunct="1">
              <a:lnSpc>
                <a:spcPct val="90000"/>
              </a:lnSpc>
              <a:spcBef>
                <a:spcPct val="0"/>
              </a:spcBef>
            </a:pPr>
            <a:endParaRPr lang="en-GB" altLang="en-US" sz="1000" smtClean="0"/>
          </a:p>
          <a:p>
            <a:pPr eaLnBrk="1" hangingPunct="1">
              <a:lnSpc>
                <a:spcPct val="90000"/>
              </a:lnSpc>
              <a:spcBef>
                <a:spcPct val="0"/>
              </a:spcBef>
            </a:pPr>
            <a:r>
              <a:rPr lang="en-GB" altLang="en-US" sz="1000" smtClean="0"/>
              <a:t>Closure documentation must be coordinated with legal advisors, especially regarding closure actions and real estate issues. </a:t>
            </a:r>
          </a:p>
          <a:p>
            <a:pPr eaLnBrk="1" hangingPunct="1">
              <a:spcBef>
                <a:spcPct val="0"/>
              </a:spcBef>
            </a:pPr>
            <a:endParaRPr lang="en-US" altLang="en-US" sz="1000" b="1" smtClean="0"/>
          </a:p>
          <a:p>
            <a:pPr eaLnBrk="1" hangingPunct="1">
              <a:lnSpc>
                <a:spcPct val="90000"/>
              </a:lnSpc>
              <a:spcBef>
                <a:spcPct val="0"/>
              </a:spcBef>
            </a:pPr>
            <a:endParaRPr lang="en-GB" altLang="en-US" sz="1000" smtClean="0"/>
          </a:p>
          <a:p>
            <a:pPr eaLnBrk="1" hangingPunct="1">
              <a:lnSpc>
                <a:spcPct val="90000"/>
              </a:lnSpc>
              <a:spcBef>
                <a:spcPct val="0"/>
              </a:spcBef>
            </a:pPr>
            <a:endParaRPr lang="en-GB" altLang="en-US"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7EAC15-0AA3-497C-8A80-8922C78F695F}" type="slidenum">
              <a:rPr lang="en-US" altLang="en-US" smtClean="0"/>
              <a:pPr eaLnBrk="1" hangingPunct="1"/>
              <a:t>22</a:t>
            </a:fld>
            <a:endParaRPr lang="en-US" altLang="en-US" smtClean="0"/>
          </a:p>
        </p:txBody>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78852" name="Slide Image Placeholder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TextBox 7"/>
          <p:cNvSpPr txBox="1">
            <a:spLocks noChangeArrowheads="1"/>
          </p:cNvSpPr>
          <p:nvPr/>
        </p:nvSpPr>
        <p:spPr bwMode="auto">
          <a:xfrm>
            <a:off x="657225" y="4727575"/>
            <a:ext cx="6069013"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9" tIns="47540" rIns="95079" bIns="4754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a:t>For future operations, it is important to capture your experience as an Environmental Officer in Lessons Learned or After Action Reviews. Be sure to include what worked well, what didn’t work well, equipment that supported your actions, equipment that would have been helpful, or any other related issues. Ensure the Lessons Learned or After Action Review are accessible to doctrine and training developers to ensure the information on Environmental Considerations is integrated into the Soldier education system. </a:t>
            </a:r>
          </a:p>
          <a:p>
            <a:pPr eaLnBrk="1" hangingPunct="1"/>
            <a:endParaRPr lang="en-US" altLang="en-US" sz="1100"/>
          </a:p>
          <a:p>
            <a:pPr eaLnBrk="1" hangingPunct="1"/>
            <a:r>
              <a:rPr lang="en-US" altLang="en-US" sz="1100"/>
              <a:t>If you are part of the final closure/transfer to host nation team, ensure that documentation is archived where it can be easily accessed for future reference. If environmental closure actions require future monitoring, work with your legal staff to establish agreements with the host nation to develop a monitoring plan and schedule.</a:t>
            </a:r>
          </a:p>
          <a:p>
            <a:pPr eaLnBrk="1" hangingPunct="1"/>
            <a:endParaRPr lang="en-US" altLang="en-US" sz="1100"/>
          </a:p>
          <a:p>
            <a:pPr eaLnBrk="1" hangingPunct="1"/>
            <a:r>
              <a:rPr lang="en-US" altLang="en-US" sz="1100"/>
              <a:t>Communication with other special staff (such as legal officers, operations officers, safety officers, preventive medicine officers, etc.) help to ensure that transfer and closure actions stay on schedule, meet budget limitations, and meet the required standards. Communication is key to a successful conclusion of the mission.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Having examined the various tasks the EO and </a:t>
            </a:r>
            <a:r>
              <a:rPr lang="en-US" altLang="en-US" dirty="0" err="1" smtClean="0"/>
              <a:t>EnM</a:t>
            </a:r>
            <a:r>
              <a:rPr lang="en-US" altLang="en-US" dirty="0" smtClean="0"/>
              <a:t> must undertake during all phases of the deployment, the next slides provide visual illustrations of some good and bad practices.  They should help the EO identify what to think about, how to handle hazardous materials and wastes, how to dispose properly of solid waste and wastewater, etc.  They also aim to raise awareness about protecting nature (wildlife, habitats, plants, etc.), natural resources (water, forests, etc.), and respecting cultural resources (such as burial sites and archeological sites).  These are useful illustrations to provide during environmental training to other personnel in the deployed force as well. </a:t>
            </a:r>
          </a:p>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17F26F-AD77-4A74-A5DA-81BB10B7B019}" type="slidenum">
              <a:rPr lang="en-US" altLang="en-US" smtClean="0"/>
              <a:pPr eaLnBrk="1" hangingPunct="1"/>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F82A0C-ACF5-48E2-9F97-B9F36F8B14EC}" type="slidenum">
              <a:rPr lang="en-US" altLang="en-US" smtClean="0"/>
              <a:pPr eaLnBrk="1" hangingPunct="1"/>
              <a:t>24</a:t>
            </a:fld>
            <a:endParaRPr lang="en-US" alt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pictures illustrate good planning practices when setting up camp.  The picture on the upper left shows separation of functions—such as living space away from vehicle stationing points.  The lower left picture provides an example of a well-developed, semi-permanent base, with similar functions grouped together, and noise-generating activities as well as waste treatment sites well separated from living and working areas.</a:t>
            </a:r>
          </a:p>
          <a:p>
            <a:pPr eaLnBrk="1" hangingPunct="1">
              <a:spcBef>
                <a:spcPct val="0"/>
              </a:spcBef>
            </a:pPr>
            <a:r>
              <a:rPr lang="en-US" altLang="en-US" dirty="0" smtClean="0"/>
              <a:t>The picture on the right illustrates appropriate location for porta-</a:t>
            </a:r>
            <a:r>
              <a:rPr lang="en-US" altLang="en-US" dirty="0" err="1" smtClean="0"/>
              <a:t>potties</a:t>
            </a:r>
            <a:r>
              <a:rPr lang="en-US" altLang="en-US" dirty="0" smtClean="0"/>
              <a:t>:  accessible to living area, but not immediately next to it, and not near a water source.</a:t>
            </a:r>
          </a:p>
          <a:p>
            <a:pPr eaLnBrk="1" hangingPunct="1">
              <a:spcBef>
                <a:spcPct val="0"/>
              </a:spcBef>
            </a:pPr>
            <a:r>
              <a:rPr lang="en-US" altLang="en-US" dirty="0" smtClean="0"/>
              <a:t>Both show the use of camouflage netting.</a:t>
            </a:r>
          </a:p>
          <a:p>
            <a:pPr eaLnBrk="1" hangingPunct="1">
              <a:spcBef>
                <a:spcPct val="0"/>
              </a:spcBef>
            </a:pPr>
            <a:r>
              <a:rPr lang="en-US" altLang="en-US" dirty="0" smtClean="0"/>
              <a:t>From an energy perspective, the netting</a:t>
            </a:r>
            <a:r>
              <a:rPr lang="en-US" altLang="en-US" baseline="0" dirty="0" smtClean="0"/>
              <a:t> and trees may also help provide insulation (shade) from heat. The energy module in this toolbox describes in greater detail some of the energy design factors that should be taken into account when setting up a camp.</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E00DD6-3654-492F-B786-8B0A7F851BD1}" type="slidenum">
              <a:rPr lang="en-US" altLang="en-US" smtClean="0"/>
              <a:pPr eaLnBrk="1" hangingPunct="1"/>
              <a:t>25</a:t>
            </a:fld>
            <a:endParaRPr lang="en-US" alt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Here are striking examples of how NOT to store hazardous material and wastes.  The upper picture has countless examples of bad practices:  drums are not labeled, incompatible materials are not segregated, there is no secondary containment nor is there any covered storage.</a:t>
            </a:r>
          </a:p>
          <a:p>
            <a:pPr eaLnBrk="1" hangingPunct="1">
              <a:spcBef>
                <a:spcPct val="0"/>
              </a:spcBef>
            </a:pPr>
            <a:endParaRPr lang="en-US" altLang="en-US" dirty="0" smtClean="0"/>
          </a:p>
          <a:p>
            <a:pPr eaLnBrk="1" hangingPunct="1">
              <a:spcBef>
                <a:spcPct val="0"/>
              </a:spcBef>
            </a:pPr>
            <a:r>
              <a:rPr lang="en-US" altLang="en-US" dirty="0" smtClean="0"/>
              <a:t>Similarly, the lower left picture shows an</a:t>
            </a:r>
            <a:r>
              <a:rPr lang="en-US" altLang="en-US" baseline="0" dirty="0" smtClean="0"/>
              <a:t> example </a:t>
            </a:r>
            <a:r>
              <a:rPr lang="en-US" altLang="en-US" dirty="0" smtClean="0"/>
              <a:t>of no secondary containment.  Since the product has now leaked out of the barrel, it is causing contamination directly into the soil.</a:t>
            </a:r>
          </a:p>
          <a:p>
            <a:pPr eaLnBrk="1" hangingPunct="1">
              <a:spcBef>
                <a:spcPct val="0"/>
              </a:spcBef>
            </a:pPr>
            <a:endParaRPr lang="en-US" altLang="en-US" dirty="0" smtClean="0"/>
          </a:p>
          <a:p>
            <a:pPr eaLnBrk="1" hangingPunct="1">
              <a:spcBef>
                <a:spcPct val="0"/>
              </a:spcBef>
            </a:pPr>
            <a:r>
              <a:rPr lang="en-US" altLang="en-US" dirty="0" smtClean="0"/>
              <a:t>The picture on the right does show at least some secondary containment, but not of the best materials and not actually large enough.  In addition, the compressed gas canisters are improperly stored:  they should be standing so that something couldn’t bump into them and knock the tops off.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4D0FB4-4319-4F71-AC79-4861CA59AB23}" type="slidenum">
              <a:rPr lang="en-US" altLang="en-US" smtClean="0"/>
              <a:pPr eaLnBrk="1" hangingPunct="1"/>
              <a:t>26</a:t>
            </a:fld>
            <a:endParaRPr lang="en-US" alt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contrast to the previous slide, these next two slides illustrate improved storage for hazardous</a:t>
            </a:r>
            <a:r>
              <a:rPr lang="en-US" altLang="en-US" baseline="0" dirty="0" smtClean="0"/>
              <a:t> materials (HM)</a:t>
            </a:r>
            <a:r>
              <a:rPr lang="en-US" altLang="en-US" dirty="0" smtClean="0"/>
              <a:t> and hazardous waste (HW).</a:t>
            </a:r>
          </a:p>
          <a:p>
            <a:pPr eaLnBrk="1" hangingPunct="1">
              <a:spcBef>
                <a:spcPct val="0"/>
              </a:spcBef>
            </a:pPr>
            <a:endParaRPr lang="en-US" altLang="en-US" dirty="0" smtClean="0"/>
          </a:p>
          <a:p>
            <a:pPr eaLnBrk="1" hangingPunct="1">
              <a:spcBef>
                <a:spcPct val="0"/>
              </a:spcBef>
            </a:pPr>
            <a:r>
              <a:rPr lang="en-US" altLang="en-US" dirty="0" smtClean="0"/>
              <a:t>The three barrels are housed on a well-constructed secondary containment pallet.  They should still be labeled and covered overhead, but this is at least a first step in improved storage procedures, and above all significantly reduces the chance of contaminating the ground.</a:t>
            </a:r>
          </a:p>
          <a:p>
            <a:pPr eaLnBrk="1" hangingPunct="1">
              <a:spcBef>
                <a:spcPct val="0"/>
              </a:spcBef>
            </a:pPr>
            <a:endParaRPr lang="en-US" altLang="en-US" dirty="0" smtClean="0"/>
          </a:p>
          <a:p>
            <a:pPr eaLnBrk="1" hangingPunct="1">
              <a:spcBef>
                <a:spcPct val="0"/>
              </a:spcBef>
            </a:pPr>
            <a:r>
              <a:rPr lang="en-US" altLang="en-US" dirty="0" smtClean="0"/>
              <a:t>Better still is the storage facility pictured on the right:  it is well marked with warning labels and is fenced off.  The barrels are on a large secondary container pallet and they are appropriately marked.  On the right side, there is protective gear available as well as an eyewash station in the event of exposure.</a:t>
            </a:r>
          </a:p>
          <a:p>
            <a:pPr eaLnBrk="1" hangingPunct="1">
              <a:spcBef>
                <a:spcPct val="0"/>
              </a:spcBef>
            </a:pPr>
            <a:endParaRPr lang="en-US" altLang="en-US" dirty="0" smtClean="0"/>
          </a:p>
          <a:p>
            <a:pPr eaLnBrk="1" hangingPunct="1">
              <a:spcBef>
                <a:spcPct val="0"/>
              </a:spcBef>
            </a:pPr>
            <a:r>
              <a:rPr lang="en-US" altLang="en-US" dirty="0" smtClean="0"/>
              <a:t>The lower left-hand picture shows barrels well labeled and segregated.  There is fair-to-good secondary containment (in some cases, this is minimal, but it is also on a sealed floor rather than directly on top of soil).  Finally, this example shows overhead protection (although more rudimentary protection from the elements is also acceptable).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D8F7D7-950B-4C91-9639-D572697FAB62}" type="slidenum">
              <a:rPr lang="en-US" altLang="en-US" smtClean="0"/>
              <a:pPr eaLnBrk="1" hangingPunct="1"/>
              <a:t>27</a:t>
            </a:fld>
            <a:endParaRPr lang="en-US" alt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are other good examples of hazardous material collection points. </a:t>
            </a:r>
          </a:p>
          <a:p>
            <a:pPr eaLnBrk="1" hangingPunct="1">
              <a:spcBef>
                <a:spcPct val="0"/>
              </a:spcBef>
            </a:pPr>
            <a:endParaRPr lang="en-US" altLang="en-US" smtClean="0"/>
          </a:p>
          <a:p>
            <a:pPr eaLnBrk="1" hangingPunct="1">
              <a:spcBef>
                <a:spcPct val="0"/>
              </a:spcBef>
            </a:pPr>
            <a:r>
              <a:rPr lang="en-US" altLang="en-US" smtClean="0"/>
              <a:t>In the picture on the left, note that the sign stipulates the material must be documented (using data sheets) prior to being left here and whom to contact if that has not been done.  The site has good secondary containment, overhead protection, segregated storage for different materials (which are labeled), and it is fenced off from other areas. </a:t>
            </a:r>
          </a:p>
          <a:p>
            <a:pPr eaLnBrk="1" hangingPunct="1">
              <a:spcBef>
                <a:spcPct val="0"/>
              </a:spcBef>
            </a:pPr>
            <a:endParaRPr lang="en-US" altLang="en-US" smtClean="0"/>
          </a:p>
          <a:p>
            <a:pPr eaLnBrk="1" hangingPunct="1">
              <a:spcBef>
                <a:spcPct val="0"/>
              </a:spcBef>
            </a:pPr>
            <a:r>
              <a:rPr lang="en-US" altLang="en-US" smtClean="0"/>
              <a:t>The picture on the right also shows proper labeling, good secondary containment, overhead protection, etc.  It is also an example of what can be done without a lot of materials and labor.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2CF52C-0B60-45CE-973F-867233FC8A61}" type="slidenum">
              <a:rPr lang="en-US" altLang="en-US" smtClean="0"/>
              <a:pPr eaLnBrk="1" hangingPunct="1"/>
              <a:t>28</a:t>
            </a:fld>
            <a:endParaRPr lang="en-US" alt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Obviously, out in the field, there are certain conditions under which troops cannot use manufactured secondary containment or more permanent overhead protection structures.  This picture is a good illustration of HW storage using available materials:  a combination of using a thick plastic tarp to serve as the “groundcover” under the barrels and the sandbags to contain (or minimize) the spread of any possible spill provides for secondary containment.  The tarps, held in place by sandbags, and camouflage netting offer at least some protection from the elements. Different materials have to be segregated to avoid unexpected chemical reactions.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ED2503-E364-4496-A864-527AA30326A4}" type="slidenum">
              <a:rPr lang="en-US" altLang="en-US" smtClean="0"/>
              <a:pPr eaLnBrk="1" hangingPunct="1"/>
              <a:t>29</a:t>
            </a:fld>
            <a:endParaRPr lang="en-US" alt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pictures illustrate good practices in wearing appropriate clothing for hazardous tasks, such as decontamination gear (men in green suits) and protective clothing (including goggles/eyewear) when handling hazardous materials.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341FD5-71A8-43A4-8274-E17C98347B5A}" type="slidenum">
              <a:rPr lang="en-US" altLang="en-US" smtClean="0"/>
              <a:pPr eaLnBrk="1" hangingPunct="1"/>
              <a:t>3</a:t>
            </a:fld>
            <a:endParaRPr lang="en-US" altLang="en-US" smtClean="0"/>
          </a:p>
        </p:txBody>
      </p:sp>
      <p:sp>
        <p:nvSpPr>
          <p:cNvPr id="61443"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a:xfrm>
            <a:off x="731838" y="4560888"/>
            <a:ext cx="5851525" cy="4321175"/>
          </a:xfrm>
          <a:ln/>
        </p:spPr>
        <p:txBody>
          <a:bodyPr>
            <a:normAutofit lnSpcReduction="10000"/>
          </a:bodyPr>
          <a:lstStyle/>
          <a:p>
            <a:pPr algn="just" eaLnBrk="1" hangingPunct="1">
              <a:lnSpc>
                <a:spcPct val="90000"/>
              </a:lnSpc>
              <a:spcBef>
                <a:spcPct val="0"/>
              </a:spcBef>
              <a:tabLst>
                <a:tab pos="184150" algn="l"/>
              </a:tabLst>
            </a:pPr>
            <a:r>
              <a:rPr lang="en-AU" dirty="0" smtClean="0">
                <a:cs typeface="Times New Roman" pitchFamily="18" charset="0"/>
              </a:rPr>
              <a:t>Environmental and energy considerations comprise a broad spectrum of issues that require integration into the every day lives of all service members.  They do not go away or become unimportant to consider because we are involved in operations. Environmental and energy considerations require integration into all phases of operations, from training to planning to execution.</a:t>
            </a:r>
            <a:r>
              <a:rPr lang="en-AU" altLang="sv-SE" dirty="0" smtClean="0">
                <a:ea typeface="ＭＳ Ｐゴシック" pitchFamily="34" charset="-128"/>
              </a:rPr>
              <a:t> In fact, planning for environmental and energy issues should enhance operational capabilities and security.</a:t>
            </a:r>
            <a:endParaRPr lang="en-AU" dirty="0" smtClean="0">
              <a:cs typeface="Times New Roman" pitchFamily="18" charset="0"/>
            </a:endParaRPr>
          </a:p>
          <a:p>
            <a:pPr algn="just" eaLnBrk="1" fontAlgn="auto" hangingPunct="1">
              <a:spcBef>
                <a:spcPts val="0"/>
              </a:spcBef>
              <a:spcAft>
                <a:spcPts val="0"/>
              </a:spcAft>
              <a:tabLst>
                <a:tab pos="184508" algn="l"/>
              </a:tabLst>
              <a:defRPr/>
            </a:pPr>
            <a:endParaRPr lang="en-GB" dirty="0" smtClean="0">
              <a:cs typeface="Times New Roman" pitchFamily="18" charset="0"/>
            </a:endParaRPr>
          </a:p>
          <a:p>
            <a:pPr eaLnBrk="1" fontAlgn="auto" hangingPunct="1">
              <a:spcBef>
                <a:spcPts val="0"/>
              </a:spcBef>
              <a:spcAft>
                <a:spcPts val="0"/>
              </a:spcAft>
              <a:tabLst>
                <a:tab pos="184508" algn="l"/>
              </a:tabLst>
              <a:defRPr/>
            </a:pPr>
            <a:r>
              <a:rPr lang="en-AU" dirty="0" smtClean="0">
                <a:cs typeface="Times New Roman" pitchFamily="18" charset="0"/>
              </a:rPr>
              <a:t>There is an increasing appreciation for the interdependence between the military mission, the community, and the environment. As an environmental officer (EO) and/or Energy Manager (</a:t>
            </a:r>
            <a:r>
              <a:rPr lang="en-AU" dirty="0" err="1" smtClean="0">
                <a:cs typeface="Times New Roman" pitchFamily="18" charset="0"/>
              </a:rPr>
              <a:t>EnM</a:t>
            </a:r>
            <a:r>
              <a:rPr lang="en-AU" dirty="0" smtClean="0">
                <a:cs typeface="Times New Roman" pitchFamily="18" charset="0"/>
              </a:rPr>
              <a:t>), you are the primary action officer for integrating environmental and energy</a:t>
            </a:r>
            <a:r>
              <a:rPr lang="en-AU" baseline="0" dirty="0" smtClean="0">
                <a:cs typeface="Times New Roman" pitchFamily="18" charset="0"/>
              </a:rPr>
              <a:t> </a:t>
            </a:r>
            <a:r>
              <a:rPr lang="en-AU" dirty="0" smtClean="0">
                <a:cs typeface="Times New Roman" pitchFamily="18" charset="0"/>
              </a:rPr>
              <a:t>considerations, respectively, in military operations. Pursuing sound environmental and energy management practices during military operations helps support the mission, enhances force protection (the safety and security of our troops), and reduces logistical requirements. Because we ultimately perform in operations based on what we have done in training, </a:t>
            </a:r>
            <a:r>
              <a:rPr lang="en-GB" dirty="0" smtClean="0">
                <a:cs typeface="Times New Roman" pitchFamily="18" charset="0"/>
              </a:rPr>
              <a:t>these training materials are designed to enhance your knowledge of what is expected of the </a:t>
            </a:r>
            <a:r>
              <a:rPr lang="en-AU" dirty="0" smtClean="0">
                <a:cs typeface="Times New Roman" pitchFamily="18" charset="0"/>
              </a:rPr>
              <a:t>EO and </a:t>
            </a:r>
            <a:r>
              <a:rPr lang="en-AU" dirty="0" err="1" smtClean="0">
                <a:cs typeface="Times New Roman" pitchFamily="18" charset="0"/>
              </a:rPr>
              <a:t>EnM</a:t>
            </a:r>
            <a:r>
              <a:rPr lang="en-GB" dirty="0" smtClean="0">
                <a:cs typeface="Times New Roman" pitchFamily="18" charset="0"/>
              </a:rPr>
              <a:t>, the resources you have to draw upon, and the importance of the job you do.</a:t>
            </a:r>
          </a:p>
          <a:p>
            <a:pPr algn="just" eaLnBrk="1" fontAlgn="auto" hangingPunct="1">
              <a:spcBef>
                <a:spcPts val="0"/>
              </a:spcBef>
              <a:spcAft>
                <a:spcPts val="0"/>
              </a:spcAft>
              <a:tabLst>
                <a:tab pos="184508" algn="l"/>
              </a:tabLst>
              <a:defRPr/>
            </a:pPr>
            <a:endParaRPr lang="en-GB" dirty="0" smtClean="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tab pos="184508" algn="l"/>
              </a:tabLst>
              <a:defRPr/>
            </a:pPr>
            <a:r>
              <a:rPr lang="en-GB" dirty="0" smtClean="0">
                <a:cs typeface="Times New Roman" pitchFamily="18" charset="0"/>
              </a:rPr>
              <a:t>The picture on the right illustrates the logistic burden and force protection requirements of delivering supplies to conflict areas. On the left, we see what can happen when there is a lack of sound environmental management practices.  In the foreground is an example of a base camp meeting mission requirements, while seamlessly integrating into the surrounding environment.  Importantly, environmental and</a:t>
            </a:r>
            <a:r>
              <a:rPr lang="en-GB" baseline="0" dirty="0" smtClean="0">
                <a:cs typeface="Times New Roman" pitchFamily="18" charset="0"/>
              </a:rPr>
              <a:t> energy </a:t>
            </a:r>
            <a:r>
              <a:rPr lang="en-GB" dirty="0" smtClean="0">
                <a:cs typeface="Times New Roman" pitchFamily="18" charset="0"/>
              </a:rPr>
              <a:t>considerations can help to ease the logistical burden and reduce force protection requirements.</a:t>
            </a:r>
            <a:endParaRPr lang="en-US" dirty="0" smtClean="0">
              <a:cs typeface="Times New Roman" pitchFamily="18" charset="0"/>
            </a:endParaRPr>
          </a:p>
          <a:p>
            <a:pPr algn="just" eaLnBrk="1" fontAlgn="auto" hangingPunct="1">
              <a:spcBef>
                <a:spcPts val="0"/>
              </a:spcBef>
              <a:spcAft>
                <a:spcPts val="0"/>
              </a:spcAft>
              <a:tabLst>
                <a:tab pos="184508" algn="l"/>
              </a:tabLst>
              <a:defRPr/>
            </a:pPr>
            <a:endParaRPr lang="en-GB" dirty="0" smtClean="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E87BCC-73C8-42E8-8EFF-DF0DFF2BC207}" type="slidenum">
              <a:rPr lang="en-US" altLang="en-US" smtClean="0"/>
              <a:pPr eaLnBrk="1" hangingPunct="1"/>
              <a:t>30</a:t>
            </a:fld>
            <a:endParaRPr lang="en-US" alt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Improper storage of lead-containing batteries can cause serious health and environmental risks.  The top picture shows the inside of a building where such batteries had been stored.  The yellow stains on the floor are evidence that the batteries leaked acid and had not been placed on appropriate secondary containment structures. Hazardous waste must be clearly labeled and stored separate from other hazardous materials.</a:t>
            </a:r>
          </a:p>
          <a:p>
            <a:pPr eaLnBrk="1" hangingPunct="1">
              <a:spcBef>
                <a:spcPct val="0"/>
              </a:spcBef>
            </a:pPr>
            <a:endParaRPr lang="en-US" altLang="en-US" smtClean="0"/>
          </a:p>
          <a:p>
            <a:pPr eaLnBrk="1" hangingPunct="1">
              <a:spcBef>
                <a:spcPct val="0"/>
              </a:spcBef>
            </a:pPr>
            <a:r>
              <a:rPr lang="en-US" altLang="en-US" smtClean="0"/>
              <a:t>Even worse, the bottom picture shows a battery having been left on top of a crumbling concrete storm water drain.  If the battery itself does not fall through the concrete into the water below, it is quite certain that the acid from the battery has done so and will continue to do so.</a:t>
            </a:r>
          </a:p>
          <a:p>
            <a:pPr eaLnBrk="1" hangingPunct="1">
              <a:spcBef>
                <a:spcPct val="0"/>
              </a:spcBef>
            </a:pPr>
            <a:endParaRPr lang="en-US" altLang="en-US" smtClean="0"/>
          </a:p>
          <a:p>
            <a:pPr eaLnBrk="1" hangingPunct="1">
              <a:spcBef>
                <a:spcPct val="0"/>
              </a:spcBef>
            </a:pPr>
            <a:r>
              <a:rPr lang="en-US" altLang="en-US" smtClean="0"/>
              <a:t>Proper storage of batteries includes appropriate secondary containment, labeling, and protection from the weather.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C589B1-EAD3-4A60-94F8-BD3A8C8F27CD}" type="slidenum">
              <a:rPr lang="en-US" altLang="en-US" smtClean="0"/>
              <a:pPr eaLnBrk="1" hangingPunct="1"/>
              <a:t>31</a:t>
            </a:fld>
            <a:endParaRPr lang="en-US" alt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are clear examples of how you do NOT want waste to be disposed of.  Rusting and leaking containers, no attempt at segregation of materials, and generally no plan at all.  The stuff has just been DUMPED.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AED759-FA7F-4C2E-8630-0834B2DF720A}" type="slidenum">
              <a:rPr lang="en-US" altLang="en-US" smtClean="0"/>
              <a:pPr eaLnBrk="1" hangingPunct="1"/>
              <a:t>32</a:t>
            </a:fld>
            <a:endParaRPr lang="en-US" alt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While an open burn pit is often not the preferred method for the disposal of solid waste, if the operation requires this approach, this picture at least shows an appropriate posting of the rules to be followed when using the burn pit.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8A7E66-C9D0-41A3-9A8D-5A5DE2E58435}" type="slidenum">
              <a:rPr lang="fi-FI" altLang="en-US" smtClean="0"/>
              <a:pPr eaLnBrk="1" hangingPunct="1"/>
              <a:t>33</a:t>
            </a:fld>
            <a:endParaRPr lang="fi-FI" altLang="en-US" smtClean="0"/>
          </a:p>
        </p:txBody>
      </p:sp>
      <p:sp>
        <p:nvSpPr>
          <p:cNvPr id="9011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22C449B-1788-41D0-A56E-732F3502902E}" type="slidenum">
              <a:rPr lang="en-US" altLang="en-US" sz="1200"/>
              <a:pPr algn="r" eaLnBrk="1" hangingPunct="1"/>
              <a:t>33</a:t>
            </a:fld>
            <a:endParaRPr lang="en-US" altLang="en-US" sz="1200"/>
          </a:p>
        </p:txBody>
      </p:sp>
      <p:sp>
        <p:nvSpPr>
          <p:cNvPr id="90116"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en-US" smtClean="0"/>
              <a:t>As an alternative to open burning, here are examples of the use of incinerators to dispose of solid waste.  </a:t>
            </a:r>
          </a:p>
          <a:p>
            <a:pPr eaLnBrk="1" hangingPunct="1">
              <a:spcBef>
                <a:spcPct val="0"/>
              </a:spcBef>
            </a:pPr>
            <a:endParaRPr lang="en-US" altLang="en-US" smtClean="0"/>
          </a:p>
          <a:p>
            <a:pPr eaLnBrk="1" hangingPunct="1">
              <a:spcBef>
                <a:spcPct val="0"/>
              </a:spcBef>
            </a:pPr>
            <a:r>
              <a:rPr lang="en-US" altLang="en-US" smtClean="0"/>
              <a:t>For troops using an incinerator, trash should first be properly contained in barrels with covers or sealed bags (which was not done in the picture on the left).  They should then be brought to the incinerator for disposal.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4CD339-900C-4BD2-A6CF-E7E335C9049C}" type="slidenum">
              <a:rPr lang="en-US" altLang="en-US" smtClean="0"/>
              <a:pPr eaLnBrk="1" hangingPunct="1"/>
              <a:t>34</a:t>
            </a:fld>
            <a:endParaRPr lang="en-US" alt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two pictures show oil contamination on the ground.  In the case on the left, the red building is a heating plant; the pipe coming out the back (and the ground underneath the pipe) shows that oil has been leaking into the ground and has not been contained or cleaned up.</a:t>
            </a:r>
          </a:p>
          <a:p>
            <a:pPr eaLnBrk="1" hangingPunct="1">
              <a:spcBef>
                <a:spcPct val="0"/>
              </a:spcBef>
            </a:pPr>
            <a:endParaRPr lang="en-US" altLang="en-US" smtClean="0"/>
          </a:p>
          <a:p>
            <a:pPr eaLnBrk="1" hangingPunct="1">
              <a:spcBef>
                <a:spcPct val="0"/>
              </a:spcBef>
            </a:pPr>
            <a:r>
              <a:rPr lang="en-US" altLang="en-US" smtClean="0"/>
              <a:t>The picture on the right shows oil contamination on the ground, coming out of the pipe.  The two men are taking soil samples to determine the extent of the contamination.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7A3421-EC52-416C-8037-9A878D867F01}" type="slidenum">
              <a:rPr lang="en-US" altLang="en-US" smtClean="0"/>
              <a:pPr eaLnBrk="1" hangingPunct="1"/>
              <a:t>35</a:t>
            </a:fld>
            <a:endParaRPr lang="en-US" alt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series of pictures illustrates the proper execution of a spill response plan, in this case a spill of some oil.  The spill is stopped (by picking up the blue container), contained, cleaned up (using sand to absorb it), the sand is then placed in a lidded container for appropriate subsequent disposal.  However, it should be noted that instead of using sand as the absorbent material, there are more efficient industrial products (grains and granules) available. </a:t>
            </a:r>
          </a:p>
          <a:p>
            <a:pPr eaLnBrk="1" hangingPunct="1">
              <a:spcBef>
                <a:spcPct val="0"/>
              </a:spcBef>
            </a:pPr>
            <a:endParaRPr lang="en-US" altLang="en-US" smtClean="0"/>
          </a:p>
          <a:p>
            <a:pPr eaLnBrk="1" hangingPunct="1">
              <a:spcBef>
                <a:spcPct val="0"/>
              </a:spcBef>
            </a:pPr>
            <a:r>
              <a:rPr lang="en-US" altLang="en-US" smtClean="0"/>
              <a:t>Remember: used absorbent material is hazardous waste and must be disposed of as hazardous waste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B41531-8550-4618-BB54-6F46EDF97351}" type="slidenum">
              <a:rPr lang="fi-FI" altLang="en-US" smtClean="0"/>
              <a:pPr eaLnBrk="1" hangingPunct="1"/>
              <a:t>36</a:t>
            </a:fld>
            <a:endParaRPr lang="fi-FI" altLang="en-US" smtClean="0"/>
          </a:p>
        </p:txBody>
      </p:sp>
      <p:sp>
        <p:nvSpPr>
          <p:cNvPr id="9318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4B1591-8C47-4121-ABBD-1E06CBA4CFD2}" type="slidenum">
              <a:rPr lang="en-US" altLang="en-US" sz="1200"/>
              <a:pPr algn="r" eaLnBrk="1" hangingPunct="1"/>
              <a:t>36</a:t>
            </a:fld>
            <a:endParaRPr lang="en-US" altLang="en-US" sz="1200"/>
          </a:p>
        </p:txBody>
      </p:sp>
      <p:sp>
        <p:nvSpPr>
          <p:cNvPr id="9318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en-US" smtClean="0"/>
              <a:t>While the details of the picture on the left are not very clear, it demonstrates a good practice of posting a contingency plan for a hazardous materials spill in a visible place just outside the hazardous materials collection area.  The poster is (well) protected from the weather by a plastic covering.  Signs should be written in the host nation’s and contributing nations’ languages.</a:t>
            </a:r>
          </a:p>
          <a:p>
            <a:pPr eaLnBrk="1" hangingPunct="1">
              <a:spcBef>
                <a:spcPct val="0"/>
              </a:spcBef>
            </a:pPr>
            <a:endParaRPr lang="en-US" altLang="en-US" smtClean="0"/>
          </a:p>
          <a:p>
            <a:pPr eaLnBrk="1" hangingPunct="1">
              <a:spcBef>
                <a:spcPct val="0"/>
              </a:spcBef>
            </a:pPr>
            <a:r>
              <a:rPr lang="en-US" altLang="en-US" smtClean="0"/>
              <a:t>On the right is an example of a contained oil spill, which occurred as a result of a ruptured fuel bladder. It shows the use of a liner to prevent leakage into the ground and built-up walls around the pit to protect against spill-over.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AA5306-471B-49E3-85AC-345F6A9414F5}" type="slidenum">
              <a:rPr lang="en-US" altLang="en-US" smtClean="0"/>
              <a:pPr eaLnBrk="1" hangingPunct="1"/>
              <a:t>37</a:t>
            </a:fld>
            <a:endParaRPr lang="en-US" alt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Improper handling of wastewater can pose health and environmental hazards for troops as well as the surrounding local community.  On the left, you can see that pipes meant to manage wastewater flow have themselves broken apart.</a:t>
            </a:r>
          </a:p>
          <a:p>
            <a:pPr eaLnBrk="1" hangingPunct="1">
              <a:spcBef>
                <a:spcPct val="0"/>
              </a:spcBef>
            </a:pPr>
            <a:endParaRPr lang="en-US" altLang="en-US" smtClean="0"/>
          </a:p>
          <a:p>
            <a:pPr eaLnBrk="1" hangingPunct="1">
              <a:spcBef>
                <a:spcPct val="0"/>
              </a:spcBef>
            </a:pPr>
            <a:r>
              <a:rPr lang="en-US" altLang="en-US" smtClean="0"/>
              <a:t>As an “alternative,” (upper right) a truck is now simply dumping the wastewater onto the ground at the corner of the base.  The (continuing) result of such sewerage discharge is evident in the picture below (lower right). </a:t>
            </a:r>
          </a:p>
          <a:p>
            <a:pPr eaLnBrk="1" hangingPunct="1">
              <a:spcBef>
                <a:spcPct val="0"/>
              </a:spcBef>
            </a:pPr>
            <a:endParaRPr lang="en-US" altLang="en-US" smtClean="0"/>
          </a:p>
          <a:p>
            <a:pPr eaLnBrk="1" hangingPunct="1">
              <a:spcBef>
                <a:spcPct val="0"/>
              </a:spcBef>
            </a:pPr>
            <a:r>
              <a:rPr lang="en-US" altLang="en-US" smtClean="0"/>
              <a:t>In cases where contractors are used, it is important to monitor their work to ensure performance work standards are met.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2F7A26-2733-4CBF-845C-DF6ED9665D59}" type="slidenum">
              <a:rPr lang="fi-FI" altLang="en-US" smtClean="0"/>
              <a:pPr eaLnBrk="1" hangingPunct="1"/>
              <a:t>38</a:t>
            </a:fld>
            <a:endParaRPr lang="fi-FI" altLang="en-US" smtClean="0"/>
          </a:p>
        </p:txBody>
      </p:sp>
      <p:sp>
        <p:nvSpPr>
          <p:cNvPr id="9523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04934A3-D7FE-4F32-9F66-B4DCF133639F}" type="slidenum">
              <a:rPr lang="en-US" altLang="en-US" sz="1200"/>
              <a:pPr algn="r" eaLnBrk="1" hangingPunct="1"/>
              <a:t>38</a:t>
            </a:fld>
            <a:endParaRPr lang="en-US" altLang="en-US" sz="1200"/>
          </a:p>
        </p:txBody>
      </p:sp>
      <p:sp>
        <p:nvSpPr>
          <p:cNvPr id="95236"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en-US" smtClean="0"/>
              <a:t>During deployments (just as in exercises and training), it is important to drive on established roads (as shown on the left), except when instructed otherwise, because of safety considerations and because driving causes soil erosion. </a:t>
            </a:r>
          </a:p>
          <a:p>
            <a:pPr eaLnBrk="1" hangingPunct="1">
              <a:spcBef>
                <a:spcPct val="0"/>
              </a:spcBef>
            </a:pPr>
            <a:endParaRPr lang="en-US" altLang="en-US" smtClean="0"/>
          </a:p>
          <a:p>
            <a:pPr eaLnBrk="1" hangingPunct="1">
              <a:spcBef>
                <a:spcPct val="0"/>
              </a:spcBef>
            </a:pPr>
            <a:r>
              <a:rPr lang="en-US" altLang="en-US" smtClean="0"/>
              <a:t>Wetlands should not be driven through. </a:t>
            </a:r>
          </a:p>
          <a:p>
            <a:pPr eaLnBrk="1" hangingPunct="1">
              <a:spcBef>
                <a:spcPct val="0"/>
              </a:spcBef>
            </a:pPr>
            <a:endParaRPr lang="en-US" altLang="en-US" smtClean="0"/>
          </a:p>
          <a:p>
            <a:pPr eaLnBrk="1" hangingPunct="1">
              <a:spcBef>
                <a:spcPct val="0"/>
              </a:spcBef>
            </a:pPr>
            <a:r>
              <a:rPr lang="en-US" altLang="en-US" smtClean="0"/>
              <a:t>Vehicle maintenance, parking, and washing are allowed only in designated areas.</a:t>
            </a:r>
            <a:endParaRPr lang="en-US" altLang="en-US" b="1" u="sng"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213A94-7CAA-44DD-9238-7A944BA08FD3}" type="slidenum">
              <a:rPr lang="en-US" altLang="en-US" smtClean="0"/>
              <a:pPr eaLnBrk="1" hangingPunct="1"/>
              <a:t>39</a:t>
            </a:fld>
            <a:endParaRPr lang="en-US" alt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slide on the left shows damage done to a burial site by troops who did not follow guidance in terms of respect for cultural property. </a:t>
            </a:r>
          </a:p>
          <a:p>
            <a:pPr eaLnBrk="1" hangingPunct="1">
              <a:spcBef>
                <a:spcPct val="0"/>
              </a:spcBef>
            </a:pPr>
            <a:endParaRPr lang="en-US" altLang="en-US" smtClean="0"/>
          </a:p>
          <a:p>
            <a:pPr eaLnBrk="1" hangingPunct="1">
              <a:spcBef>
                <a:spcPct val="0"/>
              </a:spcBef>
            </a:pPr>
            <a:r>
              <a:rPr lang="en-US" altLang="en-US" smtClean="0"/>
              <a:t>The upper right-hand picture, in contrast shows a much greater appreciation by the troops for a burial site, marking its location so as to avoid entering the area during military activities.</a:t>
            </a:r>
          </a:p>
          <a:p>
            <a:pPr eaLnBrk="1" hangingPunct="1">
              <a:spcBef>
                <a:spcPct val="0"/>
              </a:spcBef>
            </a:pPr>
            <a:endParaRPr lang="en-US" altLang="en-US" smtClean="0"/>
          </a:p>
          <a:p>
            <a:pPr eaLnBrk="1" hangingPunct="1">
              <a:spcBef>
                <a:spcPct val="0"/>
              </a:spcBef>
            </a:pPr>
            <a:r>
              <a:rPr lang="en-US" altLang="en-US" smtClean="0"/>
              <a:t>While burial sites may be fairly easy to recognize and avoid, other cultural properties—such as the old well pictured at the bottom right—are also important to be able to identify and avoid to the greatest extent possible.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942975" y="4584700"/>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topics outline the important points of this briefing.</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D32B111-F84B-458A-8848-26BB0E4B5814}" type="slidenum">
              <a:rPr lang="en-US" altLang="en-US" smtClean="0"/>
              <a:pPr eaLnBrk="1" hangingPunct="1"/>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4DC2002-EAF1-4D62-BBA1-8EB1D16C0418}" type="slidenum">
              <a:rPr lang="en-US" altLang="en-US" smtClean="0"/>
              <a:pPr eaLnBrk="1" hangingPunct="1"/>
              <a:t>40</a:t>
            </a:fld>
            <a:endParaRPr lang="en-US" alt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Military operations can involve deployments to environmentally sensitive areas.  Due care should be taken when operating in such areas. </a:t>
            </a:r>
          </a:p>
          <a:p>
            <a:pPr eaLnBrk="1" hangingPunct="1">
              <a:spcBef>
                <a:spcPct val="0"/>
              </a:spcBef>
            </a:pPr>
            <a:endParaRPr lang="en-US" altLang="en-US" smtClean="0"/>
          </a:p>
          <a:p>
            <a:pPr eaLnBrk="1" hangingPunct="1">
              <a:spcBef>
                <a:spcPct val="0"/>
              </a:spcBef>
            </a:pPr>
            <a:r>
              <a:rPr lang="en-US" altLang="en-US" smtClean="0"/>
              <a:t>In addition, one of the most important aspects of natural resource protection is analyzing the impact of military operations on natural resources. You need to consider the effects on the surrounding community when using natural resources, from water to forests to protected habitats.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BD9936-B0B6-4ACF-9697-94E9C4C413DA}" type="slidenum">
              <a:rPr lang="en-US" altLang="en-US" smtClean="0"/>
              <a:pPr eaLnBrk="1" hangingPunct="1"/>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EE816F-548B-404F-9106-47E3D79B5276}" type="slidenum">
              <a:rPr lang="en-US" altLang="en-US" smtClean="0"/>
              <a:pPr eaLnBrk="1" hangingPunct="1"/>
              <a:t>42</a:t>
            </a:fld>
            <a:endParaRPr lang="en-US" alt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D8F05F-BDC4-45FB-9760-BA031001276C}" type="slidenum">
              <a:rPr lang="en-US" smtClean="0"/>
              <a:pPr>
                <a:defRPr/>
              </a:pPr>
              <a:t>43</a:t>
            </a:fld>
            <a:endParaRPr lang="en-US"/>
          </a:p>
        </p:txBody>
      </p:sp>
    </p:spTree>
    <p:extLst>
      <p:ext uri="{BB962C8B-B14F-4D97-AF65-F5344CB8AC3E}">
        <p14:creationId xmlns:p14="http://schemas.microsoft.com/office/powerpoint/2010/main" val="213878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70D91E-7FC6-41B4-941F-4D381A5BDF77}" type="slidenum">
              <a:rPr lang="en-US" altLang="en-US" smtClean="0"/>
              <a:pPr eaLnBrk="1" hangingPunct="1"/>
              <a:t>44</a:t>
            </a:fld>
            <a:endParaRPr lang="en-US" alt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smtClean="0"/>
              <a:t>This table informs you of the </a:t>
            </a:r>
            <a:r>
              <a:rPr lang="en-GB" altLang="en-US" sz="1100" smtClean="0">
                <a:cs typeface="Times New Roman" pitchFamily="18" charset="0"/>
              </a:rPr>
              <a:t>initial activity during mobilisation for deployment with the main force. </a:t>
            </a:r>
            <a:r>
              <a:rPr lang="en-US" altLang="en-US" sz="1100" smtClean="0"/>
              <a:t>Keep in mind that if your unit is assuming responsibility from a previous unit (rotation of forces), your role as an Environmental Officer may be to confirm or update the tasks on this list. Rotation responsibilities will be discussed later in this briefing. </a:t>
            </a:r>
            <a:r>
              <a:rPr lang="en-US" altLang="en-US" sz="1100" b="1" smtClean="0"/>
              <a:t>One of the main areas of emphasis is the EBS</a:t>
            </a:r>
            <a:r>
              <a:rPr lang="en-US" altLang="en-US" sz="1100" smtClean="0"/>
              <a:t>, namely updating or increasing the level of detail of the EBS. This is a continuous process that occurs as more information becomes available. </a:t>
            </a:r>
          </a:p>
          <a:p>
            <a:pPr eaLnBrk="1" hangingPunct="1">
              <a:spcBef>
                <a:spcPct val="0"/>
              </a:spcBef>
            </a:pPr>
            <a:endParaRPr lang="en-US" altLang="en-US" sz="1100" smtClean="0"/>
          </a:p>
          <a:p>
            <a:pPr eaLnBrk="1" hangingPunct="1">
              <a:spcBef>
                <a:spcPct val="0"/>
              </a:spcBef>
            </a:pPr>
            <a:r>
              <a:rPr lang="en-US" altLang="en-US" sz="1100" smtClean="0"/>
              <a:t>This table can ideally be used as a checklist to confirm the execution of tasks.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DAAE49-09E3-4973-95F4-16F2BD00235E}" type="slidenum">
              <a:rPr lang="en-US" altLang="en-US" smtClean="0"/>
              <a:pPr eaLnBrk="1" hangingPunct="1"/>
              <a:t>45</a:t>
            </a:fld>
            <a:endParaRPr lang="en-US" alt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t>This table lists the common tasks during the rotation of forces in comparison to the common tasks during initial mobilization. </a:t>
            </a:r>
          </a:p>
          <a:p>
            <a:pPr eaLnBrk="1" hangingPunct="1">
              <a:spcBef>
                <a:spcPct val="0"/>
              </a:spcBef>
            </a:pPr>
            <a:endParaRPr lang="en-US" altLang="en-US" sz="1000" smtClean="0"/>
          </a:p>
          <a:p>
            <a:pPr eaLnBrk="1" hangingPunct="1">
              <a:spcBef>
                <a:spcPct val="0"/>
              </a:spcBef>
            </a:pPr>
            <a:r>
              <a:rPr lang="en-US" altLang="en-US" sz="1000" smtClean="0"/>
              <a:t>The Environmental Officer of the relieving unit at this point is still in his home country and preparing for the rotation. He may be confirming or updating the required equipment is up to standard. </a:t>
            </a:r>
          </a:p>
          <a:p>
            <a:pPr eaLnBrk="1" hangingPunct="1">
              <a:spcBef>
                <a:spcPct val="0"/>
              </a:spcBef>
            </a:pPr>
            <a:endParaRPr lang="en-US" altLang="en-US" sz="1000" smtClean="0"/>
          </a:p>
          <a:p>
            <a:pPr eaLnBrk="1" hangingPunct="1">
              <a:spcBef>
                <a:spcPct val="0"/>
              </a:spcBef>
            </a:pPr>
            <a:r>
              <a:rPr lang="en-US" altLang="en-US" sz="1000" smtClean="0"/>
              <a:t>For example: The Environmental Officer should verify that petroleum, oils and lubricant (POL) equipment deploying with the relieving force has serviceable spill kits.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3665E0-CFD9-4BB4-A8D2-A112FF07C2E8}" type="slidenum">
              <a:rPr lang="en-US" altLang="en-US" smtClean="0"/>
              <a:pPr eaLnBrk="1" hangingPunct="1"/>
              <a:t>46</a:t>
            </a:fld>
            <a:endParaRPr lang="en-US" alt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t>This table (on this slide and the next) lists the common tasks for the Environmental Officer during the demobilization. Keep in mind that during rotation of forces, your role as an Environmental Officer may be confirming or updating the tasks.</a:t>
            </a:r>
          </a:p>
          <a:p>
            <a:pPr eaLnBrk="1" hangingPunct="1">
              <a:spcBef>
                <a:spcPct val="0"/>
              </a:spcBef>
            </a:pPr>
            <a:r>
              <a:rPr lang="en-US" altLang="en-US" sz="1000" smtClean="0"/>
              <a:t> </a:t>
            </a:r>
          </a:p>
          <a:p>
            <a:pPr eaLnBrk="1" hangingPunct="1">
              <a:spcBef>
                <a:spcPct val="0"/>
              </a:spcBef>
            </a:pPr>
            <a:r>
              <a:rPr lang="en-US" altLang="en-US" sz="1000" smtClean="0"/>
              <a:t>Demobilization during redeployment will be discussed later in the brief. These tasks are being executed to avoid claims that the departing unit acted inappropriately. </a:t>
            </a:r>
          </a:p>
          <a:p>
            <a:pPr eaLnBrk="1" hangingPunct="1">
              <a:spcBef>
                <a:spcPct val="0"/>
              </a:spcBef>
            </a:pPr>
            <a:endParaRPr lang="en-US" altLang="en-US" sz="10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E3154B-E923-4C7A-9794-AB00214219BF}" type="slidenum">
              <a:rPr lang="en-US" altLang="en-US" smtClean="0"/>
              <a:pPr eaLnBrk="1" hangingPunct="1"/>
              <a:t>47</a:t>
            </a:fld>
            <a:endParaRPr lang="en-US" alt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D20879-4D86-42BB-A4AB-E9807C723FC2}" type="slidenum">
              <a:rPr lang="en-US" altLang="en-US" smtClean="0"/>
              <a:pPr eaLnBrk="1" hangingPunct="1"/>
              <a:t>48</a:t>
            </a:fld>
            <a:endParaRPr lang="en-US" alt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t>Note that although the tasks are similar during demobilization (see this slide and the next), they are being finalized and terminated rather than being updated and confirmed (as they were during rotation). </a:t>
            </a:r>
            <a:r>
              <a:rPr lang="en-GB" altLang="en-US" sz="1000" smtClean="0"/>
              <a:t>To ensure that demobilization tasks are completed properly and meet the appropriate standards, the Environmental Officer must be diligent in inspecting, documenting, and communicating the status of these tasks. This will facilitate closure or transfer actions and will help to limit liability issues. </a:t>
            </a:r>
            <a:endParaRPr lang="en-US" altLang="en-US" sz="1000" smtClean="0"/>
          </a:p>
          <a:p>
            <a:pPr eaLnBrk="1" hangingPunct="1">
              <a:spcBef>
                <a:spcPct val="0"/>
              </a:spcBef>
            </a:pPr>
            <a:endParaRPr lang="en-US" altLang="en-US"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A9C806-C072-471E-AC54-B3207675C064}" type="slidenum">
              <a:rPr lang="en-US" altLang="en-US" smtClean="0"/>
              <a:pPr eaLnBrk="1" hangingPunct="1"/>
              <a:t>49</a:t>
            </a:fld>
            <a:endParaRPr lang="en-US" alt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1FD921-BBF0-4B75-8E3D-CF30FF524D33}" type="slidenum">
              <a:rPr lang="en-US" altLang="en-US" smtClean="0"/>
              <a:pPr eaLnBrk="1" hangingPunct="1"/>
              <a:t>5</a:t>
            </a:fld>
            <a:endParaRPr lang="en-US" alt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465138" y="4498975"/>
            <a:ext cx="6850062"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spcBef>
                <a:spcPct val="0"/>
              </a:spcBef>
              <a:tabLst>
                <a:tab pos="117475" algn="l"/>
              </a:tabLst>
            </a:pPr>
            <a:r>
              <a:rPr lang="en-US" altLang="en-US" sz="1000" dirty="0" smtClean="0"/>
              <a:t>The aims of Environmental Considerations are to:</a:t>
            </a:r>
          </a:p>
          <a:p>
            <a:pPr eaLnBrk="1" hangingPunct="1">
              <a:lnSpc>
                <a:spcPct val="80000"/>
              </a:lnSpc>
              <a:spcBef>
                <a:spcPct val="0"/>
              </a:spcBef>
              <a:buFontTx/>
              <a:buChar char="•"/>
              <a:tabLst>
                <a:tab pos="117475" algn="l"/>
              </a:tabLst>
            </a:pPr>
            <a:r>
              <a:rPr lang="en-US" altLang="en-US" sz="1000" dirty="0" smtClean="0"/>
              <a:t>	avoid or minimize potentially adverse environmental impacts during military operations </a:t>
            </a:r>
          </a:p>
          <a:p>
            <a:pPr eaLnBrk="1" hangingPunct="1">
              <a:lnSpc>
                <a:spcPct val="80000"/>
              </a:lnSpc>
              <a:spcBef>
                <a:spcPct val="0"/>
              </a:spcBef>
              <a:buFontTx/>
              <a:buChar char="•"/>
              <a:tabLst>
                <a:tab pos="117475" algn="l"/>
              </a:tabLst>
            </a:pPr>
            <a:r>
              <a:rPr lang="en-US" altLang="en-US" sz="1000" dirty="0" smtClean="0"/>
              <a:t>	enable advance planning instead of having to continuously intervene to mitigate impacts during the operation; this also helps ensure the future environmental viability of the host nation</a:t>
            </a:r>
          </a:p>
          <a:p>
            <a:pPr eaLnBrk="1" hangingPunct="1">
              <a:lnSpc>
                <a:spcPct val="80000"/>
              </a:lnSpc>
              <a:spcBef>
                <a:spcPct val="0"/>
              </a:spcBef>
              <a:buFontTx/>
              <a:buChar char="•"/>
              <a:tabLst>
                <a:tab pos="117475" algn="l"/>
              </a:tabLst>
            </a:pPr>
            <a:r>
              <a:rPr lang="en-US" altLang="en-US" sz="1000" dirty="0" smtClean="0"/>
              <a:t>	mitigate and/or avoid pre-existing environmental contamination that may negatively impact the force or the mission</a:t>
            </a:r>
          </a:p>
          <a:p>
            <a:pPr eaLnBrk="1" hangingPunct="1">
              <a:lnSpc>
                <a:spcPct val="80000"/>
              </a:lnSpc>
              <a:spcBef>
                <a:spcPct val="0"/>
              </a:spcBef>
              <a:tabLst>
                <a:tab pos="117475" algn="l"/>
              </a:tabLst>
            </a:pPr>
            <a:endParaRPr lang="en-US" altLang="en-US" sz="1000" dirty="0" smtClean="0"/>
          </a:p>
          <a:p>
            <a:pPr eaLnBrk="1" hangingPunct="1">
              <a:lnSpc>
                <a:spcPct val="80000"/>
              </a:lnSpc>
              <a:spcBef>
                <a:spcPct val="0"/>
              </a:spcBef>
              <a:tabLst>
                <a:tab pos="117475" algn="l"/>
              </a:tabLst>
            </a:pPr>
            <a:r>
              <a:rPr lang="en-US" altLang="sv-SE" sz="1000" noProof="0" dirty="0" smtClean="0">
                <a:ea typeface="ＭＳ Ｐゴシック" pitchFamily="34" charset="-128"/>
              </a:rPr>
              <a:t>The aims of Energy Considerations are to:</a:t>
            </a:r>
          </a:p>
          <a:p>
            <a:pPr>
              <a:lnSpc>
                <a:spcPct val="80000"/>
              </a:lnSpc>
              <a:spcBef>
                <a:spcPts val="0"/>
              </a:spcBef>
              <a:buFontTx/>
              <a:buChar char="•"/>
              <a:tabLst>
                <a:tab pos="117475" algn="l"/>
              </a:tabLst>
            </a:pPr>
            <a:r>
              <a:rPr lang="en-US" altLang="sv-SE" sz="1000" noProof="0" dirty="0" smtClean="0">
                <a:ea typeface="ＭＳ Ｐゴシック" pitchFamily="34" charset="-128"/>
              </a:rPr>
              <a:t>use less energy to provide the same service </a:t>
            </a:r>
          </a:p>
          <a:p>
            <a:pPr>
              <a:lnSpc>
                <a:spcPct val="80000"/>
              </a:lnSpc>
              <a:spcBef>
                <a:spcPts val="0"/>
              </a:spcBef>
              <a:buFontTx/>
              <a:buChar char="•"/>
              <a:tabLst>
                <a:tab pos="117475" algn="l"/>
              </a:tabLst>
            </a:pPr>
            <a:r>
              <a:rPr lang="en-US" altLang="sv-SE" sz="1000" noProof="0" dirty="0" smtClean="0">
                <a:ea typeface="ＭＳ Ｐゴシック" pitchFamily="34" charset="-128"/>
              </a:rPr>
              <a:t>systematically achieve better energy efficiency and mission sustainability through technical solutions and by enhancing</a:t>
            </a:r>
            <a:r>
              <a:rPr lang="en-US" altLang="sv-SE" sz="1000" i="1" noProof="0" dirty="0" smtClean="0">
                <a:ea typeface="ＭＳ Ｐゴシック" pitchFamily="34" charset="-128"/>
              </a:rPr>
              <a:t> </a:t>
            </a:r>
            <a:r>
              <a:rPr lang="en-US" altLang="sv-SE" sz="1000" noProof="0" dirty="0" smtClean="0">
                <a:ea typeface="ＭＳ Ｐゴシック" pitchFamily="34" charset="-128"/>
              </a:rPr>
              <a:t>energy awareness and behavioral practices </a:t>
            </a:r>
          </a:p>
          <a:p>
            <a:pPr eaLnBrk="1" hangingPunct="1">
              <a:lnSpc>
                <a:spcPct val="80000"/>
              </a:lnSpc>
              <a:spcBef>
                <a:spcPct val="0"/>
              </a:spcBef>
              <a:tabLst>
                <a:tab pos="117475" algn="l"/>
              </a:tabLst>
            </a:pPr>
            <a:endParaRPr lang="en-US" altLang="en-US" sz="1000" dirty="0" smtClean="0"/>
          </a:p>
          <a:p>
            <a:pPr eaLnBrk="1" hangingPunct="1">
              <a:lnSpc>
                <a:spcPct val="80000"/>
              </a:lnSpc>
              <a:spcBef>
                <a:spcPct val="0"/>
              </a:spcBef>
              <a:tabLst>
                <a:tab pos="117475" algn="l"/>
              </a:tabLst>
            </a:pPr>
            <a:r>
              <a:rPr lang="en-US" altLang="en-US" sz="1000" dirty="0" smtClean="0"/>
              <a:t>“Environmental Considerations in Operations (</a:t>
            </a:r>
            <a:r>
              <a:rPr lang="en-US" altLang="en-US" sz="1000" dirty="0" err="1" smtClean="0"/>
              <a:t>ECOps</a:t>
            </a:r>
            <a:r>
              <a:rPr lang="en-US" altLang="en-US" sz="1000" dirty="0" smtClean="0"/>
              <a:t>)” covers a broad range of issues. The focus areas addressed in this toolbox are: </a:t>
            </a:r>
          </a:p>
          <a:p>
            <a:pPr eaLnBrk="1" hangingPunct="1">
              <a:lnSpc>
                <a:spcPct val="80000"/>
              </a:lnSpc>
              <a:spcBef>
                <a:spcPct val="0"/>
              </a:spcBef>
              <a:buFontTx/>
              <a:buChar char="•"/>
              <a:tabLst>
                <a:tab pos="117475" algn="l"/>
              </a:tabLst>
            </a:pPr>
            <a:r>
              <a:rPr lang="en-US" altLang="en-US" sz="1000" dirty="0" smtClean="0"/>
              <a:t> </a:t>
            </a:r>
            <a:r>
              <a:rPr lang="en-US" altLang="en-US" sz="1000" u="sng" dirty="0" smtClean="0"/>
              <a:t>Solid waste/hazardous material/hazardous waste management</a:t>
            </a:r>
            <a:r>
              <a:rPr lang="en-US" altLang="en-US" sz="1000" dirty="0" smtClean="0"/>
              <a:t>.  Operations require a lot of material and generate large quantities of waste.  Proper management of material and waste helps to minimize environmental pollution, protect health, and conserve resources and funding. For example, it is important to properly handle and store hazardous material or waste that is used when maintaining vehicles.</a:t>
            </a:r>
          </a:p>
          <a:p>
            <a:pPr eaLnBrk="1" hangingPunct="1">
              <a:lnSpc>
                <a:spcPct val="80000"/>
              </a:lnSpc>
              <a:spcBef>
                <a:spcPct val="0"/>
              </a:spcBef>
              <a:buFontTx/>
              <a:buChar char="•"/>
              <a:tabLst>
                <a:tab pos="117475" algn="l"/>
              </a:tabLst>
            </a:pPr>
            <a:r>
              <a:rPr lang="en-US" altLang="en-US" sz="1000" dirty="0" smtClean="0"/>
              <a:t>	</a:t>
            </a:r>
            <a:r>
              <a:rPr lang="en-US" altLang="en-US" sz="1000" u="sng" dirty="0" smtClean="0"/>
              <a:t>Water and wastewater management</a:t>
            </a:r>
            <a:r>
              <a:rPr lang="en-US" altLang="en-US" sz="1000" dirty="0" smtClean="0"/>
              <a:t>.  Water is used in many aspects of an operation. It is necessary for drinking, personal hygiene, cleaning equipment, etc. Often operations occur in areas with limited water resources and water must be transported to military operations. Proper management of water and wastewater helps to ensure we have safe drinking water, reduces transportation requirements, and protects soldiers from diseases resulting from improper wastewater management. </a:t>
            </a:r>
          </a:p>
          <a:p>
            <a:pPr eaLnBrk="1" hangingPunct="1">
              <a:lnSpc>
                <a:spcPct val="80000"/>
              </a:lnSpc>
              <a:spcBef>
                <a:spcPct val="0"/>
              </a:spcBef>
              <a:buFontTx/>
              <a:buChar char="•"/>
              <a:tabLst>
                <a:tab pos="117475" algn="l"/>
              </a:tabLst>
            </a:pPr>
            <a:r>
              <a:rPr lang="en-US" altLang="en-US" sz="1000" dirty="0" smtClean="0"/>
              <a:t>  </a:t>
            </a:r>
            <a:r>
              <a:rPr lang="en-US" altLang="en-US" sz="1000" u="sng" dirty="0" smtClean="0"/>
              <a:t>Spill Prevention and Response Planning</a:t>
            </a:r>
            <a:r>
              <a:rPr lang="en-US" altLang="en-US" sz="1000" dirty="0" smtClean="0"/>
              <a:t>. Spills of petroleum, oils and lubricants (POL) and hazardous materials may occur during routine operations. Establishing preventive measures and ensuring that personnel know their roles and responsibilities for spill response helps to minimize exposure of personnel to hazards and the impacts of spills on the environment. Personnel must be able to act in the case of a spill.</a:t>
            </a:r>
          </a:p>
          <a:p>
            <a:pPr eaLnBrk="1" hangingPunct="1">
              <a:lnSpc>
                <a:spcPct val="80000"/>
              </a:lnSpc>
              <a:spcBef>
                <a:spcPct val="0"/>
              </a:spcBef>
              <a:buFontTx/>
              <a:buChar char="•"/>
              <a:tabLst>
                <a:tab pos="117475" algn="l"/>
              </a:tabLst>
            </a:pPr>
            <a:r>
              <a:rPr lang="en-US" altLang="en-US" sz="1000" dirty="0" smtClean="0"/>
              <a:t>  </a:t>
            </a:r>
            <a:r>
              <a:rPr lang="en-US" altLang="en-US" sz="1000" u="sng" dirty="0" smtClean="0"/>
              <a:t>Natural resource and cultural property protection</a:t>
            </a:r>
            <a:r>
              <a:rPr lang="en-US" altLang="en-US" sz="1000" dirty="0" smtClean="0"/>
              <a:t>. It is important for deploying forces to be respectful of historic sites, buildings, archeological sites, natural resources, wildlife and habitats that are important to the host nation. This helps to foster good relations with local populations and the host nation. </a:t>
            </a:r>
          </a:p>
          <a:p>
            <a:pPr eaLnBrk="1" hangingPunct="1">
              <a:lnSpc>
                <a:spcPct val="80000"/>
              </a:lnSpc>
              <a:spcBef>
                <a:spcPct val="0"/>
              </a:spcBef>
              <a:tabLst>
                <a:tab pos="117475" algn="l"/>
              </a:tabLst>
            </a:pPr>
            <a:endParaRPr lang="en-US" altLang="en-US" sz="1000" dirty="0" smtClean="0"/>
          </a:p>
          <a:p>
            <a:pPr eaLnBrk="1" hangingPunct="1">
              <a:lnSpc>
                <a:spcPct val="80000"/>
              </a:lnSpc>
              <a:spcBef>
                <a:spcPct val="0"/>
              </a:spcBef>
              <a:tabLst>
                <a:tab pos="117475" algn="l"/>
              </a:tabLst>
            </a:pPr>
            <a:r>
              <a:rPr lang="en-US" altLang="en-US" sz="1000" dirty="0" smtClean="0"/>
              <a:t>Energy is another important consideration, but addressing all aspects of energy conservation and use could constitute a whole separate toolbox. As general guidelines, remember to use energy sustainably and responsibly. Energy consumption, supplies and availability is usually critical for the operation. Energy use is also a financial and environmental issue, so avoid unnecessary energy use.</a:t>
            </a:r>
          </a:p>
          <a:p>
            <a:pPr eaLnBrk="1" hangingPunct="1">
              <a:lnSpc>
                <a:spcPct val="80000"/>
              </a:lnSpc>
              <a:spcBef>
                <a:spcPct val="0"/>
              </a:spcBef>
              <a:tabLst>
                <a:tab pos="117475" algn="l"/>
              </a:tabLst>
            </a:pPr>
            <a:endParaRPr lang="en-US" altLang="en-US" sz="1000" dirty="0" smtClean="0"/>
          </a:p>
          <a:p>
            <a:pPr eaLnBrk="1" hangingPunct="1">
              <a:lnSpc>
                <a:spcPct val="80000"/>
              </a:lnSpc>
              <a:spcBef>
                <a:spcPct val="0"/>
              </a:spcBef>
              <a:tabLst>
                <a:tab pos="117475" algn="l"/>
              </a:tabLst>
            </a:pPr>
            <a:r>
              <a:rPr lang="en-US" altLang="sv-SE" sz="1000" b="0" noProof="0" dirty="0" smtClean="0">
                <a:ea typeface="ＭＳ Ｐゴシック" pitchFamily="34" charset="-128"/>
              </a:rPr>
              <a:t>Focus areas  of  the </a:t>
            </a:r>
            <a:r>
              <a:rPr lang="en-US" altLang="en-US" sz="1000" b="0" noProof="0" dirty="0" smtClean="0">
                <a:ea typeface="ＭＳ Ｐゴシック" pitchFamily="34" charset="-128"/>
              </a:rPr>
              <a:t>“</a:t>
            </a:r>
            <a:r>
              <a:rPr lang="en-US" altLang="sv-SE" sz="1000" b="0" noProof="0" dirty="0" smtClean="0">
                <a:ea typeface="ＭＳ Ｐゴシック" pitchFamily="34" charset="-128"/>
              </a:rPr>
              <a:t>Energy Considerations in Operations (</a:t>
            </a:r>
            <a:r>
              <a:rPr lang="en-US" altLang="sv-SE" sz="1000" b="0" noProof="0" dirty="0" err="1" smtClean="0">
                <a:ea typeface="ＭＳ Ｐゴシック" pitchFamily="34" charset="-128"/>
              </a:rPr>
              <a:t>EnCOps</a:t>
            </a:r>
            <a:r>
              <a:rPr lang="en-US" altLang="sv-SE" sz="1000" b="0" noProof="0" dirty="0" smtClean="0">
                <a:ea typeface="ＭＳ Ｐゴシック" pitchFamily="34" charset="-128"/>
              </a:rPr>
              <a:t>)</a:t>
            </a:r>
            <a:r>
              <a:rPr lang="en-US" altLang="en-US" sz="1000" b="0" noProof="0" dirty="0" smtClean="0">
                <a:ea typeface="ＭＳ Ｐゴシック" pitchFamily="34" charset="-128"/>
              </a:rPr>
              <a:t>”</a:t>
            </a:r>
            <a:r>
              <a:rPr lang="en-US" altLang="sv-SE" sz="1000" b="0" noProof="0" dirty="0" smtClean="0">
                <a:ea typeface="ＭＳ Ｐゴシック" pitchFamily="34" charset="-128"/>
              </a:rPr>
              <a:t> in the toolbox are:</a:t>
            </a:r>
          </a:p>
          <a:p>
            <a:pPr>
              <a:lnSpc>
                <a:spcPct val="80000"/>
              </a:lnSpc>
              <a:spcBef>
                <a:spcPts val="0"/>
              </a:spcBef>
              <a:spcAft>
                <a:spcPts val="0"/>
              </a:spcAft>
              <a:buFontTx/>
              <a:buChar char="•"/>
              <a:tabLst>
                <a:tab pos="117475" algn="l"/>
              </a:tabLst>
            </a:pPr>
            <a:r>
              <a:rPr lang="en-US" altLang="sv-SE" sz="1000" b="0" u="sng" noProof="0" dirty="0" smtClean="0">
                <a:ea typeface="ＭＳ Ｐゴシック" pitchFamily="34" charset="-128"/>
              </a:rPr>
              <a:t>planning considerations for optimal energy management</a:t>
            </a:r>
          </a:p>
          <a:p>
            <a:pPr>
              <a:lnSpc>
                <a:spcPct val="80000"/>
              </a:lnSpc>
              <a:spcBef>
                <a:spcPts val="0"/>
              </a:spcBef>
              <a:spcAft>
                <a:spcPts val="0"/>
              </a:spcAft>
              <a:buFontTx/>
              <a:buChar char="•"/>
              <a:tabLst>
                <a:tab pos="117475" algn="l"/>
              </a:tabLst>
            </a:pPr>
            <a:r>
              <a:rPr lang="en-US" altLang="sv-SE" sz="1000" b="0" u="sng" noProof="0" dirty="0" smtClean="0">
                <a:ea typeface="ＭＳ Ｐゴシック" pitchFamily="34" charset="-128"/>
              </a:rPr>
              <a:t>energy use in military operations</a:t>
            </a:r>
          </a:p>
          <a:p>
            <a:pPr>
              <a:lnSpc>
                <a:spcPct val="80000"/>
              </a:lnSpc>
              <a:spcBef>
                <a:spcPts val="0"/>
              </a:spcBef>
              <a:spcAft>
                <a:spcPts val="0"/>
              </a:spcAft>
              <a:buFontTx/>
              <a:buChar char="•"/>
              <a:tabLst>
                <a:tab pos="117475" algn="l"/>
              </a:tabLst>
            </a:pPr>
            <a:r>
              <a:rPr lang="en-US" altLang="sv-SE" sz="1000" b="0" u="sng" noProof="0" dirty="0" smtClean="0">
                <a:ea typeface="ＭＳ Ｐゴシック" pitchFamily="34" charset="-128"/>
              </a:rPr>
              <a:t>energy production, storage, and distribution</a:t>
            </a:r>
          </a:p>
          <a:p>
            <a:pPr>
              <a:lnSpc>
                <a:spcPct val="80000"/>
              </a:lnSpc>
              <a:spcBef>
                <a:spcPts val="0"/>
              </a:spcBef>
              <a:spcAft>
                <a:spcPts val="0"/>
              </a:spcAft>
              <a:buFontTx/>
              <a:buChar char="•"/>
              <a:tabLst>
                <a:tab pos="117475" algn="l"/>
              </a:tabLst>
            </a:pPr>
            <a:r>
              <a:rPr lang="en-US" altLang="sv-SE" sz="1000" b="0" u="sng" noProof="0" dirty="0" smtClean="0">
                <a:ea typeface="ＭＳ Ｐゴシック" pitchFamily="34" charset="-128"/>
              </a:rPr>
              <a:t>energy efficiency practices</a:t>
            </a:r>
          </a:p>
          <a:p>
            <a:pPr eaLnBrk="1" hangingPunct="1">
              <a:lnSpc>
                <a:spcPct val="80000"/>
              </a:lnSpc>
              <a:spcBef>
                <a:spcPct val="0"/>
              </a:spcBef>
              <a:tabLst>
                <a:tab pos="117475" algn="l"/>
              </a:tabLst>
            </a:pPr>
            <a:endParaRPr lang="en-US" alt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520758-821F-468B-B593-C2175D6D8D96}" type="slidenum">
              <a:rPr lang="en-US" altLang="en-US" smtClean="0"/>
              <a:pPr eaLnBrk="1" hangingPunct="1"/>
              <a:t>6</a:t>
            </a:fld>
            <a:endParaRPr lang="en-US" alt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xfrm>
            <a:off x="236538" y="4484688"/>
            <a:ext cx="6889750" cy="4319587"/>
          </a:xfrm>
          <a:ln/>
        </p:spPr>
        <p:txBody>
          <a:bodyPr>
            <a:normAutofit fontScale="85000" lnSpcReduction="20000"/>
          </a:bodyPr>
          <a:lstStyle/>
          <a:p>
            <a:pPr eaLnBrk="1" fontAlgn="auto" hangingPunct="1">
              <a:lnSpc>
                <a:spcPct val="80000"/>
              </a:lnSpc>
              <a:spcBef>
                <a:spcPts val="0"/>
              </a:spcBef>
              <a:spcAft>
                <a:spcPts val="0"/>
              </a:spcAft>
              <a:tabLst>
                <a:tab pos="118019" algn="l"/>
              </a:tabLst>
              <a:defRPr/>
            </a:pPr>
            <a:r>
              <a:rPr lang="en-US" dirty="0" smtClean="0"/>
              <a:t>There are a number of reasons why it is important to think about environmental and</a:t>
            </a:r>
            <a:r>
              <a:rPr lang="en-US" baseline="0" dirty="0" smtClean="0"/>
              <a:t> energy </a:t>
            </a:r>
            <a:r>
              <a:rPr lang="en-US" dirty="0" smtClean="0"/>
              <a:t>considerations. </a:t>
            </a:r>
          </a:p>
          <a:p>
            <a:pPr eaLnBrk="1" fontAlgn="auto" hangingPunct="1">
              <a:spcBef>
                <a:spcPts val="0"/>
              </a:spcBef>
              <a:spcAft>
                <a:spcPts val="0"/>
              </a:spcAft>
              <a:tabLst>
                <a:tab pos="236038" algn="l"/>
              </a:tabLst>
              <a:defRPr/>
            </a:pPr>
            <a:r>
              <a:rPr lang="en-US" u="sng" dirty="0" smtClean="0"/>
              <a:t>Force Protection (Safety and Health of Forces)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Planning for energy and environmental considerations prior to force deployment can help protect the safety and health of the troops.  For example, it can help ensure troops are housed away from contaminated areas. Energy and environmental considerations also help to reduce military supply demands, therefore reducing the risk troops face when conducting supply convoys. </a:t>
            </a:r>
          </a:p>
          <a:p>
            <a:pPr eaLnBrk="1" fontAlgn="auto" hangingPunct="1">
              <a:spcBef>
                <a:spcPts val="0"/>
              </a:spcBef>
              <a:spcAft>
                <a:spcPts val="0"/>
              </a:spcAft>
              <a:tabLst>
                <a:tab pos="236038" algn="l"/>
              </a:tabLst>
              <a:defRPr/>
            </a:pPr>
            <a:r>
              <a:rPr lang="en-US" u="sng" dirty="0" smtClean="0"/>
              <a:t>Logistical, Financial and Legal Implications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Recent operations have shown that approximately 70% of logistic movement by weight is fuel and water. Environmental and energy considerations help to reduce the demand of these resources, which in turn help to decrease the overall cost of the mission. </a:t>
            </a:r>
          </a:p>
          <a:p>
            <a:pPr marL="171450" indent="-171450" eaLnBrk="1" fontAlgn="auto" hangingPunct="1">
              <a:spcBef>
                <a:spcPts val="0"/>
              </a:spcBef>
              <a:spcAft>
                <a:spcPts val="0"/>
              </a:spcAft>
              <a:buFont typeface="Arial" pitchFamily="34" charset="0"/>
              <a:buChar char="•"/>
              <a:tabLst>
                <a:tab pos="236038" algn="l"/>
              </a:tabLst>
              <a:defRPr/>
            </a:pPr>
            <a:r>
              <a:rPr lang="en-US" dirty="0" smtClean="0"/>
              <a:t>Environmental damage requires money and man-hours to rehabilitate; this is money and manpower that could be used elsewhere in the operation. Failure to prevent or repair damage could result in unanticipated liabilities, both legal and political.</a:t>
            </a:r>
          </a:p>
          <a:p>
            <a:pPr marL="171450" indent="-171450" eaLnBrk="1" fontAlgn="auto" hangingPunct="1">
              <a:spcBef>
                <a:spcPts val="0"/>
              </a:spcBef>
              <a:spcAft>
                <a:spcPts val="0"/>
              </a:spcAft>
              <a:buFont typeface="Arial" pitchFamily="34" charset="0"/>
              <a:buChar char="•"/>
              <a:tabLst>
                <a:tab pos="236038" algn="l"/>
              </a:tabLst>
              <a:defRPr/>
            </a:pPr>
            <a:r>
              <a:rPr lang="en-US" dirty="0" smtClean="0"/>
              <a:t>Poor environmental and energy preparation can increase resource costs. For example, it costs money to clean up the waste generated by a leaking fuel tanker as well as the cost of the spilled fuel itself. Energy supplies that are poorly managed means more energy must be delivered to the deployed location.</a:t>
            </a:r>
          </a:p>
          <a:p>
            <a:pPr eaLnBrk="1" fontAlgn="auto" hangingPunct="1">
              <a:spcBef>
                <a:spcPts val="0"/>
              </a:spcBef>
              <a:spcAft>
                <a:spcPts val="0"/>
              </a:spcAft>
              <a:tabLst>
                <a:tab pos="236038" algn="l"/>
              </a:tabLst>
              <a:defRPr/>
            </a:pPr>
            <a:r>
              <a:rPr lang="en-US" u="sng" dirty="0" smtClean="0"/>
              <a:t>Sustainable use </a:t>
            </a:r>
            <a:r>
              <a:rPr lang="en-US" dirty="0" smtClean="0"/>
              <a:t>of the environment is important for several different reasons: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the current mission can continue (impacts to current operations are avoided) </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future deployments can occur in the same areas; this depends on proper environmental care during the current deployment</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the host nation can use the area after operations have ceased</a:t>
            </a:r>
          </a:p>
          <a:p>
            <a:pPr eaLnBrk="1" fontAlgn="auto" hangingPunct="1">
              <a:spcBef>
                <a:spcPts val="0"/>
              </a:spcBef>
              <a:spcAft>
                <a:spcPts val="0"/>
              </a:spcAft>
              <a:tabLst>
                <a:tab pos="236038" algn="l"/>
              </a:tabLst>
              <a:defRPr/>
            </a:pPr>
            <a:endParaRPr lang="en-US" dirty="0" smtClean="0"/>
          </a:p>
          <a:p>
            <a:pPr eaLnBrk="1" fontAlgn="auto" hangingPunct="1">
              <a:lnSpc>
                <a:spcPct val="80000"/>
              </a:lnSpc>
              <a:spcBef>
                <a:spcPts val="0"/>
              </a:spcBef>
              <a:spcAft>
                <a:spcPts val="0"/>
              </a:spcAft>
              <a:tabLst>
                <a:tab pos="118019" algn="l"/>
              </a:tabLst>
              <a:defRPr/>
            </a:pPr>
            <a:r>
              <a:rPr lang="en-US" dirty="0" smtClean="0"/>
              <a:t>When implementing environmental and energy considerations, you should consider possible environmental impacts on the geopolitical situation such as:</a:t>
            </a:r>
          </a:p>
          <a:p>
            <a:pPr eaLnBrk="1" fontAlgn="auto" hangingPunct="1">
              <a:lnSpc>
                <a:spcPct val="80000"/>
              </a:lnSpc>
              <a:spcBef>
                <a:spcPts val="0"/>
              </a:spcBef>
              <a:spcAft>
                <a:spcPts val="0"/>
              </a:spcAft>
              <a:buFontTx/>
              <a:buChar char="•"/>
              <a:tabLst>
                <a:tab pos="118019" algn="l"/>
              </a:tabLst>
              <a:defRPr/>
            </a:pPr>
            <a:r>
              <a:rPr lang="en-US" dirty="0" smtClean="0"/>
              <a:t>	Environmental local resources as a cause of conflict, e.g., vying for access to water resources</a:t>
            </a:r>
            <a:r>
              <a:rPr lang="en-US" baseline="0" dirty="0" smtClean="0"/>
              <a:t> and</a:t>
            </a:r>
            <a:r>
              <a:rPr lang="en-US" dirty="0" smtClean="0"/>
              <a:t> agricultural land</a:t>
            </a:r>
            <a:r>
              <a:rPr lang="en-US" baseline="0" dirty="0" smtClean="0"/>
              <a:t> as well as host nation-supported electricity</a:t>
            </a:r>
            <a:endParaRPr lang="en-US" dirty="0" smtClean="0"/>
          </a:p>
          <a:p>
            <a:pPr eaLnBrk="1" fontAlgn="auto" hangingPunct="1">
              <a:lnSpc>
                <a:spcPct val="80000"/>
              </a:lnSpc>
              <a:spcBef>
                <a:spcPts val="0"/>
              </a:spcBef>
              <a:spcAft>
                <a:spcPts val="0"/>
              </a:spcAft>
              <a:buFontTx/>
              <a:buChar char="•"/>
              <a:tabLst>
                <a:tab pos="118019" algn="l"/>
              </a:tabLst>
              <a:defRPr/>
            </a:pPr>
            <a:r>
              <a:rPr lang="en-US" dirty="0" smtClean="0"/>
              <a:t>	Environmental threats, e.g., destruction of natural resources, contaminated farms lands, etc. could stress the economy</a:t>
            </a:r>
          </a:p>
          <a:p>
            <a:pPr eaLnBrk="1" fontAlgn="auto" hangingPunct="1">
              <a:lnSpc>
                <a:spcPct val="80000"/>
              </a:lnSpc>
              <a:spcBef>
                <a:spcPts val="0"/>
              </a:spcBef>
              <a:spcAft>
                <a:spcPts val="0"/>
              </a:spcAft>
              <a:buFontTx/>
              <a:buChar char="•"/>
              <a:tabLst>
                <a:tab pos="118019" algn="l"/>
              </a:tabLst>
              <a:defRPr/>
            </a:pPr>
            <a:r>
              <a:rPr lang="en-US" dirty="0" smtClean="0"/>
              <a:t>	National strategic assets and security interests where implementation of considerations should be cognizant of the host nation’s resources and populace</a:t>
            </a:r>
          </a:p>
          <a:p>
            <a:pPr eaLnBrk="1" fontAlgn="auto" hangingPunct="1">
              <a:lnSpc>
                <a:spcPct val="80000"/>
              </a:lnSpc>
              <a:spcBef>
                <a:spcPts val="0"/>
              </a:spcBef>
              <a:spcAft>
                <a:spcPts val="0"/>
              </a:spcAft>
              <a:buFontTx/>
              <a:buNone/>
              <a:tabLst>
                <a:tab pos="118019" algn="l"/>
              </a:tabLst>
              <a:defRPr/>
            </a:pPr>
            <a:endParaRPr lang="en-US" dirty="0" smtClean="0"/>
          </a:p>
          <a:p>
            <a:pPr eaLnBrk="1" fontAlgn="auto" hangingPunct="1">
              <a:lnSpc>
                <a:spcPct val="100000"/>
              </a:lnSpc>
              <a:spcBef>
                <a:spcPts val="0"/>
              </a:spcBef>
              <a:spcAft>
                <a:spcPts val="0"/>
              </a:spcAft>
              <a:tabLst>
                <a:tab pos="118019" algn="l"/>
              </a:tabLst>
              <a:defRPr/>
            </a:pPr>
            <a:r>
              <a:rPr lang="en-US" dirty="0" smtClean="0"/>
              <a:t>When proper consideration is given, this can help win the hearts and minds of the local population by showing them that you respect host nation values and resources. All of this contributes to making a positive impact on psychological operations (PSYOPS).</a:t>
            </a:r>
          </a:p>
          <a:p>
            <a:pPr eaLnBrk="1" fontAlgn="auto" hangingPunct="1">
              <a:spcBef>
                <a:spcPts val="0"/>
              </a:spcBef>
              <a:spcAft>
                <a:spcPts val="0"/>
              </a:spcAft>
              <a:tabLst>
                <a:tab pos="236038" algn="l"/>
              </a:tabLst>
              <a:defRPr/>
            </a:pPr>
            <a:endParaRPr lang="en-US" dirty="0" smtClean="0"/>
          </a:p>
          <a:p>
            <a:pPr eaLnBrk="1" fontAlgn="auto" hangingPunct="1">
              <a:spcBef>
                <a:spcPts val="0"/>
              </a:spcBef>
              <a:spcAft>
                <a:spcPts val="0"/>
              </a:spcAft>
              <a:tabLst>
                <a:tab pos="236038" algn="l"/>
              </a:tabLst>
              <a:defRPr/>
            </a:pPr>
            <a:r>
              <a:rPr lang="en-US" dirty="0" smtClean="0">
                <a:solidFill>
                  <a:srgbClr val="FF0000"/>
                </a:solidFill>
              </a:rPr>
              <a:t>In the end, by doing things like reducing demand (of water, packaging, energy, etc.), and reusing and recycling resources and equipment, you will be helping to improve the safety and security of yourself and your fellow troops.</a:t>
            </a:r>
          </a:p>
          <a:p>
            <a:pPr eaLnBrk="1" fontAlgn="auto" hangingPunct="1">
              <a:spcBef>
                <a:spcPts val="0"/>
              </a:spcBef>
              <a:spcAft>
                <a:spcPts val="0"/>
              </a:spcAft>
              <a:tabLst>
                <a:tab pos="236038" algn="l"/>
              </a:tabLs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briefing focuses on the integration of environmental and energy considerations in base camp operations, from the planning and pre-deployment stages through post-deployment.  </a:t>
            </a:r>
            <a:r>
              <a:rPr lang="en-AU" altLang="en-US" dirty="0" smtClean="0">
                <a:cs typeface="Times New Roman" pitchFamily="18" charset="0"/>
              </a:rPr>
              <a:t>The integration and application of environmental and energy values into the military mission serve as a force multiplier. </a:t>
            </a:r>
          </a:p>
          <a:p>
            <a:pPr eaLnBrk="1" hangingPunct="1">
              <a:spcBef>
                <a:spcPct val="0"/>
              </a:spcBef>
            </a:pPr>
            <a:r>
              <a:rPr lang="en-US" altLang="en-US" dirty="0" smtClean="0"/>
              <a:t>As the environmental officer (EO) and/or energy</a:t>
            </a:r>
            <a:r>
              <a:rPr lang="en-US" altLang="en-US" baseline="0" dirty="0" smtClean="0"/>
              <a:t> manager (</a:t>
            </a:r>
            <a:r>
              <a:rPr lang="en-US" altLang="en-US" baseline="0" dirty="0" err="1" smtClean="0"/>
              <a:t>EnM</a:t>
            </a:r>
            <a:r>
              <a:rPr lang="en-US" altLang="en-US" baseline="0" dirty="0" smtClean="0"/>
              <a:t>)</a:t>
            </a:r>
            <a:r>
              <a:rPr lang="en-US" altLang="en-US" dirty="0" smtClean="0"/>
              <a:t>, you will work with your commander to effectively integrate environmental and energy considerations into operations at the tactical level. In short, you will be the “eyes and ears” of the commander by identifying environmental and energy issues that impact your mission and developing practices and procedures that support mission accomplishment.</a:t>
            </a:r>
          </a:p>
          <a:p>
            <a:pPr eaLnBrk="1" hangingPunct="1">
              <a:spcBef>
                <a:spcPct val="0"/>
              </a:spcBef>
            </a:pPr>
            <a:r>
              <a:rPr lang="en-US" altLang="en-US" dirty="0" smtClean="0"/>
              <a:t>EOs</a:t>
            </a:r>
            <a:r>
              <a:rPr lang="en-US" altLang="en-US" baseline="0" dirty="0" smtClean="0"/>
              <a:t> and </a:t>
            </a:r>
            <a:r>
              <a:rPr lang="en-US" altLang="en-US" baseline="0" dirty="0" err="1" smtClean="0"/>
              <a:t>EnMs</a:t>
            </a:r>
            <a:r>
              <a:rPr lang="en-US" altLang="en-US" baseline="0" dirty="0" smtClean="0"/>
              <a:t> are also responsible for conducting training on environmental and </a:t>
            </a:r>
            <a:r>
              <a:rPr lang="en-US" altLang="en-US" baseline="0" smtClean="0"/>
              <a:t>energy matters.</a:t>
            </a: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BB4D90-D1D5-4F0D-8960-E7F8456FC4D3}" type="slidenum">
              <a:rPr lang="en-US" altLang="en-US" smtClean="0"/>
              <a:pPr eaLnBrk="1" hangingPunct="1"/>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i-FI" altLang="sv-SE" b="0" dirty="0" smtClean="0">
                <a:ea typeface="ＭＳ Ｐゴシック" pitchFamily="34" charset="-128"/>
              </a:rPr>
              <a:t>This and the</a:t>
            </a:r>
            <a:r>
              <a:rPr lang="fi-FI" altLang="sv-SE" b="0" baseline="0" dirty="0" smtClean="0">
                <a:ea typeface="ＭＳ Ｐゴシック" pitchFamily="34" charset="-128"/>
              </a:rPr>
              <a:t> next slide highlight the importance of operational energy and show ways to conserve energy in every-day life at a camp.</a:t>
            </a:r>
            <a:endParaRPr lang="fi-FI" altLang="sv-SE" b="0"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fi-FI" altLang="sv-SE" b="0"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i-FI" altLang="sv-SE" b="0" dirty="0" smtClean="0">
                <a:ea typeface="ＭＳ Ｐゴシック" pitchFamily="34" charset="-128"/>
              </a:rPr>
              <a:t>For</a:t>
            </a:r>
            <a:r>
              <a:rPr lang="fi-FI" altLang="sv-SE" b="0" baseline="0" dirty="0" smtClean="0">
                <a:ea typeface="ＭＳ Ｐゴシック" pitchFamily="34" charset="-128"/>
              </a:rPr>
              <a:t> general information about military energy use, see for example</a:t>
            </a:r>
            <a:r>
              <a:rPr lang="fi-FI" altLang="sv-SE" b="1" baseline="0" dirty="0" smtClean="0">
                <a:ea typeface="ＭＳ Ｐゴシック" pitchFamily="34" charset="-128"/>
              </a:rPr>
              <a:t>, </a:t>
            </a:r>
            <a:r>
              <a:rPr lang="en-US" sz="1200" kern="1200" dirty="0" smtClean="0">
                <a:solidFill>
                  <a:schemeClr val="tx1"/>
                </a:solidFill>
                <a:effectLst/>
                <a:latin typeface="+mn-lt"/>
                <a:ea typeface="ＭＳ Ｐゴシック" charset="0"/>
                <a:cs typeface="+mn-cs"/>
              </a:rPr>
              <a:t>US Army, “The Power Is in Your Hands,” https://www.army.mil/e2/c/downloads/316462.pdf.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Information</a:t>
            </a:r>
            <a:r>
              <a:rPr lang="en-US" sz="1200" kern="1200" baseline="0" dirty="0" smtClean="0">
                <a:solidFill>
                  <a:schemeClr val="tx1"/>
                </a:solidFill>
                <a:effectLst/>
                <a:latin typeface="+mn-lt"/>
                <a:ea typeface="ＭＳ Ｐゴシック" charset="0"/>
                <a:cs typeface="+mn-cs"/>
              </a:rPr>
              <a:t> about Afghanistan is drawn from several sources, including: http://www.natolibguides.info/smartenergy and </a:t>
            </a:r>
            <a:r>
              <a:rPr lang="en-US" sz="1200" kern="1200" dirty="0" smtClean="0">
                <a:solidFill>
                  <a:schemeClr val="tx1"/>
                </a:solidFill>
                <a:effectLst/>
                <a:latin typeface="+mn-lt"/>
                <a:ea typeface="ＭＳ Ｐゴシック" charset="0"/>
                <a:cs typeface="+mn-cs"/>
              </a:rPr>
              <a:t>http://www.nationaldefensemagazine.org/archive/2010/April/Pages/HowMuchforaGallonofGas.aspx and</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https://protonex.com/blog/iraq-and-afghanistan-the-hidden-cost-of-fuel-convoys.</a:t>
            </a:r>
            <a:endParaRPr lang="fi-FI" altLang="sv-SE" b="1" dirty="0" smtClean="0">
              <a:ea typeface="ＭＳ Ｐゴシック" pitchFamily="34" charset="-128"/>
            </a:endParaRPr>
          </a:p>
        </p:txBody>
      </p:sp>
      <p:sp>
        <p:nvSpPr>
          <p:cNvPr id="3686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4F64169-1878-450D-A132-FC12E7FA5C57}" type="slidenum">
              <a:rPr lang="en-US" altLang="sv-SE" smtClean="0">
                <a:latin typeface="Arial" pitchFamily="34" charset="0"/>
              </a:rPr>
              <a:pPr eaLnBrk="1" hangingPunct="1">
                <a:spcBef>
                  <a:spcPct val="0"/>
                </a:spcBef>
              </a:pPr>
              <a:t>8</a:t>
            </a:fld>
            <a:endParaRPr lang="en-US" altLang="sv-S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dirty="0" smtClean="0">
                <a:ea typeface="ＭＳ Ｐゴシック" pitchFamily="34" charset="-128"/>
              </a:rPr>
              <a:t>Remember: resource conservation is ALSO energy conservation.  It takes energy to move resources to where you are!</a:t>
            </a:r>
          </a:p>
          <a:p>
            <a:endParaRPr lang="en-US" altLang="sv-SE" dirty="0" smtClean="0">
              <a:ea typeface="ＭＳ Ｐゴシック" pitchFamily="34" charset="-128"/>
            </a:endParaRPr>
          </a:p>
          <a:p>
            <a:r>
              <a:rPr lang="en-US" altLang="sv-SE" dirty="0" smtClean="0">
                <a:ea typeface="ＭＳ Ｐゴシック" pitchFamily="34" charset="-128"/>
              </a:rPr>
              <a:t>If available, use high-efficiency lighting such as LEDs or compact fluorescence lights.</a:t>
            </a:r>
          </a:p>
          <a:p>
            <a:endParaRPr lang="en-US" altLang="sv-SE" dirty="0" smtClean="0">
              <a:ea typeface="ＭＳ Ｐゴシック" pitchFamily="34" charset="-128"/>
            </a:endParaRPr>
          </a:p>
        </p:txBody>
      </p:sp>
      <p:sp>
        <p:nvSpPr>
          <p:cNvPr id="3789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66EE004-34DA-4D3C-8CD4-337086A0C435}" type="slidenum">
              <a:rPr lang="en-US" altLang="sv-SE" smtClean="0">
                <a:latin typeface="Arial" pitchFamily="34" charset="0"/>
              </a:rPr>
              <a:pPr eaLnBrk="1" hangingPunct="1">
                <a:spcBef>
                  <a:spcPct val="0"/>
                </a:spcBef>
              </a:pPr>
              <a:t>9</a:t>
            </a:fld>
            <a:endParaRPr lang="en-US" altLang="sv-S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p:spPr>
        <p:txBody>
          <a:bodyPr wrap="none" anchor="ctr"/>
          <a:lstStyle/>
          <a:p>
            <a:pPr>
              <a:defRPr/>
            </a:pPr>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4400" b="1" i="1" smtClean="0"/>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p:spPr>
        <p:txBody>
          <a:bodyPr wrap="none" anchor="ctr"/>
          <a:lstStyle/>
          <a:p>
            <a:pPr>
              <a:defRPr/>
            </a:pPr>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sz="2000" b="1" smtClean="0"/>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79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p:spPr>
        <p:txBody>
          <a:bodyPr wrap="none" anchor="ctr"/>
          <a:lstStyle/>
          <a:p>
            <a:pPr>
              <a:defRPr/>
            </a:pPr>
            <a:endParaRPr lang="en-US"/>
          </a:p>
        </p:txBody>
      </p:sp>
      <p:sp>
        <p:nvSpPr>
          <p:cNvPr id="7" name="Rectangle 6"/>
          <p:cNvSpPr>
            <a:spLocks noChangeArrowheads="1"/>
          </p:cNvSpPr>
          <p:nvPr userDrawn="1"/>
        </p:nvSpPr>
        <p:spPr bwMode="auto">
          <a:xfrm>
            <a:off x="7010400" y="6324600"/>
            <a:ext cx="1905000" cy="369888"/>
          </a:xfrm>
          <a:prstGeom prst="rect">
            <a:avLst/>
          </a:prstGeom>
          <a:noFill/>
          <a:ln w="9525">
            <a:noFill/>
            <a:miter lim="800000"/>
            <a:headEnd/>
            <a:tailEnd/>
          </a:ln>
        </p:spPr>
        <p:txBody>
          <a:bodyPr>
            <a:spAutoFit/>
          </a:bodyPr>
          <a:lstStyle/>
          <a:p>
            <a:pPr algn="r">
              <a:defRPr/>
            </a:pPr>
            <a:fld id="{D1AFE775-BD63-4FCF-A9C4-F1AFE68D8605}" type="slidenum">
              <a:rPr lang="en-US"/>
              <a:pPr algn="r">
                <a:defRPr/>
              </a:pPr>
              <a:t>‹#›</a:t>
            </a:fld>
            <a:endParaRPr lang="en-US"/>
          </a:p>
        </p:txBody>
      </p:sp>
      <p:sp>
        <p:nvSpPr>
          <p:cNvPr id="5" name="Content Placeholder 2"/>
          <p:cNvSpPr>
            <a:spLocks noGrp="1"/>
          </p:cNvSpPr>
          <p:nvPr>
            <p:ph idx="1"/>
          </p:nvPr>
        </p:nvSpPr>
        <p:spPr>
          <a:xfrm>
            <a:off x="533400" y="1371600"/>
            <a:ext cx="8153400" cy="38100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03981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p:spPr>
        <p:txBody>
          <a:bodyPr wrap="none" anchor="ctr"/>
          <a:lstStyle/>
          <a:p>
            <a:pPr>
              <a:defRPr/>
            </a:pPr>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9468165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p:spPr>
        <p:txBody>
          <a:bodyPr wrap="none" anchor="ctr"/>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57555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p:spPr>
        <p:txBody>
          <a:bodyPr wrap="none" anchor="ctr"/>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506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990600"/>
            <a:ext cx="9144000" cy="0"/>
          </a:xfrm>
          <a:prstGeom prst="line">
            <a:avLst/>
          </a:prstGeom>
          <a:noFill/>
          <a:ln w="57150">
            <a:solidFill>
              <a:srgbClr val="545612"/>
            </a:solidFill>
            <a:round/>
            <a:headEnd/>
            <a:tailEnd/>
          </a:ln>
        </p:spPr>
        <p:txBody>
          <a:bodyPr wrap="none" anchor="ctr"/>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lgn="r">
              <a:defRPr>
                <a:latin typeface="Arial" charset="0"/>
                <a:cs typeface="Arial" charset="0"/>
              </a:defRPr>
            </a:lvl1pPr>
          </a:lstStyle>
          <a:p>
            <a:pPr>
              <a:defRPr/>
            </a:pPr>
            <a:fld id="{7755984D-5639-4AFD-8EE6-A69962B2D4BE}" type="slidenum">
              <a:rPr lang="en-US"/>
              <a:pPr>
                <a:defRPr/>
              </a:pPr>
              <a:t>‹#›</a:t>
            </a:fld>
            <a:endParaRPr lang="en-US" dirty="0"/>
          </a:p>
        </p:txBody>
      </p:sp>
    </p:spTree>
    <p:extLst>
      <p:ext uri="{BB962C8B-B14F-4D97-AF65-F5344CB8AC3E}">
        <p14:creationId xmlns:p14="http://schemas.microsoft.com/office/powerpoint/2010/main" val="180294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D5CD03A9-EFA9-403F-8452-3D2404BB921E}" type="slidenum">
              <a:rPr lang="en-US"/>
              <a:pPr>
                <a:defRPr/>
              </a:pPr>
              <a:t>‹#›</a:t>
            </a:fld>
            <a:endParaRPr lang="en-US" dirty="0"/>
          </a:p>
        </p:txBody>
      </p:sp>
    </p:spTree>
    <p:extLst>
      <p:ext uri="{BB962C8B-B14F-4D97-AF65-F5344CB8AC3E}">
        <p14:creationId xmlns:p14="http://schemas.microsoft.com/office/powerpoint/2010/main" val="8261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lgn="r">
              <a:defRPr>
                <a:latin typeface="Arial" charset="0"/>
                <a:cs typeface="Arial" charset="0"/>
              </a:defRPr>
            </a:lvl1pPr>
          </a:lstStyle>
          <a:p>
            <a:pPr>
              <a:defRPr/>
            </a:pPr>
            <a:fld id="{8378391A-5E62-4596-AA57-EAAC3CC9B079}" type="slidenum">
              <a:rPr lang="en-US"/>
              <a:pPr>
                <a:defRPr/>
              </a:pPr>
              <a:t>‹#›</a:t>
            </a:fld>
            <a:endParaRPr lang="en-US" dirty="0"/>
          </a:p>
        </p:txBody>
      </p:sp>
    </p:spTree>
    <p:extLst>
      <p:ext uri="{BB962C8B-B14F-4D97-AF65-F5344CB8AC3E}">
        <p14:creationId xmlns:p14="http://schemas.microsoft.com/office/powerpoint/2010/main" val="255651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0F3D9102-AE65-420F-B920-EEC5EF276502}" type="slidenum">
              <a:rPr lang="en-US"/>
              <a:pPr>
                <a:defRPr/>
              </a:pPr>
              <a:t>‹#›</a:t>
            </a:fld>
            <a:endParaRPr lang="en-US" dirty="0"/>
          </a:p>
        </p:txBody>
      </p:sp>
    </p:spTree>
    <p:extLst>
      <p:ext uri="{BB962C8B-B14F-4D97-AF65-F5344CB8AC3E}">
        <p14:creationId xmlns:p14="http://schemas.microsoft.com/office/powerpoint/2010/main" val="26776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EBBDA2EE-5BD0-4CA0-A096-430496C5C769}" type="slidenum">
              <a:rPr lang="en-US"/>
              <a:pPr>
                <a:defRPr/>
              </a:pPr>
              <a:t>‹#›</a:t>
            </a:fld>
            <a:endParaRPr lang="en-US" dirty="0"/>
          </a:p>
        </p:txBody>
      </p:sp>
    </p:spTree>
    <p:extLst>
      <p:ext uri="{BB962C8B-B14F-4D97-AF65-F5344CB8AC3E}">
        <p14:creationId xmlns:p14="http://schemas.microsoft.com/office/powerpoint/2010/main" val="101247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7" name="Picture 3" descr="SNURRA_COLOR.jpg"/>
          <p:cNvPicPr>
            <a:picLocks noChangeAspect="1"/>
          </p:cNvPicPr>
          <p:nvPr userDrawn="1"/>
        </p:nvPicPr>
        <p:blipFill>
          <a:blip r:embed="rId12">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n-ea"/>
          <a:cs typeface="+mn-cs"/>
        </a:defRPr>
      </a:lvl1pPr>
      <a:lvl2pPr marL="730250" indent="-274638" algn="l" rtl="0" eaLnBrk="0" fontAlgn="base" hangingPunct="0">
        <a:spcBef>
          <a:spcPct val="20000"/>
        </a:spcBef>
        <a:spcAft>
          <a:spcPct val="0"/>
        </a:spcAft>
        <a:buChar char="•"/>
        <a:defRPr sz="2200">
          <a:solidFill>
            <a:schemeClr val="tx1"/>
          </a:solidFill>
          <a:latin typeface="+mn-lt"/>
        </a:defRPr>
      </a:lvl2pPr>
      <a:lvl3pPr marL="1130300" indent="-217488" algn="l" rtl="0" eaLnBrk="0" fontAlgn="base" hangingPunct="0">
        <a:spcBef>
          <a:spcPct val="20000"/>
        </a:spcBef>
        <a:spcAft>
          <a:spcPct val="0"/>
        </a:spcAft>
        <a:buChar char="•"/>
        <a:defRPr>
          <a:solidFill>
            <a:schemeClr val="tx1"/>
          </a:solidFill>
          <a:latin typeface="+mn-lt"/>
        </a:defRPr>
      </a:lvl3pPr>
      <a:lvl4pPr marL="1585913" indent="-217488" algn="l" rtl="0" eaLnBrk="0" fontAlgn="base" hangingPunct="0">
        <a:spcBef>
          <a:spcPct val="20000"/>
        </a:spcBef>
        <a:spcAft>
          <a:spcPct val="0"/>
        </a:spcAft>
        <a:defRPr>
          <a:solidFill>
            <a:schemeClr val="tx1"/>
          </a:solidFill>
          <a:latin typeface="+mn-lt"/>
        </a:defRPr>
      </a:lvl4pPr>
      <a:lvl5pPr marL="2041525" indent="-217488" algn="l" rtl="0" eaLnBrk="0" fontAlgn="base" hangingPunct="0">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4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slide" Target="slide4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48.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56.pn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76200"/>
            <a:ext cx="7010400" cy="762000"/>
          </a:xfrm>
        </p:spPr>
        <p:txBody>
          <a:bodyPr/>
          <a:lstStyle/>
          <a:p>
            <a:pPr eaLnBrk="1" hangingPunct="1"/>
            <a:r>
              <a:rPr lang="en-US" altLang="en-US" dirty="0" smtClean="0"/>
              <a:t>Environmental Laws and Regulations</a:t>
            </a:r>
          </a:p>
        </p:txBody>
      </p:sp>
      <p:sp>
        <p:nvSpPr>
          <p:cNvPr id="20484" name="TextBox 4"/>
          <p:cNvSpPr txBox="1">
            <a:spLocks noChangeArrowheads="1"/>
          </p:cNvSpPr>
          <p:nvPr/>
        </p:nvSpPr>
        <p:spPr bwMode="auto">
          <a:xfrm>
            <a:off x="930275" y="4976813"/>
            <a:ext cx="7137400" cy="132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a:t>Compare and understand what governs the current operation. </a:t>
            </a:r>
            <a:br>
              <a:rPr lang="en-US" altLang="en-US" sz="2000"/>
            </a:br>
            <a:endParaRPr lang="en-US" altLang="en-US" sz="2000"/>
          </a:p>
          <a:p>
            <a:pPr algn="ctr" eaLnBrk="1" hangingPunct="1"/>
            <a:r>
              <a:rPr lang="en-US" altLang="en-US" sz="2000"/>
              <a:t>Be prepared to implement the highest applicable environmental standard.</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846796-D7E9-4BE6-9A31-4CE1B268CC61}" type="slidenum">
              <a:rPr lang="en-US" altLang="en-US" smtClean="0"/>
              <a:pPr eaLnBrk="1" hangingPunct="1"/>
              <a:t>10</a:t>
            </a:fld>
            <a:endParaRPr lang="en-US" altLang="en-US" smtClean="0"/>
          </a:p>
        </p:txBody>
      </p:sp>
      <p:sp>
        <p:nvSpPr>
          <p:cNvPr id="18437" name="Content Placeholder 2"/>
          <p:cNvSpPr txBox="1">
            <a:spLocks/>
          </p:cNvSpPr>
          <p:nvPr/>
        </p:nvSpPr>
        <p:spPr bwMode="auto">
          <a:xfrm>
            <a:off x="498475" y="12192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1788" indent="-3317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Tx/>
              <a:buChar char="•"/>
            </a:pPr>
            <a:r>
              <a:rPr lang="en-US" altLang="en-US" sz="2400"/>
              <a:t>International laws and treaties</a:t>
            </a:r>
          </a:p>
          <a:p>
            <a:pPr>
              <a:spcBef>
                <a:spcPct val="20000"/>
              </a:spcBef>
              <a:buFontTx/>
              <a:buChar char="•"/>
            </a:pPr>
            <a:r>
              <a:rPr lang="en-US" altLang="en-US" sz="2400"/>
              <a:t>Agreements pertaining to deploying forces such as Status of Forces Agreements (SOFAs)</a:t>
            </a:r>
          </a:p>
          <a:p>
            <a:pPr>
              <a:spcBef>
                <a:spcPct val="20000"/>
              </a:spcBef>
              <a:buFontTx/>
              <a:buChar char="•"/>
            </a:pPr>
            <a:r>
              <a:rPr lang="en-US" altLang="en-US" sz="2400"/>
              <a:t>Own nation’s laws</a:t>
            </a:r>
          </a:p>
          <a:p>
            <a:pPr>
              <a:spcBef>
                <a:spcPct val="20000"/>
              </a:spcBef>
              <a:buFontTx/>
              <a:buChar char="•"/>
            </a:pPr>
            <a:r>
              <a:rPr lang="en-US" altLang="en-US" sz="2400"/>
              <a:t>Host nation laws </a:t>
            </a:r>
          </a:p>
          <a:p>
            <a:pPr>
              <a:spcBef>
                <a:spcPct val="20000"/>
              </a:spcBef>
              <a:buFontTx/>
              <a:buChar char="•"/>
            </a:pPr>
            <a:r>
              <a:rPr lang="en-US" altLang="en-US" sz="2400"/>
              <a:t>UN, NATO, EU, or coalition command standards – who controls the space?</a:t>
            </a:r>
          </a:p>
          <a:p>
            <a:pPr>
              <a:spcBef>
                <a:spcPct val="20000"/>
              </a:spcBef>
              <a:buFontTx/>
              <a:buChar char="•"/>
            </a:pPr>
            <a:r>
              <a:rPr lang="en-US" altLang="en-US" sz="2400"/>
              <a:t>Mission regulations</a:t>
            </a:r>
          </a:p>
          <a:p>
            <a:pPr algn="ctr">
              <a:spcBef>
                <a:spcPct val="20000"/>
              </a:spcBef>
            </a:pPr>
            <a:endParaRPr lang="en-US" altLang="en-US" sz="280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Final_life cycle_Pantone579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0" y="1173163"/>
            <a:ext cx="77724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0"/>
          <p:cNvSpPr txBox="1">
            <a:spLocks noChangeArrowheads="1"/>
          </p:cNvSpPr>
          <p:nvPr/>
        </p:nvSpPr>
        <p:spPr bwMode="auto">
          <a:xfrm>
            <a:off x="5943600" y="1905000"/>
            <a:ext cx="1493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Planning</a:t>
            </a:r>
          </a:p>
        </p:txBody>
      </p:sp>
      <p:sp>
        <p:nvSpPr>
          <p:cNvPr id="19460" name="Text Box 11"/>
          <p:cNvSpPr txBox="1">
            <a:spLocks noChangeArrowheads="1"/>
          </p:cNvSpPr>
          <p:nvPr/>
        </p:nvSpPr>
        <p:spPr bwMode="auto">
          <a:xfrm>
            <a:off x="1258888" y="2924175"/>
            <a:ext cx="186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Post-deployment</a:t>
            </a:r>
          </a:p>
        </p:txBody>
      </p:sp>
      <p:sp>
        <p:nvSpPr>
          <p:cNvPr id="19461" name="Text Box 12"/>
          <p:cNvSpPr txBox="1">
            <a:spLocks noChangeArrowheads="1"/>
          </p:cNvSpPr>
          <p:nvPr/>
        </p:nvSpPr>
        <p:spPr bwMode="auto">
          <a:xfrm>
            <a:off x="6037263" y="4038600"/>
            <a:ext cx="3106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Pre-deployment</a:t>
            </a:r>
          </a:p>
        </p:txBody>
      </p:sp>
      <p:sp>
        <p:nvSpPr>
          <p:cNvPr id="19462" name="Text Box 13"/>
          <p:cNvSpPr txBox="1">
            <a:spLocks noChangeArrowheads="1"/>
          </p:cNvSpPr>
          <p:nvPr/>
        </p:nvSpPr>
        <p:spPr bwMode="auto">
          <a:xfrm>
            <a:off x="609600" y="4648200"/>
            <a:ext cx="2138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Re-deployment</a:t>
            </a:r>
          </a:p>
        </p:txBody>
      </p:sp>
      <p:sp>
        <p:nvSpPr>
          <p:cNvPr id="19463" name="Text Box 14"/>
          <p:cNvSpPr txBox="1">
            <a:spLocks noChangeArrowheads="1"/>
          </p:cNvSpPr>
          <p:nvPr/>
        </p:nvSpPr>
        <p:spPr bwMode="auto">
          <a:xfrm>
            <a:off x="2590800" y="5181600"/>
            <a:ext cx="1495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Rotation</a:t>
            </a:r>
          </a:p>
        </p:txBody>
      </p:sp>
      <p:sp>
        <p:nvSpPr>
          <p:cNvPr id="19464" name="Text Box 15"/>
          <p:cNvSpPr txBox="1">
            <a:spLocks noChangeArrowheads="1"/>
          </p:cNvSpPr>
          <p:nvPr/>
        </p:nvSpPr>
        <p:spPr bwMode="auto">
          <a:xfrm>
            <a:off x="5562600" y="5562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Deployment</a:t>
            </a:r>
          </a:p>
        </p:txBody>
      </p:sp>
      <p:sp>
        <p:nvSpPr>
          <p:cNvPr id="19465" name="Text Box 10"/>
          <p:cNvSpPr txBox="1">
            <a:spLocks noChangeArrowheads="1"/>
          </p:cNvSpPr>
          <p:nvPr/>
        </p:nvSpPr>
        <p:spPr bwMode="auto">
          <a:xfrm>
            <a:off x="838200" y="1828800"/>
            <a:ext cx="1493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a:t>Lessons Learned</a:t>
            </a:r>
          </a:p>
        </p:txBody>
      </p:sp>
      <p:sp>
        <p:nvSpPr>
          <p:cNvPr id="19466" name="Title 2"/>
          <p:cNvSpPr>
            <a:spLocks noGrp="1"/>
          </p:cNvSpPr>
          <p:nvPr>
            <p:ph type="title"/>
          </p:nvPr>
        </p:nvSpPr>
        <p:spPr/>
        <p:txBody>
          <a:bodyPr/>
          <a:lstStyle/>
          <a:p>
            <a:pPr eaLnBrk="1" hangingPunct="1">
              <a:lnSpc>
                <a:spcPts val="3200"/>
              </a:lnSpc>
            </a:pPr>
            <a:r>
              <a:rPr lang="en-US" altLang="en-US" sz="3200" dirty="0" err="1" smtClean="0"/>
              <a:t>ECOps</a:t>
            </a:r>
            <a:r>
              <a:rPr lang="en-US" altLang="en-US" sz="3200" dirty="0" smtClean="0"/>
              <a:t> and </a:t>
            </a:r>
            <a:r>
              <a:rPr lang="en-US" altLang="en-US" sz="3200" dirty="0" err="1" smtClean="0"/>
              <a:t>EnCOps</a:t>
            </a:r>
            <a:r>
              <a:rPr lang="en-US" altLang="en-US" sz="3200" dirty="0" smtClean="0"/>
              <a:t> in the Life Cycle of Military Operations</a:t>
            </a:r>
          </a:p>
        </p:txBody>
      </p:sp>
      <p:sp>
        <p:nvSpPr>
          <p:cNvPr id="194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329D73-4652-4761-8374-0065DBD2455E}" type="slidenum">
              <a:rPr lang="en-US" altLang="en-US" smtClean="0"/>
              <a:pPr eaLnBrk="1" hangingPunct="1"/>
              <a:t>11</a:t>
            </a:fld>
            <a:endParaRPr lang="en-US" altLang="en-US" smtClean="0"/>
          </a:p>
        </p:txBody>
      </p:sp>
      <p:sp>
        <p:nvSpPr>
          <p:cNvPr id="2" name="Rectangle 1"/>
          <p:cNvSpPr/>
          <p:nvPr/>
        </p:nvSpPr>
        <p:spPr>
          <a:xfrm>
            <a:off x="7643519"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Strategic Level Planning</a:t>
            </a:r>
          </a:p>
        </p:txBody>
      </p:sp>
      <p:sp>
        <p:nvSpPr>
          <p:cNvPr id="14339" name="Rectangle 3"/>
          <p:cNvSpPr>
            <a:spLocks noGrp="1" noChangeArrowheads="1"/>
          </p:cNvSpPr>
          <p:nvPr>
            <p:ph idx="1"/>
          </p:nvPr>
        </p:nvSpPr>
        <p:spPr>
          <a:xfrm>
            <a:off x="381000" y="1143000"/>
            <a:ext cx="8229600" cy="5410200"/>
          </a:xfrm>
        </p:spPr>
        <p:txBody>
          <a:bodyPr/>
          <a:lstStyle/>
          <a:p>
            <a:pPr marL="0" lvl="1" indent="0" eaLnBrk="1" hangingPunct="1">
              <a:buFontTx/>
              <a:buNone/>
              <a:defRPr/>
            </a:pPr>
            <a:r>
              <a:rPr lang="en-US" sz="2400" dirty="0" smtClean="0"/>
              <a:t>The Operation Plan (OPLAN) should </a:t>
            </a:r>
            <a:r>
              <a:rPr lang="en-US" sz="2400" dirty="0"/>
              <a:t>contain an environmental </a:t>
            </a:r>
            <a:r>
              <a:rPr lang="en-US" sz="2400" dirty="0" smtClean="0"/>
              <a:t>annex. It should be based on an analysis of: </a:t>
            </a:r>
          </a:p>
          <a:p>
            <a:pPr lvl="1" eaLnBrk="1" hangingPunct="1">
              <a:defRPr/>
            </a:pPr>
            <a:r>
              <a:rPr lang="en-US" sz="2000" dirty="0" smtClean="0"/>
              <a:t>The legal framework </a:t>
            </a:r>
          </a:p>
          <a:p>
            <a:pPr lvl="1" eaLnBrk="1" hangingPunct="1">
              <a:defRPr/>
            </a:pPr>
            <a:r>
              <a:rPr lang="en-US" sz="2000" dirty="0" smtClean="0"/>
              <a:t>Critical environmental aspects that could constrain the effective achievement of the mission</a:t>
            </a:r>
          </a:p>
          <a:p>
            <a:pPr lvl="1" eaLnBrk="1" hangingPunct="1">
              <a:defRPr/>
            </a:pPr>
            <a:r>
              <a:rPr lang="en-US" sz="2000" dirty="0" smtClean="0"/>
              <a:t>Critical environmental aspects that could affect force protection or increase financial risks</a:t>
            </a:r>
            <a:endParaRPr lang="en-US" dirty="0" smtClean="0"/>
          </a:p>
          <a:p>
            <a:pPr marL="0" indent="0" algn="ctr" eaLnBrk="1" hangingPunct="1">
              <a:buNone/>
              <a:defRPr/>
            </a:pPr>
            <a:r>
              <a:rPr lang="en-US" sz="2000" dirty="0" smtClean="0">
                <a:solidFill>
                  <a:srgbClr val="C00000"/>
                </a:solidFill>
              </a:rPr>
              <a:t>The EO must be familiar with this environmental guidance to incorporate into pre-deployment planning</a:t>
            </a:r>
          </a:p>
          <a:p>
            <a:pPr marL="0" lvl="1" indent="0" eaLnBrk="1" hangingPunct="1">
              <a:buNone/>
              <a:defRPr/>
            </a:pPr>
            <a:r>
              <a:rPr lang="en-US" sz="2400" dirty="0"/>
              <a:t>Energy Management issues need to be considered and integrated into all relevant parts of the </a:t>
            </a:r>
            <a:r>
              <a:rPr lang="en-US" sz="2400" dirty="0" smtClean="0"/>
              <a:t>OPLAN </a:t>
            </a:r>
            <a:endParaRPr lang="en-US" sz="2400" dirty="0"/>
          </a:p>
          <a:p>
            <a:pPr lvl="1" eaLnBrk="1" hangingPunct="1">
              <a:defRPr/>
            </a:pPr>
            <a:r>
              <a:rPr lang="en-US" sz="2000" dirty="0"/>
              <a:t>Pre-deployment planning will determine how energy efficient the operation will be </a:t>
            </a:r>
          </a:p>
          <a:p>
            <a:pPr lvl="1" eaLnBrk="1" hangingPunct="1">
              <a:defRPr/>
            </a:pPr>
            <a:r>
              <a:rPr lang="en-US" sz="2000" dirty="0"/>
              <a:t>A</a:t>
            </a:r>
            <a:r>
              <a:rPr lang="en-US" sz="2000" dirty="0" smtClean="0"/>
              <a:t>n </a:t>
            </a:r>
            <a:r>
              <a:rPr lang="en-US" sz="2000" dirty="0"/>
              <a:t>energy management plan </a:t>
            </a:r>
            <a:r>
              <a:rPr lang="en-US" sz="2000" dirty="0" smtClean="0"/>
              <a:t>should be developed as </a:t>
            </a:r>
            <a:r>
              <a:rPr lang="en-US" sz="2000" dirty="0"/>
              <a:t>early as possible in the planning process</a:t>
            </a:r>
          </a:p>
          <a:p>
            <a:pPr marL="0" indent="0" eaLnBrk="1" hangingPunct="1">
              <a:buNone/>
              <a:defRPr/>
            </a:pPr>
            <a:endParaRPr lang="en-US" dirty="0" smtClean="0"/>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BFDE2A-1FA0-45E9-8F46-701585EFD12E}" type="slidenum">
              <a:rPr lang="en-US" altLang="en-US" smtClean="0"/>
              <a:pPr eaLnBrk="1" hangingPunct="1"/>
              <a:t>12</a:t>
            </a:fld>
            <a:endParaRPr lang="en-US" altLang="en-US" smtClean="0"/>
          </a:p>
        </p:txBody>
      </p:sp>
      <p:sp>
        <p:nvSpPr>
          <p:cNvPr id="2" name="Rectangle 1"/>
          <p:cNvSpPr/>
          <p:nvPr/>
        </p:nvSpPr>
        <p:spPr>
          <a:xfrm>
            <a:off x="7645794"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152400"/>
            <a:ext cx="8763000" cy="914400"/>
          </a:xfrm>
        </p:spPr>
        <p:txBody>
          <a:bodyPr/>
          <a:lstStyle/>
          <a:p>
            <a:pPr eaLnBrk="1" hangingPunct="1"/>
            <a:r>
              <a:rPr lang="en-US" altLang="en-US" smtClean="0"/>
              <a:t>Pre-Deployment</a:t>
            </a:r>
          </a:p>
        </p:txBody>
      </p:sp>
      <p:sp>
        <p:nvSpPr>
          <p:cNvPr id="3" name="Content Placeholder 2"/>
          <p:cNvSpPr>
            <a:spLocks noGrp="1"/>
          </p:cNvSpPr>
          <p:nvPr>
            <p:ph idx="1"/>
          </p:nvPr>
        </p:nvSpPr>
        <p:spPr>
          <a:xfrm>
            <a:off x="685800" y="1143000"/>
            <a:ext cx="7848600" cy="4572000"/>
          </a:xfrm>
        </p:spPr>
        <p:txBody>
          <a:bodyPr>
            <a:normAutofit fontScale="77500" lnSpcReduction="20000"/>
          </a:bodyPr>
          <a:lstStyle/>
          <a:p>
            <a:pPr eaLnBrk="1" hangingPunct="1">
              <a:defRPr/>
            </a:pPr>
            <a:r>
              <a:rPr lang="en-US" sz="3100" dirty="0" smtClean="0"/>
              <a:t>When your unit is the initial entry unit</a:t>
            </a:r>
          </a:p>
          <a:p>
            <a:pPr lvl="1" eaLnBrk="1" hangingPunct="1">
              <a:defRPr/>
            </a:pPr>
            <a:r>
              <a:rPr lang="en-US" sz="2600" dirty="0" smtClean="0"/>
              <a:t>Include environmental capability in </a:t>
            </a:r>
            <a:r>
              <a:rPr lang="en-US" sz="2600" dirty="0" err="1" smtClean="0"/>
              <a:t>recce</a:t>
            </a:r>
            <a:r>
              <a:rPr lang="en-US" sz="2600" dirty="0" smtClean="0"/>
              <a:t>/advance party</a:t>
            </a:r>
          </a:p>
          <a:p>
            <a:pPr lvl="1" eaLnBrk="1" hangingPunct="1">
              <a:defRPr/>
            </a:pPr>
            <a:r>
              <a:rPr lang="en-US" sz="2600" dirty="0" smtClean="0"/>
              <a:t>Conduct Environmental Baseline Survey (EBS). </a:t>
            </a:r>
            <a:r>
              <a:rPr lang="en-US" sz="2600" i="1" dirty="0" smtClean="0"/>
              <a:t>This influences site selection, camp layout, feasible environmental systems</a:t>
            </a:r>
          </a:p>
          <a:p>
            <a:pPr lvl="1" eaLnBrk="1" hangingPunct="1">
              <a:defRPr/>
            </a:pPr>
            <a:r>
              <a:rPr lang="en-US" sz="2600" dirty="0" smtClean="0"/>
              <a:t>Understand mission, duration, population, quality of life. </a:t>
            </a:r>
            <a:r>
              <a:rPr lang="en-US" sz="2600" i="1" dirty="0" smtClean="0"/>
              <a:t>This determines environmental and energy systems that will be implemented</a:t>
            </a:r>
          </a:p>
          <a:p>
            <a:pPr eaLnBrk="1" hangingPunct="1">
              <a:defRPr/>
            </a:pPr>
            <a:r>
              <a:rPr lang="en-US" sz="3100" dirty="0" smtClean="0"/>
              <a:t>When your unit assumes responsibility from a previous unit</a:t>
            </a:r>
          </a:p>
          <a:p>
            <a:pPr lvl="1" eaLnBrk="1" hangingPunct="1">
              <a:defRPr/>
            </a:pPr>
            <a:r>
              <a:rPr lang="en-US" sz="2400" dirty="0" smtClean="0"/>
              <a:t>Review EBS</a:t>
            </a:r>
          </a:p>
          <a:p>
            <a:pPr lvl="1" eaLnBrk="1" hangingPunct="1">
              <a:defRPr/>
            </a:pPr>
            <a:r>
              <a:rPr lang="en-US" sz="2400" dirty="0" smtClean="0"/>
              <a:t>Review master plan, standard operating procedures (SOPs) for both energy and environment</a:t>
            </a:r>
          </a:p>
          <a:p>
            <a:pPr lvl="1" eaLnBrk="1" hangingPunct="1">
              <a:defRPr/>
            </a:pPr>
            <a:r>
              <a:rPr lang="en-US" sz="2400" dirty="0" smtClean="0"/>
              <a:t>Review relevant contracts and existing documentation</a:t>
            </a:r>
          </a:p>
          <a:p>
            <a:pPr lvl="1" eaLnBrk="1" hangingPunct="1">
              <a:defRPr/>
            </a:pPr>
            <a:r>
              <a:rPr lang="en-US" sz="2400" dirty="0" smtClean="0"/>
              <a:t>Review intelligence reports</a:t>
            </a:r>
          </a:p>
          <a:p>
            <a:pPr lvl="1" eaLnBrk="1" hangingPunct="1">
              <a:defRPr/>
            </a:pPr>
            <a:endParaRPr lang="en-US" dirty="0" smtClean="0"/>
          </a:p>
          <a:p>
            <a:pPr lvl="1" eaLnBrk="1" hangingPunct="1">
              <a:buFontTx/>
              <a:buNone/>
              <a:defRPr/>
            </a:pPr>
            <a:endParaRPr lang="en-US" dirty="0" smtClean="0"/>
          </a:p>
          <a:p>
            <a:pPr eaLnBrk="1" hangingPunct="1">
              <a:buFontTx/>
              <a:buNone/>
              <a:defRPr/>
            </a:pPr>
            <a:endParaRPr lang="en-US" dirty="0" smtClean="0"/>
          </a:p>
        </p:txBody>
      </p:sp>
      <p:sp>
        <p:nvSpPr>
          <p:cNvPr id="24580" name="TextBox 4"/>
          <p:cNvSpPr txBox="1">
            <a:spLocks noChangeArrowheads="1"/>
          </p:cNvSpPr>
          <p:nvPr/>
        </p:nvSpPr>
        <p:spPr bwMode="auto">
          <a:xfrm>
            <a:off x="1219200" y="5791200"/>
            <a:ext cx="7162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You should ensure all forces are informed about </a:t>
            </a:r>
            <a:br>
              <a:rPr lang="en-US" altLang="en-US" dirty="0"/>
            </a:br>
            <a:r>
              <a:rPr lang="en-US" altLang="en-US" dirty="0"/>
              <a:t>their environmental </a:t>
            </a:r>
            <a:r>
              <a:rPr lang="en-US" altLang="en-US" dirty="0" smtClean="0"/>
              <a:t>and energy responsibilities</a:t>
            </a:r>
            <a:endParaRPr lang="en-US" altLang="en-US" dirty="0"/>
          </a:p>
        </p:txBody>
      </p:sp>
      <p:sp>
        <p:nvSpPr>
          <p:cNvPr id="2150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7D4D8F-E3BE-44A2-89E5-74310EBD8C7F}" type="slidenum">
              <a:rPr lang="en-US" altLang="en-US" smtClean="0"/>
              <a:pPr eaLnBrk="1" hangingPunct="1"/>
              <a:t>13</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5900" y="0"/>
            <a:ext cx="8699500" cy="1066800"/>
          </a:xfrm>
        </p:spPr>
        <p:txBody>
          <a:bodyPr/>
          <a:lstStyle/>
          <a:p>
            <a:pPr eaLnBrk="1" hangingPunct="1"/>
            <a:r>
              <a:rPr lang="en-US" altLang="en-US" smtClean="0"/>
              <a:t>Pre-Deployment</a:t>
            </a:r>
          </a:p>
        </p:txBody>
      </p:sp>
      <p:sp>
        <p:nvSpPr>
          <p:cNvPr id="22531" name="Content Placeholder 2"/>
          <p:cNvSpPr>
            <a:spLocks noGrp="1"/>
          </p:cNvSpPr>
          <p:nvPr>
            <p:ph idx="1"/>
          </p:nvPr>
        </p:nvSpPr>
        <p:spPr bwMode="auto">
          <a:xfrm>
            <a:off x="457200" y="1181100"/>
            <a:ext cx="79883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Plan for your end state: will base be closed/transferred or rotated with replacement unit?</a:t>
            </a:r>
          </a:p>
          <a:p>
            <a:pPr eaLnBrk="1" hangingPunct="1"/>
            <a:r>
              <a:rPr lang="en-US" altLang="en-US" smtClean="0"/>
              <a:t>Plan for surges or drawdowns</a:t>
            </a:r>
          </a:p>
          <a:p>
            <a:pPr lvl="1" eaLnBrk="1" hangingPunct="1"/>
            <a:r>
              <a:rPr lang="en-US" altLang="en-US" sz="2000" smtClean="0"/>
              <a:t>Flexible systems</a:t>
            </a:r>
          </a:p>
          <a:p>
            <a:pPr lvl="1" eaLnBrk="1" hangingPunct="1"/>
            <a:r>
              <a:rPr lang="en-US" altLang="en-US" sz="2000" smtClean="0"/>
              <a:t>Scalable for changes in mission</a:t>
            </a:r>
          </a:p>
          <a:p>
            <a:pPr eaLnBrk="1" hangingPunct="1"/>
            <a:r>
              <a:rPr lang="en-US" altLang="en-US" smtClean="0"/>
              <a:t>Obtain information about the host country and local community from your own government or open sources</a:t>
            </a:r>
          </a:p>
          <a:p>
            <a:pPr lvl="1" eaLnBrk="1" hangingPunct="1"/>
            <a:r>
              <a:rPr lang="en-US" altLang="en-US" sz="2000" smtClean="0"/>
              <a:t>Friendly country or hostile? This affects force protection and security requirements</a:t>
            </a:r>
          </a:p>
          <a:p>
            <a:pPr lvl="1" eaLnBrk="1" hangingPunct="1"/>
            <a:r>
              <a:rPr lang="en-US" altLang="en-US" sz="2000" smtClean="0"/>
              <a:t>Existing infrastructure for military use</a:t>
            </a:r>
          </a:p>
          <a:p>
            <a:pPr lvl="1" eaLnBrk="1" hangingPunct="1"/>
            <a:r>
              <a:rPr lang="en-US" altLang="en-US" sz="2000" smtClean="0"/>
              <a:t>Local materials, methods</a:t>
            </a:r>
          </a:p>
          <a:p>
            <a:pPr lvl="1" eaLnBrk="1" hangingPunct="1"/>
            <a:r>
              <a:rPr lang="en-US" altLang="en-US" sz="2000" smtClean="0"/>
              <a:t>Technical skills labor pool</a:t>
            </a:r>
          </a:p>
          <a:p>
            <a:pPr lvl="1" eaLnBrk="1" hangingPunct="1"/>
            <a:r>
              <a:rPr lang="en-US" altLang="en-US" sz="2000" smtClean="0"/>
              <a:t>Community relations, economic impact</a:t>
            </a:r>
          </a:p>
          <a:p>
            <a:pPr eaLnBrk="1" hangingPunct="1"/>
            <a:endParaRPr lang="en-US" altLang="en-US" smtClean="0"/>
          </a:p>
        </p:txBody>
      </p:sp>
      <p:sp>
        <p:nvSpPr>
          <p:cNvPr id="25604" name="TextBox 3"/>
          <p:cNvSpPr txBox="1">
            <a:spLocks noChangeArrowheads="1"/>
          </p:cNvSpPr>
          <p:nvPr/>
        </p:nvSpPr>
        <p:spPr bwMode="auto">
          <a:xfrm>
            <a:off x="5803900" y="4533900"/>
            <a:ext cx="2755900" cy="14773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Understand and respect local cultural </a:t>
            </a:r>
            <a:r>
              <a:rPr lang="en-US" altLang="en-US" dirty="0" smtClean="0"/>
              <a:t>as well as </a:t>
            </a:r>
            <a:r>
              <a:rPr lang="en-US" altLang="en-US" dirty="0"/>
              <a:t>environmental </a:t>
            </a:r>
            <a:r>
              <a:rPr lang="en-US" altLang="en-US" dirty="0" smtClean="0"/>
              <a:t>and energy norms </a:t>
            </a:r>
            <a:r>
              <a:rPr lang="en-US" altLang="en-US" dirty="0"/>
              <a:t>and conditions</a:t>
            </a: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61AF56-BAF2-4535-A32F-A645EDB3BC0E}" type="slidenum">
              <a:rPr lang="en-US" altLang="en-US" smtClean="0"/>
              <a:pPr eaLnBrk="1" hangingPunct="1"/>
              <a:t>14</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altLang="en-US" smtClean="0"/>
              <a:t>Pre-Deployment</a:t>
            </a:r>
          </a:p>
        </p:txBody>
      </p:sp>
      <p:sp>
        <p:nvSpPr>
          <p:cNvPr id="20483" name="Rectangle 5"/>
          <p:cNvSpPr>
            <a:spLocks noGrp="1" noChangeArrowheads="1"/>
          </p:cNvSpPr>
          <p:nvPr>
            <p:ph idx="1"/>
          </p:nvPr>
        </p:nvSpPr>
        <p:spPr>
          <a:xfrm>
            <a:off x="304800" y="1219200"/>
            <a:ext cx="5943600" cy="4579938"/>
          </a:xfrm>
        </p:spPr>
        <p:txBody>
          <a:bodyPr/>
          <a:lstStyle/>
          <a:p>
            <a:pPr eaLnBrk="1" hangingPunct="1">
              <a:lnSpc>
                <a:spcPct val="90000"/>
              </a:lnSpc>
              <a:buFontTx/>
              <a:buNone/>
              <a:defRPr/>
            </a:pPr>
            <a:r>
              <a:rPr lang="en-US" dirty="0" smtClean="0"/>
              <a:t>Training</a:t>
            </a:r>
          </a:p>
          <a:p>
            <a:pPr eaLnBrk="1" hangingPunct="1">
              <a:lnSpc>
                <a:spcPct val="90000"/>
              </a:lnSpc>
              <a:defRPr/>
            </a:pPr>
            <a:r>
              <a:rPr lang="en-US" sz="2000" dirty="0" smtClean="0"/>
              <a:t>Mission-specific pre-deployment training should include relevant environmental and energy aspects</a:t>
            </a:r>
          </a:p>
          <a:p>
            <a:pPr eaLnBrk="1" hangingPunct="1">
              <a:lnSpc>
                <a:spcPct val="90000"/>
              </a:lnSpc>
              <a:defRPr/>
            </a:pPr>
            <a:r>
              <a:rPr lang="en-US" sz="2000" dirty="0" smtClean="0"/>
              <a:t>Mission-specific environmental and energy skills training (including on equipment) for personnel required to execute specific environmental and energy duties, including reporting procedures</a:t>
            </a:r>
          </a:p>
          <a:p>
            <a:pPr marL="0" indent="0" eaLnBrk="1" hangingPunct="1">
              <a:lnSpc>
                <a:spcPct val="90000"/>
              </a:lnSpc>
              <a:buFontTx/>
              <a:buNone/>
              <a:tabLst>
                <a:tab pos="228600" algn="l"/>
              </a:tabLst>
              <a:defRPr/>
            </a:pPr>
            <a:r>
              <a:rPr lang="en-GB" dirty="0" smtClean="0"/>
              <a:t>During the movement of forces, consider:  </a:t>
            </a:r>
          </a:p>
          <a:p>
            <a:pPr marL="228600" indent="-228600" eaLnBrk="1" hangingPunct="1">
              <a:lnSpc>
                <a:spcPct val="90000"/>
              </a:lnSpc>
              <a:buSzPct val="115000"/>
              <a:tabLst>
                <a:tab pos="228600" algn="l"/>
              </a:tabLst>
              <a:defRPr/>
            </a:pPr>
            <a:r>
              <a:rPr lang="en-GB" sz="2000" dirty="0" smtClean="0"/>
              <a:t>Risk and impact management</a:t>
            </a:r>
          </a:p>
          <a:p>
            <a:pPr marL="228600" indent="-228600" eaLnBrk="1" hangingPunct="1">
              <a:lnSpc>
                <a:spcPct val="90000"/>
              </a:lnSpc>
              <a:buSzPct val="115000"/>
              <a:tabLst>
                <a:tab pos="228600" algn="l"/>
              </a:tabLst>
              <a:defRPr/>
            </a:pPr>
            <a:r>
              <a:rPr lang="en-GB" sz="2000" dirty="0" smtClean="0"/>
              <a:t>Trans-boundary transportation of hazardous material (HM) and hazardous waste (HW)</a:t>
            </a:r>
          </a:p>
          <a:p>
            <a:pPr marL="228600" indent="-228600" eaLnBrk="1" hangingPunct="1">
              <a:lnSpc>
                <a:spcPct val="90000"/>
              </a:lnSpc>
              <a:buSzPct val="115000"/>
              <a:tabLst>
                <a:tab pos="228600" algn="l"/>
              </a:tabLst>
              <a:defRPr/>
            </a:pPr>
            <a:r>
              <a:rPr lang="en-GB" sz="2000" dirty="0" smtClean="0"/>
              <a:t>Safe handling of HM and HW during movement</a:t>
            </a:r>
          </a:p>
          <a:p>
            <a:pPr marL="0" indent="0" eaLnBrk="1" hangingPunct="1">
              <a:lnSpc>
                <a:spcPct val="90000"/>
              </a:lnSpc>
              <a:buSzPct val="115000"/>
              <a:tabLst>
                <a:tab pos="228600" algn="l"/>
              </a:tabLst>
              <a:defRPr/>
            </a:pPr>
            <a:r>
              <a:rPr lang="en-GB" sz="2000" dirty="0" smtClean="0"/>
              <a:t>	Incident reporting procedures</a:t>
            </a:r>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18130D-3C74-4989-AA4A-22EAF9282F44}" type="slidenum">
              <a:rPr lang="en-US" altLang="en-US" smtClean="0"/>
              <a:pPr eaLnBrk="1" hangingPunct="1"/>
              <a:t>15</a:t>
            </a:fld>
            <a:endParaRPr lang="en-US" altLang="en-US" smtClean="0"/>
          </a:p>
        </p:txBody>
      </p:sp>
      <p:pic>
        <p:nvPicPr>
          <p:cNvPr id="2355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26003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descr="PICT0019"/>
          <p:cNvPicPr>
            <a:picLocks noChangeAspect="1" noChangeArrowheads="1"/>
          </p:cNvPicPr>
          <p:nvPr/>
        </p:nvPicPr>
        <p:blipFill>
          <a:blip r:embed="rId4">
            <a:extLst>
              <a:ext uri="{28A0092B-C50C-407E-A947-70E740481C1C}">
                <a14:useLocalDpi xmlns:a14="http://schemas.microsoft.com/office/drawing/2010/main" val="0"/>
              </a:ext>
            </a:extLst>
          </a:blip>
          <a:srcRect b="6944"/>
          <a:stretch>
            <a:fillRect/>
          </a:stretch>
        </p:blipFill>
        <p:spPr bwMode="auto">
          <a:xfrm>
            <a:off x="6248400" y="1219200"/>
            <a:ext cx="2514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5">
            <a:hlinkClick r:id="rId5" action="ppaction://hlinksldjump"/>
          </p:cNvPr>
          <p:cNvSpPr txBox="1">
            <a:spLocks noChangeArrowheads="1"/>
          </p:cNvSpPr>
          <p:nvPr/>
        </p:nvSpPr>
        <p:spPr bwMode="auto">
          <a:xfrm>
            <a:off x="1719263" y="6248400"/>
            <a:ext cx="4681537" cy="369332"/>
          </a:xfrm>
          <a:prstGeom prst="rect">
            <a:avLst/>
          </a:prstGeom>
          <a:solidFill>
            <a:srgbClr val="92D050"/>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t>See task check-list at the end of this module</a:t>
            </a:r>
            <a:endParaRPr lang="en-US" altLang="en-US" dirty="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ltLang="en-US" smtClean="0"/>
              <a:t>Deployment</a:t>
            </a:r>
          </a:p>
        </p:txBody>
      </p:sp>
      <p:sp>
        <p:nvSpPr>
          <p:cNvPr id="2" name="Rectangle 3"/>
          <p:cNvSpPr>
            <a:spLocks noGrp="1" noChangeArrowheads="1"/>
          </p:cNvSpPr>
          <p:nvPr>
            <p:ph idx="1"/>
          </p:nvPr>
        </p:nvSpPr>
        <p:spPr>
          <a:xfrm>
            <a:off x="381000" y="1143000"/>
            <a:ext cx="8229600" cy="4800600"/>
          </a:xfrm>
        </p:spPr>
        <p:txBody>
          <a:bodyPr/>
          <a:lstStyle/>
          <a:p>
            <a:pPr eaLnBrk="1" hangingPunct="1">
              <a:defRPr/>
            </a:pPr>
            <a:r>
              <a:rPr lang="en-US" sz="2000" dirty="0" smtClean="0"/>
              <a:t>Complete a detailed EBS at the specific site selected</a:t>
            </a:r>
          </a:p>
          <a:p>
            <a:pPr eaLnBrk="1" hangingPunct="1">
              <a:defRPr/>
            </a:pPr>
            <a:r>
              <a:rPr lang="en-US" sz="2000" dirty="0" smtClean="0"/>
              <a:t>Develop detailed planning for</a:t>
            </a:r>
            <a:r>
              <a:rPr lang="en-US" sz="2000" b="1" dirty="0" smtClean="0"/>
              <a:t> </a:t>
            </a:r>
            <a:r>
              <a:rPr lang="en-US" sz="2000" dirty="0" smtClean="0"/>
              <a:t>day-to-day operations and requirements of the base</a:t>
            </a:r>
          </a:p>
          <a:p>
            <a:pPr lvl="1" eaLnBrk="1" hangingPunct="1">
              <a:defRPr/>
            </a:pPr>
            <a:r>
              <a:rPr lang="en-US" sz="1800" dirty="0" smtClean="0"/>
              <a:t>Solid waste management</a:t>
            </a:r>
          </a:p>
          <a:p>
            <a:pPr lvl="1" eaLnBrk="1" hangingPunct="1">
              <a:defRPr/>
            </a:pPr>
            <a:r>
              <a:rPr lang="en-US" sz="1800" dirty="0" smtClean="0"/>
              <a:t>Hazardous material and hazardous waste management</a:t>
            </a:r>
          </a:p>
          <a:p>
            <a:pPr lvl="1" eaLnBrk="1" hangingPunct="1">
              <a:defRPr/>
            </a:pPr>
            <a:r>
              <a:rPr lang="en-US" sz="1800" dirty="0" smtClean="0"/>
              <a:t>Water and wastewater management</a:t>
            </a:r>
          </a:p>
          <a:p>
            <a:pPr lvl="1" eaLnBrk="1" hangingPunct="1">
              <a:defRPr/>
            </a:pPr>
            <a:r>
              <a:rPr lang="en-US" sz="1800" dirty="0" smtClean="0"/>
              <a:t>Spill prevention and response planning</a:t>
            </a:r>
          </a:p>
          <a:p>
            <a:pPr lvl="1" eaLnBrk="1" hangingPunct="1">
              <a:defRPr/>
            </a:pPr>
            <a:r>
              <a:rPr lang="en-US" sz="1800" dirty="0" smtClean="0"/>
              <a:t>Natural resource and cultural property protection</a:t>
            </a:r>
          </a:p>
          <a:p>
            <a:pPr lvl="1" eaLnBrk="1" hangingPunct="1">
              <a:defRPr/>
            </a:pPr>
            <a:r>
              <a:rPr lang="en-US" sz="1800" dirty="0" smtClean="0"/>
              <a:t>Energy usage</a:t>
            </a:r>
          </a:p>
          <a:p>
            <a:pPr eaLnBrk="1" hangingPunct="1">
              <a:defRPr/>
            </a:pPr>
            <a:r>
              <a:rPr lang="en-US" sz="2000" dirty="0" smtClean="0"/>
              <a:t>Create situation-driven plans and SOPs, which can make up an overall environmental and energy management plan</a:t>
            </a:r>
          </a:p>
          <a:p>
            <a:pPr marL="342900" indent="-342900" eaLnBrk="1" hangingPunct="1">
              <a:defRPr/>
            </a:pPr>
            <a:r>
              <a:rPr lang="en-GB" sz="2000" dirty="0" smtClean="0"/>
              <a:t>Facilitate the Energy and Environmental Management Board (EEMB)</a:t>
            </a:r>
          </a:p>
          <a:p>
            <a:pPr marL="342900" indent="-342900" eaLnBrk="1" hangingPunct="1">
              <a:defRPr/>
            </a:pPr>
            <a:r>
              <a:rPr lang="en-GB" sz="2000" dirty="0" smtClean="0"/>
              <a:t>Update </a:t>
            </a:r>
            <a:r>
              <a:rPr lang="en-GB" sz="2000" dirty="0"/>
              <a:t>e</a:t>
            </a:r>
            <a:r>
              <a:rPr lang="en-GB" sz="2000" dirty="0" smtClean="0"/>
              <a:t>nvironmental intelligence</a:t>
            </a:r>
            <a:endParaRPr lang="en-US" sz="2000" dirty="0" smtClean="0"/>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6A658F-070F-4BC6-8E6A-018C8D89E111}" type="slidenum">
              <a:rPr lang="en-US" altLang="en-US" smtClean="0"/>
              <a:pPr eaLnBrk="1" hangingPunct="1"/>
              <a:t>16</a:t>
            </a:fld>
            <a:endParaRPr lang="en-US" altLang="en-US" smtClean="0"/>
          </a:p>
        </p:txBody>
      </p:sp>
      <p:sp>
        <p:nvSpPr>
          <p:cNvPr id="3" name="Rectangle 2"/>
          <p:cNvSpPr/>
          <p:nvPr/>
        </p:nvSpPr>
        <p:spPr>
          <a:xfrm>
            <a:off x="7643519"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27100" y="228600"/>
            <a:ext cx="7289800" cy="762000"/>
          </a:xfrm>
        </p:spPr>
        <p:txBody>
          <a:bodyPr/>
          <a:lstStyle/>
          <a:p>
            <a:pPr eaLnBrk="1" hangingPunct="1"/>
            <a:r>
              <a:rPr lang="en-US" altLang="en-US" smtClean="0"/>
              <a:t>Deployment</a:t>
            </a:r>
          </a:p>
        </p:txBody>
      </p:sp>
      <p:sp>
        <p:nvSpPr>
          <p:cNvPr id="25603" name="Rectangle 4"/>
          <p:cNvSpPr>
            <a:spLocks noChangeArrowheads="1"/>
          </p:cNvSpPr>
          <p:nvPr/>
        </p:nvSpPr>
        <p:spPr bwMode="auto">
          <a:xfrm>
            <a:off x="16764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25604" name="Rectangle 5"/>
          <p:cNvSpPr>
            <a:spLocks noChangeArrowheads="1"/>
          </p:cNvSpPr>
          <p:nvPr/>
        </p:nvSpPr>
        <p:spPr bwMode="auto">
          <a:xfrm>
            <a:off x="195263" y="1096476"/>
            <a:ext cx="4381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GB" altLang="en-US" sz="2400" dirty="0"/>
              <a:t>Provide input for infrastructure</a:t>
            </a:r>
          </a:p>
          <a:p>
            <a:pPr eaLnBrk="1" hangingPunct="1">
              <a:buFontTx/>
              <a:buChar char="•"/>
            </a:pPr>
            <a:r>
              <a:rPr lang="en-GB" altLang="en-US" sz="2400" dirty="0"/>
              <a:t>Help manage contracts</a:t>
            </a:r>
          </a:p>
          <a:p>
            <a:pPr eaLnBrk="1" hangingPunct="1">
              <a:buFontTx/>
              <a:buChar char="•"/>
            </a:pPr>
            <a:r>
              <a:rPr lang="en-GB" altLang="en-US" sz="2400" dirty="0"/>
              <a:t>Implement and document plans and procedures</a:t>
            </a:r>
          </a:p>
          <a:p>
            <a:pPr eaLnBrk="1" hangingPunct="1">
              <a:buFontTx/>
              <a:buChar char="•"/>
            </a:pPr>
            <a:r>
              <a:rPr lang="en-GB" altLang="en-US" sz="2400" dirty="0"/>
              <a:t>Provide training, enhance environmental </a:t>
            </a:r>
            <a:r>
              <a:rPr lang="en-GB" altLang="en-US" sz="2400" dirty="0" smtClean="0"/>
              <a:t>and energy awareness </a:t>
            </a:r>
            <a:endParaRPr lang="en-GB" altLang="en-US" sz="2400" dirty="0"/>
          </a:p>
          <a:p>
            <a:pPr eaLnBrk="1" hangingPunct="1">
              <a:buFontTx/>
              <a:buChar char="•"/>
            </a:pPr>
            <a:r>
              <a:rPr lang="en-GB" altLang="en-US" sz="2400" dirty="0"/>
              <a:t>Monitor environmental </a:t>
            </a:r>
            <a:r>
              <a:rPr lang="en-GB" altLang="en-US" sz="2400" dirty="0" smtClean="0"/>
              <a:t>and energy status </a:t>
            </a:r>
            <a:endParaRPr lang="en-GB" altLang="en-US" sz="2400" dirty="0"/>
          </a:p>
          <a:p>
            <a:pPr eaLnBrk="1" hangingPunct="1">
              <a:buFontTx/>
              <a:buChar char="•"/>
            </a:pPr>
            <a:r>
              <a:rPr lang="en-GB" altLang="en-US" sz="2400" dirty="0"/>
              <a:t>Ensure proper disposition of waste and excess materials </a:t>
            </a:r>
          </a:p>
          <a:p>
            <a:pPr eaLnBrk="1" hangingPunct="1">
              <a:buFontTx/>
              <a:buChar char="•"/>
            </a:pPr>
            <a:r>
              <a:rPr lang="en-GB" altLang="en-US" sz="2400" dirty="0"/>
              <a:t>Test contingency plans</a:t>
            </a:r>
          </a:p>
        </p:txBody>
      </p:sp>
      <p:sp>
        <p:nvSpPr>
          <p:cNvPr id="256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131989-AE4F-4504-AE17-78DBA6B3FB3C}" type="slidenum">
              <a:rPr lang="en-US" altLang="en-US" smtClean="0"/>
              <a:pPr eaLnBrk="1" hangingPunct="1"/>
              <a:t>17</a:t>
            </a:fld>
            <a:endParaRPr lang="en-US" altLang="en-US" smtClean="0"/>
          </a:p>
        </p:txBody>
      </p:sp>
      <p:pic>
        <p:nvPicPr>
          <p:cNvPr id="256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7576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5">
            <a:hlinkClick r:id="rId4" action="ppaction://hlinksldjump"/>
          </p:cNvPr>
          <p:cNvSpPr txBox="1">
            <a:spLocks noChangeArrowheads="1"/>
          </p:cNvSpPr>
          <p:nvPr/>
        </p:nvSpPr>
        <p:spPr bwMode="auto">
          <a:xfrm>
            <a:off x="2057400" y="6063456"/>
            <a:ext cx="4376737" cy="369888"/>
          </a:xfrm>
          <a:prstGeom prst="rect">
            <a:avLst/>
          </a:prstGeom>
          <a:solidFill>
            <a:srgbClr val="92D050"/>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t>See </a:t>
            </a:r>
            <a:r>
              <a:rPr lang="en-US" altLang="en-US" dirty="0"/>
              <a:t>task check-list </a:t>
            </a:r>
            <a:r>
              <a:rPr lang="en-US" altLang="en-US" dirty="0" smtClean="0"/>
              <a:t>at end of this module</a:t>
            </a:r>
            <a:endParaRPr lang="en-US" altLang="en-US" dirty="0"/>
          </a:p>
        </p:txBody>
      </p:sp>
      <p:sp>
        <p:nvSpPr>
          <p:cNvPr id="2" name="Rectangle 1"/>
          <p:cNvSpPr/>
          <p:nvPr/>
        </p:nvSpPr>
        <p:spPr>
          <a:xfrm>
            <a:off x="760030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0" y="152400"/>
            <a:ext cx="8077200" cy="762000"/>
          </a:xfrm>
        </p:spPr>
        <p:txBody>
          <a:bodyPr/>
          <a:lstStyle/>
          <a:p>
            <a:pPr eaLnBrk="1" hangingPunct="1"/>
            <a:r>
              <a:rPr lang="en-US" altLang="en-US" smtClean="0">
                <a:solidFill>
                  <a:schemeClr val="tx2"/>
                </a:solidFill>
              </a:rPr>
              <a:t>Documentation during Deployment</a:t>
            </a:r>
            <a:endParaRPr lang="en-US" altLang="en-US" smtClean="0"/>
          </a:p>
        </p:txBody>
      </p:sp>
      <p:sp>
        <p:nvSpPr>
          <p:cNvPr id="26627" name="Content Placeholder 2"/>
          <p:cNvSpPr>
            <a:spLocks noGrp="1"/>
          </p:cNvSpPr>
          <p:nvPr>
            <p:ph sz="half" idx="1"/>
          </p:nvPr>
        </p:nvSpPr>
        <p:spPr bwMode="auto">
          <a:xfrm>
            <a:off x="304800" y="1295400"/>
            <a:ext cx="51054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Types of documentation</a:t>
            </a:r>
          </a:p>
          <a:p>
            <a:pPr lvl="1" eaLnBrk="1" hangingPunct="1">
              <a:spcBef>
                <a:spcPct val="50000"/>
              </a:spcBef>
            </a:pPr>
            <a:r>
              <a:rPr lang="en-US" altLang="en-US" smtClean="0"/>
              <a:t>Scheduled reports </a:t>
            </a:r>
          </a:p>
          <a:p>
            <a:pPr lvl="1" eaLnBrk="1" hangingPunct="1">
              <a:spcBef>
                <a:spcPct val="50000"/>
              </a:spcBef>
            </a:pPr>
            <a:r>
              <a:rPr lang="en-US" altLang="en-US" smtClean="0"/>
              <a:t>Incident reports</a:t>
            </a:r>
          </a:p>
          <a:p>
            <a:pPr lvl="1" eaLnBrk="1" hangingPunct="1">
              <a:spcBef>
                <a:spcPct val="50000"/>
              </a:spcBef>
            </a:pPr>
            <a:r>
              <a:rPr lang="en-US" altLang="en-US" smtClean="0"/>
              <a:t>Feedback reports</a:t>
            </a:r>
          </a:p>
          <a:p>
            <a:pPr lvl="1" eaLnBrk="1" hangingPunct="1">
              <a:spcBef>
                <a:spcPct val="50000"/>
              </a:spcBef>
            </a:pPr>
            <a:r>
              <a:rPr lang="en-US" altLang="en-US" smtClean="0"/>
              <a:t>Closure reports  </a:t>
            </a:r>
          </a:p>
          <a:p>
            <a:pPr eaLnBrk="1" hangingPunct="1">
              <a:spcBef>
                <a:spcPct val="50000"/>
              </a:spcBef>
            </a:pPr>
            <a:r>
              <a:rPr lang="en-US" altLang="en-US" smtClean="0"/>
              <a:t>Recordkeeping requirements</a:t>
            </a:r>
          </a:p>
          <a:p>
            <a:pPr lvl="1" eaLnBrk="1" hangingPunct="1">
              <a:spcBef>
                <a:spcPct val="50000"/>
              </a:spcBef>
            </a:pPr>
            <a:r>
              <a:rPr lang="en-US" altLang="en-US" smtClean="0"/>
              <a:t>Maintain and file all documents logically, ensure accessibility</a:t>
            </a:r>
          </a:p>
          <a:p>
            <a:pPr lvl="1" eaLnBrk="1" hangingPunct="1">
              <a:spcBef>
                <a:spcPct val="50000"/>
              </a:spcBef>
            </a:pPr>
            <a:r>
              <a:rPr lang="en-US" altLang="en-US" smtClean="0"/>
              <a:t>Archive for historical record</a:t>
            </a:r>
          </a:p>
          <a:p>
            <a:pPr eaLnBrk="1" hangingPunct="1"/>
            <a:endParaRPr lang="en-US" altLang="en-US" smtClean="0"/>
          </a:p>
        </p:txBody>
      </p:sp>
      <p:pic>
        <p:nvPicPr>
          <p:cNvPr id="26628" name="Content Placeholder 4" descr="Roxanne King looking at my pla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698" t="6290" r="35762" b="10832"/>
          <a:stretch>
            <a:fillRect/>
          </a:stretch>
        </p:blipFill>
        <p:spPr bwMode="auto">
          <a:xfrm>
            <a:off x="5626100" y="1371600"/>
            <a:ext cx="2832100" cy="32004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2" name="TextBox 6"/>
          <p:cNvSpPr txBox="1">
            <a:spLocks noChangeArrowheads="1"/>
          </p:cNvSpPr>
          <p:nvPr/>
        </p:nvSpPr>
        <p:spPr bwMode="auto">
          <a:xfrm>
            <a:off x="5486400" y="4876800"/>
            <a:ext cx="2895600" cy="1477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b="1"/>
              <a:t>Don’t forget - relevant information should be used to update maps and management information!</a:t>
            </a:r>
            <a:endParaRPr lang="en-US" altLang="en-US"/>
          </a:p>
        </p:txBody>
      </p:sp>
      <p:sp>
        <p:nvSpPr>
          <p:cNvPr id="4" name="Rectangle 3"/>
          <p:cNvSpPr/>
          <p:nvPr/>
        </p:nvSpPr>
        <p:spPr>
          <a:xfrm>
            <a:off x="8382000" y="5884863"/>
            <a:ext cx="609600" cy="523875"/>
          </a:xfrm>
          <a:prstGeom prst="rect">
            <a:avLst/>
          </a:prstGeom>
        </p:spPr>
        <p:txBody>
          <a:bodyPr>
            <a:spAutoFit/>
          </a:bodyPr>
          <a:lstStyle/>
          <a:p>
            <a:pPr>
              <a:defRPr/>
            </a:pPr>
            <a:fld id="{CF2CFE11-6909-4299-859B-A501E4291736}" type="slidenum">
              <a:rPr lang="en-US" sz="2800" kern="0">
                <a:solidFill>
                  <a:srgbClr val="000000"/>
                </a:solidFill>
                <a:latin typeface="Arial"/>
                <a:cs typeface="+mn-cs"/>
              </a:rPr>
              <a:pPr>
                <a:defRPr/>
              </a:pPr>
              <a:t>18</a:t>
            </a:fld>
            <a:endParaRPr lang="en-US" dirty="0">
              <a:latin typeface="Arial" charset="0"/>
              <a:cs typeface="Arial" charset="0"/>
            </a:endParaRPr>
          </a:p>
        </p:txBody>
      </p:sp>
      <p:sp>
        <p:nvSpPr>
          <p:cNvPr id="2" name="Rectangle 1"/>
          <p:cNvSpPr/>
          <p:nvPr/>
        </p:nvSpPr>
        <p:spPr>
          <a:xfrm>
            <a:off x="7641245"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lnSpc>
                <a:spcPts val="3600"/>
              </a:lnSpc>
            </a:pPr>
            <a:r>
              <a:rPr lang="en-US" altLang="en-US" smtClean="0"/>
              <a:t>Rotation of Forces  </a:t>
            </a:r>
          </a:p>
        </p:txBody>
      </p:sp>
      <p:sp>
        <p:nvSpPr>
          <p:cNvPr id="27651" name="Content Placeholder 4"/>
          <p:cNvSpPr>
            <a:spLocks noGrp="1"/>
          </p:cNvSpPr>
          <p:nvPr>
            <p:ph idx="1"/>
          </p:nvPr>
        </p:nvSpPr>
        <p:spPr bwMode="auto">
          <a:xfrm>
            <a:off x="457200" y="12192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3200" smtClean="0"/>
              <a:t>Units moving into or out of the area of operations are in one of three states: mobilization, handing and taking over, or demobilization</a:t>
            </a:r>
          </a:p>
          <a:p>
            <a:pPr eaLnBrk="1" hangingPunct="1">
              <a:lnSpc>
                <a:spcPct val="80000"/>
              </a:lnSpc>
            </a:pPr>
            <a:r>
              <a:rPr lang="en-US" altLang="en-US" sz="3200" smtClean="0"/>
              <a:t>Proper “Handing and Taking Over” </a:t>
            </a:r>
          </a:p>
          <a:p>
            <a:pPr eaLnBrk="1" hangingPunct="1">
              <a:lnSpc>
                <a:spcPct val="80000"/>
              </a:lnSpc>
              <a:buFontTx/>
              <a:buNone/>
            </a:pPr>
            <a:r>
              <a:rPr lang="en-US" altLang="en-US" sz="3200" smtClean="0"/>
              <a:t>	requires good communication </a:t>
            </a:r>
          </a:p>
          <a:p>
            <a:pPr lvl="1" indent="-269875" eaLnBrk="1" hangingPunct="1"/>
            <a:r>
              <a:rPr lang="en-GB" altLang="en-US" sz="2600" smtClean="0"/>
              <a:t>Plan for surge capacity </a:t>
            </a:r>
          </a:p>
          <a:p>
            <a:pPr lvl="1" indent="-269875" eaLnBrk="1" hangingPunct="1"/>
            <a:r>
              <a:rPr lang="en-GB" altLang="en-US" sz="2600" smtClean="0"/>
              <a:t>Procedures must be completely understood by relieving forces </a:t>
            </a:r>
          </a:p>
          <a:p>
            <a:pPr lvl="1" indent="-269875" eaLnBrk="1" hangingPunct="1"/>
            <a:r>
              <a:rPr lang="en-GB" altLang="en-US" sz="2600" smtClean="0"/>
              <a:t>Must be a structured process</a:t>
            </a:r>
          </a:p>
          <a:p>
            <a:pPr lvl="1" indent="-269875" eaLnBrk="1" hangingPunct="1"/>
            <a:r>
              <a:rPr lang="en-GB" altLang="en-US" sz="2600" smtClean="0"/>
              <a:t>Documentation is critical to ensure continuity</a:t>
            </a:r>
          </a:p>
          <a:p>
            <a:pPr eaLnBrk="1" hangingPunct="1"/>
            <a:endParaRPr lang="en-US" altLang="en-US" smtClean="0"/>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0A073B-B947-484A-9CED-04380156649C}" type="slidenum">
              <a:rPr lang="en-US" altLang="en-US" smtClean="0"/>
              <a:pPr eaLnBrk="1" hangingPunct="1"/>
              <a:t>19</a:t>
            </a:fld>
            <a:endParaRPr lang="en-US" altLang="en-US" smtClean="0"/>
          </a:p>
        </p:txBody>
      </p:sp>
      <p:sp>
        <p:nvSpPr>
          <p:cNvPr id="27653" name="TextBox 5">
            <a:hlinkClick r:id="rId3" action="ppaction://hlinksldjump"/>
          </p:cNvPr>
          <p:cNvSpPr txBox="1">
            <a:spLocks noChangeArrowheads="1"/>
          </p:cNvSpPr>
          <p:nvPr/>
        </p:nvSpPr>
        <p:spPr bwMode="auto">
          <a:xfrm>
            <a:off x="1719263" y="6248400"/>
            <a:ext cx="4757737" cy="369888"/>
          </a:xfrm>
          <a:prstGeom prst="rect">
            <a:avLst/>
          </a:prstGeom>
          <a:solidFill>
            <a:srgbClr val="92D050"/>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smtClean="0"/>
              <a:t>See task </a:t>
            </a:r>
            <a:r>
              <a:rPr lang="en-US" altLang="en-US" dirty="0"/>
              <a:t>check-list </a:t>
            </a:r>
            <a:r>
              <a:rPr lang="en-US" altLang="en-US" dirty="0" smtClean="0"/>
              <a:t>at the end of this module</a:t>
            </a:r>
            <a:endParaRPr lang="en-US" altLang="en-US" dirty="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altLang="en-US" smtClean="0"/>
              <a:t>General Awareness Training Module</a:t>
            </a:r>
          </a:p>
        </p:txBody>
      </p:sp>
      <p:sp>
        <p:nvSpPr>
          <p:cNvPr id="5" name="Text Placeholder 4"/>
          <p:cNvSpPr>
            <a:spLocks noGrp="1"/>
          </p:cNvSpPr>
          <p:nvPr>
            <p:ph type="body" idx="1"/>
          </p:nvPr>
        </p:nvSpPr>
        <p:spPr/>
        <p:txBody>
          <a:bodyPr/>
          <a:lstStyle/>
          <a:p>
            <a:pPr eaLnBrk="1" hangingPunct="1">
              <a:defRPr/>
            </a:pPr>
            <a:r>
              <a:rPr lang="en-US" dirty="0" smtClean="0"/>
              <a:t>Environmental Officer and Energy Manager</a:t>
            </a:r>
            <a:endParaRPr lang="en-US" dirty="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4725" y="0"/>
            <a:ext cx="7286625" cy="1066800"/>
          </a:xfrm>
        </p:spPr>
        <p:txBody>
          <a:bodyPr/>
          <a:lstStyle/>
          <a:p>
            <a:pPr eaLnBrk="1" hangingPunct="1"/>
            <a:r>
              <a:rPr lang="en-US" altLang="en-US" smtClean="0"/>
              <a:t>Rotation of Forces</a:t>
            </a:r>
          </a:p>
        </p:txBody>
      </p:sp>
      <p:sp>
        <p:nvSpPr>
          <p:cNvPr id="28675" name="Rectangle 4"/>
          <p:cNvSpPr>
            <a:spLocks noChangeArrowheads="1"/>
          </p:cNvSpPr>
          <p:nvPr/>
        </p:nvSpPr>
        <p:spPr bwMode="auto">
          <a:xfrm>
            <a:off x="685800" y="3005138"/>
            <a:ext cx="74231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231775" indent="-231775" eaLnBrk="0" hangingPunct="0">
              <a:tabLst>
                <a:tab pos="228600" algn="l"/>
                <a:tab pos="685800" algn="l"/>
              </a:tabLst>
              <a:defRPr>
                <a:solidFill>
                  <a:schemeClr val="tx1"/>
                </a:solidFill>
                <a:latin typeface="Arial" pitchFamily="34" charset="0"/>
                <a:cs typeface="Arial" pitchFamily="34" charset="0"/>
              </a:defRPr>
            </a:lvl1pPr>
            <a:lvl2pPr marL="742950" indent="-285750" eaLnBrk="0" hangingPunct="0">
              <a:tabLst>
                <a:tab pos="228600" algn="l"/>
                <a:tab pos="685800" algn="l"/>
              </a:tabLst>
              <a:defRPr>
                <a:solidFill>
                  <a:schemeClr val="tx1"/>
                </a:solidFill>
                <a:latin typeface="Arial" pitchFamily="34" charset="0"/>
                <a:cs typeface="Arial" pitchFamily="34" charset="0"/>
              </a:defRPr>
            </a:lvl2pPr>
            <a:lvl3pPr marL="1143000" indent="-228600" eaLnBrk="0" hangingPunct="0">
              <a:tabLst>
                <a:tab pos="228600" algn="l"/>
                <a:tab pos="685800" algn="l"/>
              </a:tabLst>
              <a:defRPr>
                <a:solidFill>
                  <a:schemeClr val="tx1"/>
                </a:solidFill>
                <a:latin typeface="Arial" pitchFamily="34" charset="0"/>
                <a:cs typeface="Arial" pitchFamily="34" charset="0"/>
              </a:defRPr>
            </a:lvl3pPr>
            <a:lvl4pPr marL="1600200" indent="-228600" eaLnBrk="0" hangingPunct="0">
              <a:tabLst>
                <a:tab pos="228600" algn="l"/>
                <a:tab pos="685800" algn="l"/>
              </a:tabLst>
              <a:defRPr>
                <a:solidFill>
                  <a:schemeClr val="tx1"/>
                </a:solidFill>
                <a:latin typeface="Arial" pitchFamily="34" charset="0"/>
                <a:cs typeface="Arial" pitchFamily="34" charset="0"/>
              </a:defRPr>
            </a:lvl4pPr>
            <a:lvl5pPr marL="2057400" indent="-228600" eaLnBrk="0" hangingPunct="0">
              <a:tabLst>
                <a:tab pos="228600" algn="l"/>
                <a:tab pos="6858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28600" algn="l"/>
                <a:tab pos="6858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28600" algn="l"/>
                <a:tab pos="6858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28600" algn="l"/>
                <a:tab pos="6858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28600" algn="l"/>
                <a:tab pos="685800" algn="l"/>
              </a:tabLst>
              <a:defRPr>
                <a:solidFill>
                  <a:schemeClr val="tx1"/>
                </a:solidFill>
                <a:latin typeface="Arial" pitchFamily="34" charset="0"/>
                <a:cs typeface="Arial" pitchFamily="34" charset="0"/>
              </a:defRPr>
            </a:lvl9pPr>
          </a:lstStyle>
          <a:p>
            <a:pPr algn="just" eaLnBrk="1" hangingPunct="1">
              <a:buSzPct val="100000"/>
              <a:buFont typeface="Symbol" pitchFamily="18" charset="2"/>
              <a:buChar char=""/>
            </a:pPr>
            <a:r>
              <a:rPr lang="en-GB" altLang="en-US" sz="2000" dirty="0">
                <a:cs typeface="Times New Roman" pitchFamily="18" charset="0"/>
              </a:rPr>
              <a:t> Operations and Fragmentary Orders</a:t>
            </a:r>
            <a:endParaRPr lang="en-US" altLang="en-US" sz="2000" dirty="0"/>
          </a:p>
          <a:p>
            <a:pPr algn="just">
              <a:buSzPct val="100000"/>
              <a:buFont typeface="Symbol" pitchFamily="18" charset="2"/>
              <a:buChar char=""/>
            </a:pPr>
            <a:r>
              <a:rPr lang="en-GB" altLang="en-US" sz="2000" dirty="0">
                <a:cs typeface="Times New Roman" pitchFamily="18" charset="0"/>
              </a:rPr>
              <a:t> Management Plans</a:t>
            </a:r>
            <a:endParaRPr lang="en-US" altLang="en-US" sz="2000" dirty="0"/>
          </a:p>
          <a:p>
            <a:pPr algn="just">
              <a:buSzPct val="100000"/>
              <a:buFont typeface="Symbol" pitchFamily="18" charset="2"/>
              <a:buChar char=""/>
            </a:pPr>
            <a:r>
              <a:rPr lang="en-GB" altLang="en-US" sz="2000" dirty="0" smtClean="0">
                <a:cs typeface="Times New Roman" pitchFamily="18" charset="0"/>
              </a:rPr>
              <a:t> SOPs</a:t>
            </a:r>
            <a:endParaRPr lang="en-US" altLang="en-US" sz="2000" dirty="0" smtClean="0"/>
          </a:p>
          <a:p>
            <a:pPr algn="just">
              <a:buSzPct val="100000"/>
              <a:buFont typeface="Symbol" pitchFamily="18" charset="2"/>
              <a:buChar char=""/>
            </a:pPr>
            <a:r>
              <a:rPr lang="en-GB" altLang="en-US" sz="2000" dirty="0" smtClean="0">
                <a:cs typeface="Times New Roman" pitchFamily="18" charset="0"/>
              </a:rPr>
              <a:t> </a:t>
            </a:r>
            <a:r>
              <a:rPr lang="en-GB" altLang="en-US" sz="2000" dirty="0">
                <a:cs typeface="Times New Roman" pitchFamily="18" charset="0"/>
              </a:rPr>
              <a:t>Contingency Plans </a:t>
            </a:r>
            <a:endParaRPr lang="en-US" altLang="en-US" sz="2000" dirty="0"/>
          </a:p>
          <a:p>
            <a:pPr algn="just">
              <a:buSzPct val="100000"/>
              <a:buFont typeface="Symbol" pitchFamily="18" charset="2"/>
              <a:buChar char=""/>
            </a:pPr>
            <a:r>
              <a:rPr lang="en-GB" altLang="en-US" sz="2000" dirty="0">
                <a:cs typeface="Times New Roman" pitchFamily="18" charset="0"/>
              </a:rPr>
              <a:t> Reports and Management Information (e.g., EBS)</a:t>
            </a:r>
            <a:endParaRPr lang="en-US" altLang="en-US" sz="2000" dirty="0"/>
          </a:p>
          <a:p>
            <a:pPr algn="just">
              <a:buSzPct val="100000"/>
              <a:buFont typeface="Symbol" pitchFamily="18" charset="2"/>
              <a:buChar char=""/>
            </a:pPr>
            <a:r>
              <a:rPr lang="en-GB" altLang="en-US" sz="2000" dirty="0">
                <a:cs typeface="Times New Roman" pitchFamily="18" charset="0"/>
              </a:rPr>
              <a:t> Environmental Risk Analyses</a:t>
            </a:r>
            <a:endParaRPr lang="en-US" altLang="en-US" sz="2000" dirty="0"/>
          </a:p>
          <a:p>
            <a:pPr algn="just">
              <a:buSzPct val="100000"/>
              <a:buFont typeface="Symbol" pitchFamily="18" charset="2"/>
              <a:buChar char=""/>
            </a:pPr>
            <a:r>
              <a:rPr lang="en-GB" altLang="en-US" sz="2000" dirty="0">
                <a:cs typeface="Times New Roman" pitchFamily="18" charset="0"/>
              </a:rPr>
              <a:t> Management Directives/Duty Sheets/Command Delegations</a:t>
            </a:r>
            <a:endParaRPr lang="en-US" altLang="en-US" sz="2000" dirty="0"/>
          </a:p>
          <a:p>
            <a:pPr algn="just">
              <a:buSzPct val="100000"/>
              <a:buFont typeface="Symbol" pitchFamily="18" charset="2"/>
              <a:buChar char=""/>
            </a:pPr>
            <a:r>
              <a:rPr lang="en-GB" altLang="en-US" sz="2000" dirty="0">
                <a:cs typeface="Times New Roman" pitchFamily="18" charset="0"/>
              </a:rPr>
              <a:t> Logistics, Assets and Stores tracking (e.g., HM in/out flow)</a:t>
            </a:r>
            <a:endParaRPr lang="en-US" altLang="en-US" sz="2000" dirty="0"/>
          </a:p>
          <a:p>
            <a:pPr algn="just">
              <a:buSzPct val="100000"/>
              <a:buFont typeface="Symbol" pitchFamily="18" charset="2"/>
              <a:buChar char=""/>
            </a:pPr>
            <a:r>
              <a:rPr lang="en-GB" altLang="en-US" sz="2000" dirty="0">
                <a:cs typeface="Times New Roman" pitchFamily="18" charset="0"/>
              </a:rPr>
              <a:t> Contracts</a:t>
            </a:r>
          </a:p>
        </p:txBody>
      </p:sp>
      <p:sp>
        <p:nvSpPr>
          <p:cNvPr id="31748" name="Text Box 5"/>
          <p:cNvSpPr txBox="1">
            <a:spLocks noChangeArrowheads="1"/>
          </p:cNvSpPr>
          <p:nvPr/>
        </p:nvSpPr>
        <p:spPr bwMode="auto">
          <a:xfrm>
            <a:off x="776288" y="6008688"/>
            <a:ext cx="7493000" cy="36830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t> The job is not over until the paperwork is passed to the relieving unit!</a:t>
            </a:r>
          </a:p>
        </p:txBody>
      </p:sp>
      <p:sp>
        <p:nvSpPr>
          <p:cNvPr id="28677" name="Text Box 6"/>
          <p:cNvSpPr txBox="1">
            <a:spLocks noChangeArrowheads="1"/>
          </p:cNvSpPr>
          <p:nvPr/>
        </p:nvSpPr>
        <p:spPr bwMode="auto">
          <a:xfrm>
            <a:off x="584200" y="1263650"/>
            <a:ext cx="79375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200" dirty="0"/>
              <a:t>During “handing and taking over,” environmental </a:t>
            </a:r>
            <a:r>
              <a:rPr lang="en-US" altLang="en-US" sz="2200" dirty="0" smtClean="0"/>
              <a:t>and energy documentation </a:t>
            </a:r>
            <a:r>
              <a:rPr lang="en-US" altLang="en-US" sz="2200" dirty="0"/>
              <a:t>and records developed by the initial deploying force or follow-on units will be turned over to the relieving </a:t>
            </a:r>
            <a:r>
              <a:rPr lang="en-US" altLang="en-US" sz="2200" dirty="0" smtClean="0"/>
              <a:t>EO and </a:t>
            </a:r>
            <a:r>
              <a:rPr lang="en-US" altLang="en-US" sz="2200" dirty="0" err="1" smtClean="0"/>
              <a:t>EnM</a:t>
            </a:r>
            <a:r>
              <a:rPr lang="en-US" altLang="en-US" sz="2200" dirty="0" smtClean="0"/>
              <a:t>. </a:t>
            </a:r>
            <a:r>
              <a:rPr lang="en-US" altLang="en-US" sz="2200" dirty="0"/>
              <a:t>They should be relevant, well organized and easily accessible. These records include: </a:t>
            </a:r>
          </a:p>
        </p:txBody>
      </p:sp>
      <p:sp>
        <p:nvSpPr>
          <p:cNvPr id="286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4DC9D9-3882-4508-B9F5-0F0FA25791C0}" type="slidenum">
              <a:rPr lang="en-US" altLang="en-US" smtClean="0"/>
              <a:pPr eaLnBrk="1" hangingPunct="1"/>
              <a:t>20</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Re-Deployment </a:t>
            </a:r>
          </a:p>
        </p:txBody>
      </p:sp>
      <p:sp>
        <p:nvSpPr>
          <p:cNvPr id="29699" name="Rectangle 3"/>
          <p:cNvSpPr>
            <a:spLocks noGrp="1" noChangeArrowheads="1"/>
          </p:cNvSpPr>
          <p:nvPr>
            <p:ph sz="half" idx="1"/>
          </p:nvPr>
        </p:nvSpPr>
        <p:spPr bwMode="auto">
          <a:xfrm>
            <a:off x="417513" y="12954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SzPct val="115000"/>
            </a:pPr>
            <a:r>
              <a:rPr lang="en-GB" altLang="en-US" sz="2000" smtClean="0"/>
              <a:t>Disposing of obsolete equipment </a:t>
            </a:r>
            <a:endParaRPr lang="en-US" altLang="en-US" sz="2000" smtClean="0"/>
          </a:p>
          <a:p>
            <a:pPr eaLnBrk="1" hangingPunct="1">
              <a:lnSpc>
                <a:spcPct val="80000"/>
              </a:lnSpc>
              <a:buSzPct val="115000"/>
            </a:pPr>
            <a:r>
              <a:rPr lang="en-GB" altLang="en-US" sz="2000" smtClean="0"/>
              <a:t>Decontaminating equipment and vehicles</a:t>
            </a:r>
            <a:endParaRPr lang="en-US" altLang="en-US" sz="2000" smtClean="0"/>
          </a:p>
          <a:p>
            <a:pPr eaLnBrk="1" hangingPunct="1">
              <a:lnSpc>
                <a:spcPct val="80000"/>
              </a:lnSpc>
              <a:buSzPct val="115000"/>
            </a:pPr>
            <a:r>
              <a:rPr lang="en-GB" altLang="en-US" sz="2000" smtClean="0"/>
              <a:t>Environmental rehabilitation requirements and clearing of facilities</a:t>
            </a:r>
          </a:p>
          <a:p>
            <a:pPr eaLnBrk="1" hangingPunct="1">
              <a:lnSpc>
                <a:spcPct val="80000"/>
              </a:lnSpc>
              <a:buSzPct val="115000"/>
            </a:pPr>
            <a:r>
              <a:rPr lang="en-GB" altLang="en-US" sz="2000" smtClean="0"/>
              <a:t>Environmental Closure Surveys and Reports </a:t>
            </a:r>
          </a:p>
          <a:p>
            <a:pPr eaLnBrk="1" hangingPunct="1">
              <a:lnSpc>
                <a:spcPct val="80000"/>
              </a:lnSpc>
              <a:buSzPct val="115000"/>
            </a:pPr>
            <a:r>
              <a:rPr lang="en-GB" altLang="en-US" sz="2000" smtClean="0"/>
              <a:t>Handing back of land/facilities/ property</a:t>
            </a:r>
          </a:p>
          <a:p>
            <a:pPr eaLnBrk="1" hangingPunct="1">
              <a:lnSpc>
                <a:spcPct val="80000"/>
              </a:lnSpc>
              <a:buSzPct val="115000"/>
            </a:pPr>
            <a:r>
              <a:rPr lang="en-GB" altLang="en-US" sz="2000" smtClean="0"/>
              <a:t>Termination of contracts</a:t>
            </a:r>
            <a:endParaRPr lang="en-US" altLang="en-US" sz="2000" smtClean="0"/>
          </a:p>
        </p:txBody>
      </p:sp>
      <p:sp>
        <p:nvSpPr>
          <p:cNvPr id="29700" name="Slide Number Placeholder 1"/>
          <p:cNvSpPr>
            <a:spLocks noGrp="1"/>
          </p:cNvSpPr>
          <p:nvPr>
            <p:ph type="sldNum" sz="quarter" idx="4294967295"/>
          </p:nvPr>
        </p:nvSpPr>
        <p:spPr bwMode="auto">
          <a:xfrm>
            <a:off x="7010400" y="6248400"/>
            <a:ext cx="16764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E235D67-E573-42E6-98A1-C381B211DA95}" type="slidenum">
              <a:rPr lang="en-US" altLang="en-US"/>
              <a:pPr algn="r" eaLnBrk="1" hangingPunct="1"/>
              <a:t>21</a:t>
            </a:fld>
            <a:endParaRPr lang="en-US" altLang="en-US"/>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16668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 descr="washr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1752600"/>
            <a:ext cx="28590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descr="DSCF00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813" y="4008438"/>
            <a:ext cx="256698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6"/>
          <p:cNvSpPr txBox="1">
            <a:spLocks noChangeArrowheads="1"/>
          </p:cNvSpPr>
          <p:nvPr/>
        </p:nvSpPr>
        <p:spPr bwMode="auto">
          <a:xfrm>
            <a:off x="228600" y="5105400"/>
            <a:ext cx="48768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28600" eaLnBrk="0" hangingPunct="0">
              <a:tabLst>
                <a:tab pos="292100" algn="l"/>
              </a:tabLst>
              <a:defRPr>
                <a:solidFill>
                  <a:schemeClr val="tx1"/>
                </a:solidFill>
                <a:latin typeface="Arial" pitchFamily="34" charset="0"/>
                <a:cs typeface="Arial" pitchFamily="34" charset="0"/>
              </a:defRPr>
            </a:lvl1pPr>
            <a:lvl2pPr marL="742950" indent="-285750" eaLnBrk="0" hangingPunct="0">
              <a:tabLst>
                <a:tab pos="292100" algn="l"/>
              </a:tabLst>
              <a:defRPr>
                <a:solidFill>
                  <a:schemeClr val="tx1"/>
                </a:solidFill>
                <a:latin typeface="Arial" pitchFamily="34" charset="0"/>
                <a:cs typeface="Arial" pitchFamily="34" charset="0"/>
              </a:defRPr>
            </a:lvl2pPr>
            <a:lvl3pPr marL="1143000" indent="-228600" eaLnBrk="0" hangingPunct="0">
              <a:tabLst>
                <a:tab pos="292100" algn="l"/>
              </a:tabLst>
              <a:defRPr>
                <a:solidFill>
                  <a:schemeClr val="tx1"/>
                </a:solidFill>
                <a:latin typeface="Arial" pitchFamily="34" charset="0"/>
                <a:cs typeface="Arial" pitchFamily="34" charset="0"/>
              </a:defRPr>
            </a:lvl3pPr>
            <a:lvl4pPr marL="1600200" indent="-228600" eaLnBrk="0" hangingPunct="0">
              <a:tabLst>
                <a:tab pos="292100" algn="l"/>
              </a:tabLst>
              <a:defRPr>
                <a:solidFill>
                  <a:schemeClr val="tx1"/>
                </a:solidFill>
                <a:latin typeface="Arial" pitchFamily="34" charset="0"/>
                <a:cs typeface="Arial" pitchFamily="34" charset="0"/>
              </a:defRPr>
            </a:lvl4pPr>
            <a:lvl5pPr marL="2057400" indent="-228600" eaLnBrk="0" hangingPunct="0">
              <a:tabLst>
                <a:tab pos="2921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921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921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921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92100" algn="l"/>
              </a:tabLst>
              <a:defRPr>
                <a:solidFill>
                  <a:schemeClr val="tx1"/>
                </a:solidFill>
                <a:latin typeface="Arial" pitchFamily="34" charset="0"/>
                <a:cs typeface="Arial" pitchFamily="34" charset="0"/>
              </a:defRPr>
            </a:lvl9pPr>
          </a:lstStyle>
          <a:p>
            <a:pPr algn="ctr" eaLnBrk="1" hangingPunct="1"/>
            <a:r>
              <a:rPr lang="en-GB" altLang="en-US" b="1"/>
              <a:t>Closure documents should be coordinated with the appropriate legal advisors </a:t>
            </a:r>
          </a:p>
        </p:txBody>
      </p:sp>
      <p:sp>
        <p:nvSpPr>
          <p:cNvPr id="29705" name="TextBox 9">
            <a:hlinkClick r:id="rId6" action="ppaction://hlinksldjump"/>
          </p:cNvPr>
          <p:cNvSpPr txBox="1">
            <a:spLocks noChangeArrowheads="1"/>
          </p:cNvSpPr>
          <p:nvPr/>
        </p:nvSpPr>
        <p:spPr bwMode="auto">
          <a:xfrm>
            <a:off x="1719263" y="6248400"/>
            <a:ext cx="5715000" cy="369888"/>
          </a:xfrm>
          <a:prstGeom prst="rect">
            <a:avLst/>
          </a:prstGeom>
          <a:solidFill>
            <a:srgbClr val="92D050"/>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Click here for link to task check-list during this stage</a:t>
            </a:r>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3100" y="0"/>
            <a:ext cx="7810500" cy="1219200"/>
          </a:xfrm>
        </p:spPr>
        <p:txBody>
          <a:bodyPr/>
          <a:lstStyle/>
          <a:p>
            <a:pPr eaLnBrk="1" hangingPunct="1">
              <a:lnSpc>
                <a:spcPts val="3200"/>
              </a:lnSpc>
            </a:pPr>
            <a:r>
              <a:rPr lang="en-US" altLang="en-US" smtClean="0"/>
              <a:t>Post-Deployment and </a:t>
            </a:r>
            <a:br>
              <a:rPr lang="en-US" altLang="en-US" smtClean="0"/>
            </a:br>
            <a:r>
              <a:rPr lang="en-US" altLang="en-US" smtClean="0"/>
              <a:t>Lessons Learned</a:t>
            </a:r>
          </a:p>
        </p:txBody>
      </p:sp>
      <p:sp>
        <p:nvSpPr>
          <p:cNvPr id="33795" name="Rectangle 3"/>
          <p:cNvSpPr>
            <a:spLocks noChangeArrowheads="1"/>
          </p:cNvSpPr>
          <p:nvPr/>
        </p:nvSpPr>
        <p:spPr bwMode="auto">
          <a:xfrm>
            <a:off x="762000" y="1471613"/>
            <a:ext cx="7112000" cy="5386387"/>
          </a:xfrm>
          <a:prstGeom prst="rect">
            <a:avLst/>
          </a:prstGeom>
          <a:noFill/>
          <a:ln>
            <a:noFill/>
          </a:ln>
          <a:extLst/>
        </p:spPr>
        <p:txBody>
          <a:bodyPr anchor="ctr">
            <a:spAutoFit/>
          </a:bodyPr>
          <a:lstStyle/>
          <a:p>
            <a:pPr marL="231775" indent="-231775">
              <a:buFontTx/>
              <a:buChar char="•"/>
              <a:defRPr/>
            </a:pPr>
            <a:endParaRPr lang="en-GB" dirty="0">
              <a:latin typeface="Arial" charset="0"/>
              <a:cs typeface="Arial" charset="0"/>
            </a:endParaRPr>
          </a:p>
          <a:p>
            <a:pPr marL="231775" indent="-231775">
              <a:buFontTx/>
              <a:buChar char="•"/>
              <a:defRPr/>
            </a:pPr>
            <a:r>
              <a:rPr lang="en-GB" sz="2400" dirty="0">
                <a:latin typeface="Arial" charset="0"/>
                <a:cs typeface="Arial" charset="0"/>
              </a:rPr>
              <a:t>Conduct lessons learned or After Action Review; provide report</a:t>
            </a:r>
          </a:p>
          <a:p>
            <a:pPr marL="688975" lvl="1" indent="-231775">
              <a:buFontTx/>
              <a:buChar char="•"/>
              <a:defRPr/>
            </a:pPr>
            <a:r>
              <a:rPr lang="en-GB" sz="2400" dirty="0">
                <a:latin typeface="Arial" charset="0"/>
                <a:cs typeface="Arial" charset="0"/>
              </a:rPr>
              <a:t>Document what worked well and what did not work well</a:t>
            </a:r>
          </a:p>
          <a:p>
            <a:pPr marL="688975" lvl="1" indent="-231775">
              <a:buFontTx/>
              <a:buChar char="•"/>
              <a:defRPr/>
            </a:pPr>
            <a:r>
              <a:rPr lang="en-GB" sz="2400" dirty="0">
                <a:latin typeface="Arial" charset="0"/>
                <a:cs typeface="Arial" charset="0"/>
              </a:rPr>
              <a:t>Make recommendations for future improvements</a:t>
            </a:r>
          </a:p>
          <a:p>
            <a:pPr marL="231775" indent="-231775">
              <a:buFontTx/>
              <a:buChar char="•"/>
              <a:defRPr/>
            </a:pPr>
            <a:r>
              <a:rPr lang="en-GB" sz="2400" dirty="0">
                <a:latin typeface="Arial" charset="0"/>
                <a:cs typeface="Arial" charset="0"/>
              </a:rPr>
              <a:t>Forward information to training developers for inclusion in future pre-deployment training</a:t>
            </a:r>
          </a:p>
          <a:p>
            <a:pPr marL="231775" indent="-231775">
              <a:defRPr/>
            </a:pPr>
            <a:endParaRPr lang="en-GB" sz="2400" dirty="0">
              <a:latin typeface="Arial" charset="0"/>
              <a:cs typeface="Arial" charset="0"/>
            </a:endParaRPr>
          </a:p>
          <a:p>
            <a:pPr>
              <a:defRPr/>
            </a:pPr>
            <a:r>
              <a:rPr lang="en-GB" sz="2000" dirty="0">
                <a:latin typeface="Arial" charset="0"/>
                <a:cs typeface="Arial" charset="0"/>
              </a:rPr>
              <a:t> </a:t>
            </a:r>
          </a:p>
          <a:p>
            <a:pPr marL="231775" indent="-231775">
              <a:buFontTx/>
              <a:buChar char="•"/>
              <a:defRPr/>
            </a:pPr>
            <a:endParaRPr lang="en-GB" dirty="0">
              <a:latin typeface="Arial" charset="0"/>
              <a:cs typeface="Arial" charset="0"/>
            </a:endParaRPr>
          </a:p>
          <a:p>
            <a:pPr marL="231775" indent="-231775">
              <a:defRPr/>
            </a:pPr>
            <a:r>
              <a:rPr lang="en-GB" dirty="0">
                <a:latin typeface="Arial" charset="0"/>
                <a:cs typeface="Arial" charset="0"/>
              </a:rPr>
              <a:t>	</a:t>
            </a:r>
            <a:endParaRPr lang="en-GB" i="1" dirty="0">
              <a:latin typeface="Arial" charset="0"/>
              <a:cs typeface="Arial" charset="0"/>
            </a:endParaRPr>
          </a:p>
          <a:p>
            <a:pPr marL="231775" indent="-231775">
              <a:buFontTx/>
              <a:buChar char="•"/>
              <a:defRPr/>
            </a:pPr>
            <a:endParaRPr lang="en-GB" i="1" dirty="0">
              <a:latin typeface="Arial" charset="0"/>
              <a:cs typeface="Arial" charset="0"/>
            </a:endParaRPr>
          </a:p>
          <a:p>
            <a:pPr marL="231775" indent="-231775">
              <a:defRPr/>
            </a:pPr>
            <a:endParaRPr lang="en-GB" dirty="0">
              <a:latin typeface="Arial" charset="0"/>
              <a:cs typeface="Arial" charset="0"/>
            </a:endParaRPr>
          </a:p>
          <a:p>
            <a:pPr marL="231775" indent="-231775">
              <a:defRPr/>
            </a:pPr>
            <a:endParaRPr lang="en-GB" dirty="0">
              <a:latin typeface="Arial" charset="0"/>
              <a:cs typeface="Arial" charset="0"/>
            </a:endParaRPr>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9FE44E-F855-4569-A4C4-ADDC9CD1C8E5}" type="slidenum">
              <a:rPr lang="en-US" altLang="en-US" smtClean="0"/>
              <a:pPr eaLnBrk="1" hangingPunct="1"/>
              <a:t>22</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smtClean="0"/>
              <a:t>Good and Bad Examples</a:t>
            </a:r>
          </a:p>
        </p:txBody>
      </p:sp>
      <p:sp>
        <p:nvSpPr>
          <p:cNvPr id="5" name="Text Placeholder 4"/>
          <p:cNvSpPr>
            <a:spLocks noGrp="1"/>
          </p:cNvSpPr>
          <p:nvPr>
            <p:ph type="body" idx="1"/>
          </p:nvPr>
        </p:nvSpPr>
        <p:spPr>
          <a:xfrm>
            <a:off x="722313" y="2547938"/>
            <a:ext cx="7772400" cy="2176462"/>
          </a:xfrm>
        </p:spPr>
        <p:txBody>
          <a:bodyPr/>
          <a:lstStyle/>
          <a:p>
            <a:pPr eaLnBrk="1" hangingPunct="1">
              <a:defRPr/>
            </a:pPr>
            <a:r>
              <a:rPr lang="en-US" dirty="0" smtClean="0"/>
              <a:t>The following slides show a number of pictures of both good and bad environmental practices, from camp set-up to handling different kinds of wastes to protecting natural </a:t>
            </a:r>
            <a:r>
              <a:rPr lang="en-US" dirty="0"/>
              <a:t>resources </a:t>
            </a:r>
            <a:r>
              <a:rPr lang="en-US" dirty="0" smtClean="0"/>
              <a:t>and cultural property</a:t>
            </a:r>
            <a:endParaRPr lang="en-US" dirty="0"/>
          </a:p>
        </p:txBody>
      </p:sp>
      <p:sp>
        <p:nvSpPr>
          <p:cNvPr id="2" name="Rectangle 1"/>
          <p:cNvSpPr/>
          <p:nvPr/>
        </p:nvSpPr>
        <p:spPr>
          <a:xfrm>
            <a:off x="7632146" y="-3833"/>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Good Base Camp Set-up</a:t>
            </a:r>
          </a:p>
        </p:txBody>
      </p:sp>
      <p:pic>
        <p:nvPicPr>
          <p:cNvPr id="32771" name="Picture 3" descr="ex hugger 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Picture 011"/>
          <p:cNvPicPr>
            <a:picLocks noChangeAspect="1" noChangeArrowheads="1"/>
          </p:cNvPicPr>
          <p:nvPr/>
        </p:nvPicPr>
        <p:blipFill>
          <a:blip r:embed="rId4">
            <a:extLst>
              <a:ext uri="{28A0092B-C50C-407E-A947-70E740481C1C}">
                <a14:useLocalDpi xmlns:a14="http://schemas.microsoft.com/office/drawing/2010/main" val="0"/>
              </a:ext>
            </a:extLst>
          </a:blip>
          <a:srcRect b="13208"/>
          <a:stretch>
            <a:fillRect/>
          </a:stretch>
        </p:blipFill>
        <p:spPr bwMode="auto">
          <a:xfrm>
            <a:off x="4800600" y="1828800"/>
            <a:ext cx="379412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Bondsteel from Above"/>
          <p:cNvPicPr>
            <a:picLocks noChangeAspect="1" noChangeArrowheads="1"/>
          </p:cNvPicPr>
          <p:nvPr/>
        </p:nvPicPr>
        <p:blipFill>
          <a:blip r:embed="rId5">
            <a:extLst>
              <a:ext uri="{28A0092B-C50C-407E-A947-70E740481C1C}">
                <a14:useLocalDpi xmlns:a14="http://schemas.microsoft.com/office/drawing/2010/main" val="0"/>
              </a:ext>
            </a:extLst>
          </a:blip>
          <a:srcRect l="2119" r="4684"/>
          <a:stretch>
            <a:fillRect/>
          </a:stretch>
        </p:blipFill>
        <p:spPr bwMode="auto">
          <a:xfrm>
            <a:off x="609600" y="4191000"/>
            <a:ext cx="3581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5"/>
          <p:cNvSpPr txBox="1">
            <a:spLocks noChangeArrowheads="1"/>
          </p:cNvSpPr>
          <p:nvPr/>
        </p:nvSpPr>
        <p:spPr bwMode="auto">
          <a:xfrm>
            <a:off x="4405313" y="9906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Rudimentary bases, but with good separation of functional areas</a:t>
            </a:r>
          </a:p>
        </p:txBody>
      </p:sp>
      <p:cxnSp>
        <p:nvCxnSpPr>
          <p:cNvPr id="32775" name="Straight Arrow Connector 7"/>
          <p:cNvCxnSpPr>
            <a:cxnSpLocks noChangeShapeType="1"/>
          </p:cNvCxnSpPr>
          <p:nvPr/>
        </p:nvCxnSpPr>
        <p:spPr bwMode="auto">
          <a:xfrm flipH="1">
            <a:off x="4267200" y="1676400"/>
            <a:ext cx="3048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76" name="Straight Arrow Connector 10"/>
          <p:cNvCxnSpPr>
            <a:cxnSpLocks noChangeShapeType="1"/>
          </p:cNvCxnSpPr>
          <p:nvPr/>
        </p:nvCxnSpPr>
        <p:spPr bwMode="auto">
          <a:xfrm flipH="1">
            <a:off x="4191000" y="6019800"/>
            <a:ext cx="685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7" name="TextBox 14"/>
          <p:cNvSpPr txBox="1">
            <a:spLocks noChangeArrowheads="1"/>
          </p:cNvSpPr>
          <p:nvPr/>
        </p:nvSpPr>
        <p:spPr bwMode="auto">
          <a:xfrm>
            <a:off x="4800600" y="57912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Semi-permanent base, with good separation of functional areas</a:t>
            </a:r>
          </a:p>
        </p:txBody>
      </p:sp>
      <p:cxnSp>
        <p:nvCxnSpPr>
          <p:cNvPr id="32778" name="Straight Arrow Connector 16"/>
          <p:cNvCxnSpPr>
            <a:cxnSpLocks noChangeShapeType="1"/>
          </p:cNvCxnSpPr>
          <p:nvPr/>
        </p:nvCxnSpPr>
        <p:spPr bwMode="auto">
          <a:xfrm>
            <a:off x="5943600" y="1600200"/>
            <a:ext cx="2286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E57EBC-C9C2-4DE0-A691-6A395E2D8B51}" type="slidenum">
              <a:rPr lang="en-US" altLang="en-US" smtClean="0"/>
              <a:pPr eaLnBrk="1" hangingPunct="1"/>
              <a:t>24</a:t>
            </a:fld>
            <a:endParaRPr lang="en-US" altLang="en-US" smtClean="0"/>
          </a:p>
        </p:txBody>
      </p:sp>
      <p:sp>
        <p:nvSpPr>
          <p:cNvPr id="2" name="Rectangle 1"/>
          <p:cNvSpPr/>
          <p:nvPr/>
        </p:nvSpPr>
        <p:spPr>
          <a:xfrm>
            <a:off x="7616406" y="-3833"/>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Bad Hazardous Waste Storage</a:t>
            </a:r>
          </a:p>
        </p:txBody>
      </p:sp>
      <p:pic>
        <p:nvPicPr>
          <p:cNvPr id="33795" name="Picture 3" descr="9-20 Sep 05 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9-20 Sep 05 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WSA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621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457200" y="987425"/>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Drums not labeled, materials not segregated, no secondary containment, no covered storage</a:t>
            </a:r>
          </a:p>
        </p:txBody>
      </p:sp>
      <p:sp>
        <p:nvSpPr>
          <p:cNvPr id="33799" name="TextBox 6"/>
          <p:cNvSpPr txBox="1">
            <a:spLocks noChangeArrowheads="1"/>
          </p:cNvSpPr>
          <p:nvPr/>
        </p:nvSpPr>
        <p:spPr bwMode="auto">
          <a:xfrm>
            <a:off x="304800" y="25146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No secondary containment; leakage has contaminated soil</a:t>
            </a:r>
          </a:p>
        </p:txBody>
      </p:sp>
      <p:sp>
        <p:nvSpPr>
          <p:cNvPr id="33800" name="TextBox 7"/>
          <p:cNvSpPr txBox="1">
            <a:spLocks noChangeArrowheads="1"/>
          </p:cNvSpPr>
          <p:nvPr/>
        </p:nvSpPr>
        <p:spPr bwMode="auto">
          <a:xfrm>
            <a:off x="6781800" y="2286000"/>
            <a:ext cx="236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Uses secondary containment, but it is too small and not durable. Canisters improperly stored</a:t>
            </a:r>
          </a:p>
        </p:txBody>
      </p:sp>
      <p:cxnSp>
        <p:nvCxnSpPr>
          <p:cNvPr id="33801" name="Straight Arrow Connector 9"/>
          <p:cNvCxnSpPr>
            <a:cxnSpLocks noChangeShapeType="1"/>
          </p:cNvCxnSpPr>
          <p:nvPr/>
        </p:nvCxnSpPr>
        <p:spPr bwMode="auto">
          <a:xfrm>
            <a:off x="1981200" y="1600200"/>
            <a:ext cx="9906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2" name="Straight Arrow Connector 11"/>
          <p:cNvCxnSpPr>
            <a:cxnSpLocks noChangeShapeType="1"/>
            <a:stCxn id="33799" idx="2"/>
          </p:cNvCxnSpPr>
          <p:nvPr/>
        </p:nvCxnSpPr>
        <p:spPr bwMode="auto">
          <a:xfrm>
            <a:off x="1333500" y="3714750"/>
            <a:ext cx="114300" cy="323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3" name="Straight Arrow Connector 13"/>
          <p:cNvCxnSpPr>
            <a:cxnSpLocks noChangeShapeType="1"/>
            <a:stCxn id="33800" idx="2"/>
          </p:cNvCxnSpPr>
          <p:nvPr/>
        </p:nvCxnSpPr>
        <p:spPr bwMode="auto">
          <a:xfrm flipH="1">
            <a:off x="7696200" y="3763963"/>
            <a:ext cx="266700" cy="350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38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E96AB3-FF6C-42DE-8C65-7EDAC5D4AC89}" type="slidenum">
              <a:rPr lang="en-US" altLang="en-US" smtClean="0"/>
              <a:pPr eaLnBrk="1" hangingPunct="1"/>
              <a:t>25</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152400"/>
            <a:ext cx="7620000" cy="762000"/>
          </a:xfrm>
        </p:spPr>
        <p:txBody>
          <a:bodyPr/>
          <a:lstStyle/>
          <a:p>
            <a:pPr eaLnBrk="1" hangingPunct="1"/>
            <a:r>
              <a:rPr lang="en-US" altLang="en-US" smtClean="0"/>
              <a:t>Better Hazardous Waste Storage</a:t>
            </a:r>
          </a:p>
        </p:txBody>
      </p:sp>
      <p:pic>
        <p:nvPicPr>
          <p:cNvPr id="34819" name="Picture 3" descr="hwpp2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478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drum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38400"/>
            <a:ext cx="41989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hazardous waste accumulation 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3979863"/>
            <a:ext cx="31273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609600" y="9906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Good secondary containment, but should be labeled and covered</a:t>
            </a:r>
          </a:p>
        </p:txBody>
      </p:sp>
      <p:sp>
        <p:nvSpPr>
          <p:cNvPr id="34823" name="TextBox 6"/>
          <p:cNvSpPr txBox="1">
            <a:spLocks noChangeArrowheads="1"/>
          </p:cNvSpPr>
          <p:nvPr/>
        </p:nvSpPr>
        <p:spPr bwMode="auto">
          <a:xfrm>
            <a:off x="4953000" y="14478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Well marked, fenced off. Good secondary containment, </a:t>
            </a:r>
          </a:p>
          <a:p>
            <a:pPr eaLnBrk="1" hangingPunct="1"/>
            <a:r>
              <a:rPr lang="en-US" altLang="en-US"/>
              <a:t>protective gear handy</a:t>
            </a:r>
          </a:p>
        </p:txBody>
      </p:sp>
      <p:sp>
        <p:nvSpPr>
          <p:cNvPr id="34824" name="TextBox 7"/>
          <p:cNvSpPr txBox="1">
            <a:spLocks noChangeArrowheads="1"/>
          </p:cNvSpPr>
          <p:nvPr/>
        </p:nvSpPr>
        <p:spPr bwMode="auto">
          <a:xfrm>
            <a:off x="3843338" y="5705475"/>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Wastes well marked, segregated; good overhead protection. Secondary containment could be better.</a:t>
            </a:r>
          </a:p>
        </p:txBody>
      </p:sp>
      <p:cxnSp>
        <p:nvCxnSpPr>
          <p:cNvPr id="34825" name="Straight Arrow Connector 9"/>
          <p:cNvCxnSpPr>
            <a:cxnSpLocks noChangeShapeType="1"/>
          </p:cNvCxnSpPr>
          <p:nvPr/>
        </p:nvCxnSpPr>
        <p:spPr bwMode="auto">
          <a:xfrm flipH="1" flipV="1">
            <a:off x="3124200" y="6400800"/>
            <a:ext cx="8382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6" name="Straight Arrow Connector 11"/>
          <p:cNvCxnSpPr>
            <a:cxnSpLocks noChangeShapeType="1"/>
          </p:cNvCxnSpPr>
          <p:nvPr/>
        </p:nvCxnSpPr>
        <p:spPr bwMode="auto">
          <a:xfrm flipH="1">
            <a:off x="8534400" y="2057400"/>
            <a:ext cx="2286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7" name="Straight Arrow Connector 13"/>
          <p:cNvCxnSpPr>
            <a:cxnSpLocks noChangeShapeType="1"/>
          </p:cNvCxnSpPr>
          <p:nvPr/>
        </p:nvCxnSpPr>
        <p:spPr bwMode="auto">
          <a:xfrm flipH="1">
            <a:off x="3810000" y="1295400"/>
            <a:ext cx="3048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8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9588EE-0FEC-45A6-B424-DF168D490792}" type="slidenum">
              <a:rPr lang="en-US" altLang="en-US" smtClean="0"/>
              <a:pPr eaLnBrk="1" hangingPunct="1"/>
              <a:t>26</a:t>
            </a:fld>
            <a:endParaRPr lang="en-US" altLang="en-US" smtClean="0"/>
          </a:p>
        </p:txBody>
      </p:sp>
      <p:sp>
        <p:nvSpPr>
          <p:cNvPr id="2" name="Rectangle 1"/>
          <p:cNvSpPr/>
          <p:nvPr/>
        </p:nvSpPr>
        <p:spPr>
          <a:xfrm>
            <a:off x="7612812" y="9815"/>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152400"/>
            <a:ext cx="8077200" cy="762000"/>
          </a:xfrm>
        </p:spPr>
        <p:txBody>
          <a:bodyPr/>
          <a:lstStyle/>
          <a:p>
            <a:pPr eaLnBrk="1" hangingPunct="1"/>
            <a:r>
              <a:rPr lang="en-US" altLang="en-US" smtClean="0"/>
              <a:t>Good Hazardous Waste Storage</a:t>
            </a:r>
          </a:p>
        </p:txBody>
      </p:sp>
      <p:pic>
        <p:nvPicPr>
          <p:cNvPr id="35843" name="Picture 3" descr="P1010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8300"/>
            <a:ext cx="3657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DEFNET Plenary M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384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1289050" y="954088"/>
            <a:ext cx="708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Low cost solutions offering good secondary containment, overhead protection, segregated and labeled.</a:t>
            </a:r>
          </a:p>
        </p:txBody>
      </p:sp>
      <p:cxnSp>
        <p:nvCxnSpPr>
          <p:cNvPr id="35846" name="Straight Arrow Connector 6"/>
          <p:cNvCxnSpPr>
            <a:cxnSpLocks noChangeShapeType="1"/>
          </p:cNvCxnSpPr>
          <p:nvPr/>
        </p:nvCxnSpPr>
        <p:spPr bwMode="auto">
          <a:xfrm flipH="1">
            <a:off x="4876800" y="1600200"/>
            <a:ext cx="3810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47" name="Straight Arrow Connector 8"/>
          <p:cNvCxnSpPr>
            <a:cxnSpLocks noChangeShapeType="1"/>
          </p:cNvCxnSpPr>
          <p:nvPr/>
        </p:nvCxnSpPr>
        <p:spPr bwMode="auto">
          <a:xfrm>
            <a:off x="5410200" y="1524000"/>
            <a:ext cx="10668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A7B7D9-8B54-474B-B288-BACCB015150F}" type="slidenum">
              <a:rPr lang="en-US" altLang="en-US" smtClean="0"/>
              <a:pPr eaLnBrk="1" hangingPunct="1"/>
              <a:t>27</a:t>
            </a:fld>
            <a:endParaRPr lang="en-US" altLang="en-US" smtClean="0"/>
          </a:p>
        </p:txBody>
      </p:sp>
      <p:sp>
        <p:nvSpPr>
          <p:cNvPr id="2" name="Rectangle 1"/>
          <p:cNvSpPr/>
          <p:nvPr/>
        </p:nvSpPr>
        <p:spPr>
          <a:xfrm>
            <a:off x="7610056"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lnSpc>
                <a:spcPts val="3200"/>
              </a:lnSpc>
            </a:pPr>
            <a:r>
              <a:rPr lang="en-US" altLang="en-US" smtClean="0"/>
              <a:t>Good Hazardous Waste </a:t>
            </a:r>
            <a:br>
              <a:rPr lang="en-US" altLang="en-US" smtClean="0"/>
            </a:br>
            <a:r>
              <a:rPr lang="en-US" altLang="en-US" smtClean="0"/>
              <a:t>Storage in Field Conditions</a:t>
            </a:r>
          </a:p>
        </p:txBody>
      </p:sp>
      <p:sp>
        <p:nvSpPr>
          <p:cNvPr id="368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871396-E9B3-4979-8B2B-DBDE2B6A146E}" type="slidenum">
              <a:rPr lang="en-US" altLang="en-US" smtClean="0"/>
              <a:pPr eaLnBrk="1" hangingPunct="1"/>
              <a:t>28</a:t>
            </a:fld>
            <a:endParaRPr lang="en-US" altLang="en-US" smtClean="0"/>
          </a:p>
        </p:txBody>
      </p:sp>
      <p:pic>
        <p:nvPicPr>
          <p:cNvPr id="36868" name="Picture 3" descr="FIELD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6553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7467600" y="1905000"/>
            <a:ext cx="167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Tarps and sandbags as secondary containment, netting and tarps as overhead protection</a:t>
            </a:r>
          </a:p>
        </p:txBody>
      </p:sp>
      <p:cxnSp>
        <p:nvCxnSpPr>
          <p:cNvPr id="36870" name="Straight Arrow Connector 5"/>
          <p:cNvCxnSpPr>
            <a:cxnSpLocks noChangeShapeType="1"/>
          </p:cNvCxnSpPr>
          <p:nvPr/>
        </p:nvCxnSpPr>
        <p:spPr bwMode="auto">
          <a:xfrm flipH="1">
            <a:off x="7391400" y="3962400"/>
            <a:ext cx="11430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Rectangle 1"/>
          <p:cNvSpPr/>
          <p:nvPr/>
        </p:nvSpPr>
        <p:spPr>
          <a:xfrm>
            <a:off x="7616224"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lnSpc>
                <a:spcPts val="3200"/>
              </a:lnSpc>
            </a:pPr>
            <a:r>
              <a:rPr lang="en-US" altLang="en-US" smtClean="0"/>
              <a:t>Good Hazardous </a:t>
            </a:r>
            <a:br>
              <a:rPr lang="en-US" altLang="en-US" smtClean="0"/>
            </a:br>
            <a:r>
              <a:rPr lang="en-US" altLang="en-US" smtClean="0"/>
              <a:t>Material Handling</a:t>
            </a:r>
          </a:p>
        </p:txBody>
      </p:sp>
      <p:pic>
        <p:nvPicPr>
          <p:cNvPr id="37891" name="Picture 3" descr="hefp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2133600"/>
            <a:ext cx="2586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octp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33600"/>
            <a:ext cx="2540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1524000" y="12954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Use of protective clothing and equipment</a:t>
            </a:r>
          </a:p>
        </p:txBody>
      </p:sp>
      <p:cxnSp>
        <p:nvCxnSpPr>
          <p:cNvPr id="37894" name="Straight Arrow Connector 6"/>
          <p:cNvCxnSpPr>
            <a:cxnSpLocks noChangeShapeType="1"/>
          </p:cNvCxnSpPr>
          <p:nvPr/>
        </p:nvCxnSpPr>
        <p:spPr bwMode="auto">
          <a:xfrm>
            <a:off x="2362200" y="1752600"/>
            <a:ext cx="125413"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5" name="Straight Arrow Connector 8"/>
          <p:cNvCxnSpPr>
            <a:cxnSpLocks noChangeShapeType="1"/>
          </p:cNvCxnSpPr>
          <p:nvPr/>
        </p:nvCxnSpPr>
        <p:spPr bwMode="auto">
          <a:xfrm>
            <a:off x="4724400" y="1676400"/>
            <a:ext cx="11430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57D275-948A-4FCE-908C-08FB58A64B70}" type="slidenum">
              <a:rPr lang="en-US" altLang="en-US" smtClean="0"/>
              <a:pPr eaLnBrk="1" hangingPunct="1"/>
              <a:t>29</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bwMode="auto">
          <a:xfrm>
            <a:off x="0" y="1219200"/>
            <a:ext cx="9144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ts val="2500"/>
              </a:lnSpc>
              <a:spcBef>
                <a:spcPct val="0"/>
              </a:spcBef>
              <a:buFontTx/>
              <a:buNone/>
            </a:pPr>
            <a:r>
              <a:rPr lang="en-US" altLang="en-US" dirty="0" smtClean="0"/>
              <a:t>Sound environmental and energy management during military operations enables the mission by enhancing force protection and reducing the logistical burden on the force</a:t>
            </a:r>
            <a:endParaRPr lang="en-US" altLang="en-US" sz="4400" dirty="0" smtClean="0"/>
          </a:p>
        </p:txBody>
      </p:sp>
      <p:sp>
        <p:nvSpPr>
          <p:cNvPr id="13315" name="Rectangle 2"/>
          <p:cNvSpPr>
            <a:spLocks noGrp="1" noChangeArrowheads="1"/>
          </p:cNvSpPr>
          <p:nvPr>
            <p:ph type="title"/>
          </p:nvPr>
        </p:nvSpPr>
        <p:spPr>
          <a:ln/>
        </p:spPr>
        <p:txBody>
          <a:bodyPr/>
          <a:lstStyle/>
          <a:p>
            <a:pPr eaLnBrk="1" hangingPunct="1"/>
            <a:r>
              <a:rPr lang="en-US" altLang="en-US" sz="2800" dirty="0" smtClean="0"/>
              <a:t>Environmental and Energy Considerations for Military Operations</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358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Users\sschuldt\Documents\Course Folder\WENV 175\Onsite\Lesson Materials\6. Water\Boomerang Pictures\17.JPG"/>
          <p:cNvPicPr>
            <a:picLocks noChangeAspect="1" noChangeArrowheads="1"/>
          </p:cNvPicPr>
          <p:nvPr/>
        </p:nvPicPr>
        <p:blipFill>
          <a:blip r:embed="rId4">
            <a:extLst>
              <a:ext uri="{28A0092B-C50C-407E-A947-70E740481C1C}">
                <a14:useLocalDpi xmlns:a14="http://schemas.microsoft.com/office/drawing/2010/main" val="0"/>
              </a:ext>
            </a:extLst>
          </a:blip>
          <a:srcRect t="28947"/>
          <a:stretch>
            <a:fillRect/>
          </a:stretch>
        </p:blipFill>
        <p:spPr bwMode="auto">
          <a:xfrm>
            <a:off x="152400" y="2514600"/>
            <a:ext cx="386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D:\training-team-ba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3810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lnSpc>
                <a:spcPts val="3200"/>
              </a:lnSpc>
            </a:pPr>
            <a:r>
              <a:rPr lang="en-US" altLang="en-US" sz="3200" dirty="0" smtClean="0"/>
              <a:t>Bad Hazardous Material/</a:t>
            </a:r>
            <a:br>
              <a:rPr lang="en-US" altLang="en-US" sz="3200" dirty="0" smtClean="0"/>
            </a:br>
            <a:r>
              <a:rPr lang="en-US" altLang="en-US" sz="3200" dirty="0" smtClean="0"/>
              <a:t>Waste Storage (Battery Storage)</a:t>
            </a:r>
          </a:p>
        </p:txBody>
      </p:sp>
      <p:pic>
        <p:nvPicPr>
          <p:cNvPr id="38915" name="Picture 3" descr="D-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1524000"/>
            <a:ext cx="42370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163" y="4038600"/>
            <a:ext cx="431323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304800" y="18288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Batteries leaked acid, no secondary containment</a:t>
            </a:r>
          </a:p>
        </p:txBody>
      </p:sp>
      <p:sp>
        <p:nvSpPr>
          <p:cNvPr id="38918" name="TextBox 5"/>
          <p:cNvSpPr txBox="1">
            <a:spLocks noChangeArrowheads="1"/>
          </p:cNvSpPr>
          <p:nvPr/>
        </p:nvSpPr>
        <p:spPr bwMode="auto">
          <a:xfrm>
            <a:off x="304800" y="457200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Battery placed on top of crumbling storm water drain</a:t>
            </a:r>
          </a:p>
        </p:txBody>
      </p:sp>
      <p:cxnSp>
        <p:nvCxnSpPr>
          <p:cNvPr id="38919" name="Straight Arrow Connector 7"/>
          <p:cNvCxnSpPr>
            <a:cxnSpLocks noChangeShapeType="1"/>
          </p:cNvCxnSpPr>
          <p:nvPr/>
        </p:nvCxnSpPr>
        <p:spPr bwMode="auto">
          <a:xfrm>
            <a:off x="990600" y="2819400"/>
            <a:ext cx="33528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20" name="Straight Arrow Connector 9"/>
          <p:cNvCxnSpPr>
            <a:cxnSpLocks noChangeShapeType="1"/>
            <a:stCxn id="38918" idx="2"/>
          </p:cNvCxnSpPr>
          <p:nvPr/>
        </p:nvCxnSpPr>
        <p:spPr bwMode="auto">
          <a:xfrm>
            <a:off x="1333500" y="5495925"/>
            <a:ext cx="3390900" cy="66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2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0F6C39-A92F-4BA8-A919-66BD84C57500}" type="slidenum">
              <a:rPr lang="en-US" altLang="en-US" smtClean="0"/>
              <a:pPr eaLnBrk="1" hangingPunct="1"/>
              <a:t>30</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Bad Solid Waste Storage</a:t>
            </a:r>
          </a:p>
        </p:txBody>
      </p:sp>
      <p:pic>
        <p:nvPicPr>
          <p:cNvPr id="39939" name="Picture 3" descr="DSC007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5350"/>
            <a:ext cx="43005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DSC007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133600"/>
            <a:ext cx="421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304800" y="14478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Rusting and leaking containers</a:t>
            </a:r>
          </a:p>
        </p:txBody>
      </p:sp>
      <p:sp>
        <p:nvSpPr>
          <p:cNvPr id="39942" name="TextBox 5"/>
          <p:cNvSpPr txBox="1">
            <a:spLocks noChangeArrowheads="1"/>
          </p:cNvSpPr>
          <p:nvPr/>
        </p:nvSpPr>
        <p:spPr bwMode="auto">
          <a:xfrm>
            <a:off x="5029200" y="1447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No segregation of materials</a:t>
            </a:r>
          </a:p>
        </p:txBody>
      </p:sp>
      <p:cxnSp>
        <p:nvCxnSpPr>
          <p:cNvPr id="39943" name="Straight Arrow Connector 7"/>
          <p:cNvCxnSpPr>
            <a:cxnSpLocks noChangeShapeType="1"/>
          </p:cNvCxnSpPr>
          <p:nvPr/>
        </p:nvCxnSpPr>
        <p:spPr bwMode="auto">
          <a:xfrm>
            <a:off x="1905000" y="1752600"/>
            <a:ext cx="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4" name="Straight Arrow Connector 10"/>
          <p:cNvCxnSpPr>
            <a:cxnSpLocks noChangeShapeType="1"/>
          </p:cNvCxnSpPr>
          <p:nvPr/>
        </p:nvCxnSpPr>
        <p:spPr bwMode="auto">
          <a:xfrm flipH="1">
            <a:off x="3962400" y="1828800"/>
            <a:ext cx="9906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5" name="Straight Arrow Connector 12"/>
          <p:cNvCxnSpPr>
            <a:cxnSpLocks noChangeShapeType="1"/>
            <a:stCxn id="39942" idx="2"/>
          </p:cNvCxnSpPr>
          <p:nvPr/>
        </p:nvCxnSpPr>
        <p:spPr bwMode="auto">
          <a:xfrm>
            <a:off x="6591300" y="1817688"/>
            <a:ext cx="38100" cy="3159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9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1FA111-F937-4EAD-A6C9-6E9B3E70EFD4}" type="slidenum">
              <a:rPr lang="en-US" altLang="en-US" smtClean="0"/>
              <a:pPr eaLnBrk="1" hangingPunct="1"/>
              <a:t>31</a:t>
            </a:fld>
            <a:endParaRPr lang="en-US" altLang="en-US" smtClean="0"/>
          </a:p>
        </p:txBody>
      </p:sp>
      <p:sp>
        <p:nvSpPr>
          <p:cNvPr id="2" name="Rectangle 1"/>
          <p:cNvSpPr/>
          <p:nvPr/>
        </p:nvSpPr>
        <p:spPr>
          <a:xfrm>
            <a:off x="7608263" y="9815"/>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Solid Waste Disposal</a:t>
            </a:r>
          </a:p>
        </p:txBody>
      </p:sp>
      <p:grpSp>
        <p:nvGrpSpPr>
          <p:cNvPr id="40963" name="Group 3"/>
          <p:cNvGrpSpPr>
            <a:grpSpLocks/>
          </p:cNvGrpSpPr>
          <p:nvPr/>
        </p:nvGrpSpPr>
        <p:grpSpPr bwMode="auto">
          <a:xfrm>
            <a:off x="1447800" y="1524000"/>
            <a:ext cx="6248400" cy="5105400"/>
            <a:chOff x="0" y="0"/>
            <a:chExt cx="5760" cy="4320"/>
          </a:xfrm>
        </p:grpSpPr>
        <p:pic>
          <p:nvPicPr>
            <p:cNvPr id="40967" name="Picture 4" descr="P101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 y="2135"/>
              <a:ext cx="291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descr="P10100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 y="0"/>
              <a:ext cx="2872"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6" descr="P1010080"/>
            <p:cNvPicPr>
              <a:picLocks noChangeAspect="1" noChangeArrowheads="1"/>
            </p:cNvPicPr>
            <p:nvPr/>
          </p:nvPicPr>
          <p:blipFill>
            <a:blip r:embed="rId5">
              <a:extLst>
                <a:ext uri="{28A0092B-C50C-407E-A947-70E740481C1C}">
                  <a14:useLocalDpi xmlns:a14="http://schemas.microsoft.com/office/drawing/2010/main" val="0"/>
                </a:ext>
              </a:extLst>
            </a:blip>
            <a:srcRect t="18867"/>
            <a:stretch>
              <a:fillRect/>
            </a:stretch>
          </p:blipFill>
          <p:spPr bwMode="auto">
            <a:xfrm>
              <a:off x="0" y="2157"/>
              <a:ext cx="3555" cy="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7" descr="P1010078"/>
            <p:cNvPicPr>
              <a:picLocks noChangeAspect="1" noChangeArrowheads="1"/>
            </p:cNvPicPr>
            <p:nvPr/>
          </p:nvPicPr>
          <p:blipFill>
            <a:blip r:embed="rId6">
              <a:extLst>
                <a:ext uri="{28A0092B-C50C-407E-A947-70E740481C1C}">
                  <a14:useLocalDpi xmlns:a14="http://schemas.microsoft.com/office/drawing/2010/main" val="0"/>
                </a:ext>
              </a:extLst>
            </a:blip>
            <a:srcRect b="510"/>
            <a:stretch>
              <a:fillRect/>
            </a:stretch>
          </p:blipFill>
          <p:spPr bwMode="auto">
            <a:xfrm>
              <a:off x="0" y="0"/>
              <a:ext cx="2901" cy="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4" name="TextBox 7"/>
          <p:cNvSpPr txBox="1">
            <a:spLocks noChangeArrowheads="1"/>
          </p:cNvSpPr>
          <p:nvPr/>
        </p:nvSpPr>
        <p:spPr bwMode="auto">
          <a:xfrm>
            <a:off x="304800" y="11430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Open burn pit often not preferred, but rules are appropriately posted</a:t>
            </a:r>
          </a:p>
        </p:txBody>
      </p:sp>
      <p:cxnSp>
        <p:nvCxnSpPr>
          <p:cNvPr id="40965" name="Straight Arrow Connector 9"/>
          <p:cNvCxnSpPr>
            <a:cxnSpLocks noChangeShapeType="1"/>
          </p:cNvCxnSpPr>
          <p:nvPr/>
        </p:nvCxnSpPr>
        <p:spPr bwMode="auto">
          <a:xfrm>
            <a:off x="685800" y="1600200"/>
            <a:ext cx="7620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6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AEC6-3AD0-4C55-B49B-D24448479AEF}" type="slidenum">
              <a:rPr lang="en-US" altLang="en-US" smtClean="0"/>
              <a:pPr eaLnBrk="1" hangingPunct="1"/>
              <a:t>32</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lstStyle/>
          <a:p>
            <a:pPr eaLnBrk="1" hangingPunct="1"/>
            <a:r>
              <a:rPr lang="en-US" altLang="en-US" smtClean="0"/>
              <a:t>Incineration</a:t>
            </a:r>
          </a:p>
        </p:txBody>
      </p:sp>
      <p:pic>
        <p:nvPicPr>
          <p:cNvPr id="41987" name="Picture 4" descr="ex hugger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3500"/>
            <a:ext cx="4343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457200" y="63246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Trash not contained in barrels or bags prior to disposal</a:t>
            </a:r>
          </a:p>
        </p:txBody>
      </p:sp>
      <p:cxnSp>
        <p:nvCxnSpPr>
          <p:cNvPr id="41989" name="Straight Arrow Connector 6"/>
          <p:cNvCxnSpPr>
            <a:cxnSpLocks noChangeShapeType="1"/>
          </p:cNvCxnSpPr>
          <p:nvPr/>
        </p:nvCxnSpPr>
        <p:spPr bwMode="auto">
          <a:xfrm flipV="1">
            <a:off x="1143000" y="6172200"/>
            <a:ext cx="762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0" name="Picture 3" descr="C:\Documents and Settings\U4CNEHGA\My Documents\CERL\AFG Trip\AFG 2011\Photos AFG 2011\Leatherneck 057.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00600" y="2438400"/>
            <a:ext cx="4238625"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Bad Spill Containment</a:t>
            </a:r>
          </a:p>
        </p:txBody>
      </p:sp>
      <p:pic>
        <p:nvPicPr>
          <p:cNvPr id="43011" name="Picture 3" desc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EHSA_Soil_Samp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4111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381000" y="13716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Oil leaking onto ground, no containment or clean-up</a:t>
            </a:r>
          </a:p>
        </p:txBody>
      </p:sp>
      <p:sp>
        <p:nvSpPr>
          <p:cNvPr id="43014" name="TextBox 6"/>
          <p:cNvSpPr txBox="1">
            <a:spLocks noChangeArrowheads="1"/>
          </p:cNvSpPr>
          <p:nvPr/>
        </p:nvSpPr>
        <p:spPr bwMode="auto">
          <a:xfrm>
            <a:off x="4419600" y="54864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Oil contamination; taking samples to determine extent of contamination</a:t>
            </a:r>
          </a:p>
        </p:txBody>
      </p:sp>
      <p:cxnSp>
        <p:nvCxnSpPr>
          <p:cNvPr id="43015" name="Straight Arrow Connector 8"/>
          <p:cNvCxnSpPr>
            <a:cxnSpLocks noChangeShapeType="1"/>
          </p:cNvCxnSpPr>
          <p:nvPr/>
        </p:nvCxnSpPr>
        <p:spPr bwMode="auto">
          <a:xfrm>
            <a:off x="2514600" y="1981200"/>
            <a:ext cx="838200" cy="1600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6" name="Straight Arrow Connector 10"/>
          <p:cNvCxnSpPr>
            <a:cxnSpLocks noChangeShapeType="1"/>
          </p:cNvCxnSpPr>
          <p:nvPr/>
        </p:nvCxnSpPr>
        <p:spPr bwMode="auto">
          <a:xfrm flipV="1">
            <a:off x="5029200" y="5029200"/>
            <a:ext cx="9906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7" name="Straight Arrow Connector 12"/>
          <p:cNvCxnSpPr>
            <a:cxnSpLocks noChangeShapeType="1"/>
          </p:cNvCxnSpPr>
          <p:nvPr/>
        </p:nvCxnSpPr>
        <p:spPr bwMode="auto">
          <a:xfrm flipH="1" flipV="1">
            <a:off x="7239000" y="3962400"/>
            <a:ext cx="91440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7521EA-1407-4A19-85A8-381311222CD7}" type="slidenum">
              <a:rPr lang="en-US" altLang="en-US" smtClean="0"/>
              <a:pPr eaLnBrk="1" hangingPunct="1"/>
              <a:t>34</a:t>
            </a:fld>
            <a:endParaRPr lang="en-US" altLang="en-US" smtClean="0"/>
          </a:p>
        </p:txBody>
      </p:sp>
      <p:sp>
        <p:nvSpPr>
          <p:cNvPr id="2" name="Rectangle 1"/>
          <p:cNvSpPr/>
          <p:nvPr/>
        </p:nvSpPr>
        <p:spPr>
          <a:xfrm>
            <a:off x="7632146"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Good Spill Response Plan</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76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148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1148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8"/>
          <p:cNvSpPr>
            <a:spLocks noChangeArrowheads="1"/>
          </p:cNvSpPr>
          <p:nvPr/>
        </p:nvSpPr>
        <p:spPr bwMode="auto">
          <a:xfrm>
            <a:off x="0" y="-10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4041" name="Rectangle 9"/>
          <p:cNvSpPr>
            <a:spLocks noChangeArrowheads="1"/>
          </p:cNvSpPr>
          <p:nvPr/>
        </p:nvSpPr>
        <p:spPr bwMode="auto">
          <a:xfrm>
            <a:off x="0" y="-103188"/>
            <a:ext cx="227013"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a:cs typeface="Times New Roman" pitchFamily="18" charset="0"/>
              </a:rPr>
              <a:t/>
            </a:r>
            <a:br>
              <a:rPr lang="en-GB" altLang="en-US" sz="1200">
                <a:cs typeface="Times New Roman" pitchFamily="18" charset="0"/>
              </a:rPr>
            </a:br>
            <a:r>
              <a:rPr lang="en-GB" altLang="en-US" sz="1200">
                <a:cs typeface="Times New Roman" pitchFamily="18" charset="0"/>
              </a:rPr>
              <a:t> </a:t>
            </a:r>
            <a:endParaRPr lang="en-GB" altLang="en-US"/>
          </a:p>
        </p:txBody>
      </p:sp>
      <p:sp>
        <p:nvSpPr>
          <p:cNvPr id="44042" name="TextBox 9"/>
          <p:cNvSpPr txBox="1">
            <a:spLocks noChangeArrowheads="1"/>
          </p:cNvSpPr>
          <p:nvPr/>
        </p:nvSpPr>
        <p:spPr bwMode="auto">
          <a:xfrm>
            <a:off x="4876800" y="1066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Spill contained</a:t>
            </a:r>
          </a:p>
        </p:txBody>
      </p:sp>
      <p:sp>
        <p:nvSpPr>
          <p:cNvPr id="44043" name="TextBox 10"/>
          <p:cNvSpPr txBox="1">
            <a:spLocks noChangeArrowheads="1"/>
          </p:cNvSpPr>
          <p:nvPr/>
        </p:nvSpPr>
        <p:spPr bwMode="auto">
          <a:xfrm>
            <a:off x="381000" y="64008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Oil cleaned up using sand to absorb it</a:t>
            </a:r>
          </a:p>
        </p:txBody>
      </p:sp>
      <p:sp>
        <p:nvSpPr>
          <p:cNvPr id="44044" name="TextBox 11"/>
          <p:cNvSpPr txBox="1">
            <a:spLocks noChangeArrowheads="1"/>
          </p:cNvSpPr>
          <p:nvPr/>
        </p:nvSpPr>
        <p:spPr bwMode="auto">
          <a:xfrm>
            <a:off x="5486400" y="64008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Sand placed in lidded container</a:t>
            </a:r>
          </a:p>
        </p:txBody>
      </p:sp>
      <p:cxnSp>
        <p:nvCxnSpPr>
          <p:cNvPr id="44045" name="Straight Arrow Connector 13"/>
          <p:cNvCxnSpPr>
            <a:cxnSpLocks noChangeShapeType="1"/>
            <a:stCxn id="44042" idx="2"/>
          </p:cNvCxnSpPr>
          <p:nvPr/>
        </p:nvCxnSpPr>
        <p:spPr bwMode="auto">
          <a:xfrm flipH="1">
            <a:off x="5867400" y="1436688"/>
            <a:ext cx="571500" cy="2397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6" name="Straight Arrow Connector 15"/>
          <p:cNvCxnSpPr>
            <a:cxnSpLocks noChangeShapeType="1"/>
          </p:cNvCxnSpPr>
          <p:nvPr/>
        </p:nvCxnSpPr>
        <p:spPr bwMode="auto">
          <a:xfrm flipV="1">
            <a:off x="1524000" y="5867400"/>
            <a:ext cx="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7" name="Straight Arrow Connector 17"/>
          <p:cNvCxnSpPr>
            <a:cxnSpLocks noChangeShapeType="1"/>
          </p:cNvCxnSpPr>
          <p:nvPr/>
        </p:nvCxnSpPr>
        <p:spPr bwMode="auto">
          <a:xfrm flipV="1">
            <a:off x="3733800" y="6019800"/>
            <a:ext cx="76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8" name="Straight Arrow Connector 19"/>
          <p:cNvCxnSpPr>
            <a:cxnSpLocks noChangeShapeType="1"/>
            <a:stCxn id="44044" idx="0"/>
          </p:cNvCxnSpPr>
          <p:nvPr/>
        </p:nvCxnSpPr>
        <p:spPr bwMode="auto">
          <a:xfrm flipV="1">
            <a:off x="7315200" y="5181600"/>
            <a:ext cx="12192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0AA44B-0778-4305-BA68-F00EF2B5D688}" type="slidenum">
              <a:rPr lang="en-US" altLang="en-US" smtClean="0"/>
              <a:pPr eaLnBrk="1" hangingPunct="1"/>
              <a:t>35</a:t>
            </a:fld>
            <a:endParaRPr lang="en-US" altLang="en-US" smtClean="0"/>
          </a:p>
        </p:txBody>
      </p:sp>
      <p:sp>
        <p:nvSpPr>
          <p:cNvPr id="2" name="Rectangle 1"/>
          <p:cNvSpPr/>
          <p:nvPr/>
        </p:nvSpPr>
        <p:spPr>
          <a:xfrm>
            <a:off x="7612812" y="-19152"/>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ln/>
        </p:spPr>
        <p:txBody>
          <a:bodyPr/>
          <a:lstStyle/>
          <a:p>
            <a:pPr eaLnBrk="1" hangingPunct="1"/>
            <a:r>
              <a:rPr lang="en-US" altLang="en-US" smtClean="0"/>
              <a:t>Good Spill Response Plan</a:t>
            </a:r>
          </a:p>
        </p:txBody>
      </p:sp>
      <p:pic>
        <p:nvPicPr>
          <p:cNvPr id="45059" name="Picture 3" descr="sprp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p:cNvSpPr txBox="1">
            <a:spLocks noChangeArrowheads="1"/>
          </p:cNvSpPr>
          <p:nvPr/>
        </p:nvSpPr>
        <p:spPr bwMode="auto">
          <a:xfrm>
            <a:off x="685800" y="10668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Instructions posted in proper location, covered in plastic to protect it from weather</a:t>
            </a:r>
          </a:p>
        </p:txBody>
      </p:sp>
      <p:cxnSp>
        <p:nvCxnSpPr>
          <p:cNvPr id="45061" name="Straight Arrow Connector 5"/>
          <p:cNvCxnSpPr>
            <a:cxnSpLocks noChangeShapeType="1"/>
          </p:cNvCxnSpPr>
          <p:nvPr/>
        </p:nvCxnSpPr>
        <p:spPr bwMode="auto">
          <a:xfrm>
            <a:off x="990600" y="1905000"/>
            <a:ext cx="1143000" cy="129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5062" name="Picture 2" descr="C:\DATA\Trilateral FI-SW-US\Environ training for mili ops\Documents\pictures\Fuel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2209800"/>
            <a:ext cx="4244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p:cNvSpPr txBox="1">
            <a:spLocks noChangeArrowheads="1"/>
          </p:cNvSpPr>
          <p:nvPr/>
        </p:nvSpPr>
        <p:spPr bwMode="auto">
          <a:xfrm>
            <a:off x="2362200" y="58674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Good containment of oil spill—use of liner and raised sides</a:t>
            </a:r>
          </a:p>
        </p:txBody>
      </p:sp>
      <p:cxnSp>
        <p:nvCxnSpPr>
          <p:cNvPr id="45064" name="Straight Arrow Connector 9"/>
          <p:cNvCxnSpPr>
            <a:cxnSpLocks noChangeShapeType="1"/>
          </p:cNvCxnSpPr>
          <p:nvPr/>
        </p:nvCxnSpPr>
        <p:spPr bwMode="auto">
          <a:xfrm flipV="1">
            <a:off x="5029200" y="5410200"/>
            <a:ext cx="9906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5" name="Straight Arrow Connector 11"/>
          <p:cNvCxnSpPr>
            <a:cxnSpLocks noChangeShapeType="1"/>
          </p:cNvCxnSpPr>
          <p:nvPr/>
        </p:nvCxnSpPr>
        <p:spPr bwMode="auto">
          <a:xfrm flipH="1">
            <a:off x="3429000" y="1524000"/>
            <a:ext cx="7620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6" name="Straight Arrow Connector 11"/>
          <p:cNvCxnSpPr>
            <a:cxnSpLocks noChangeShapeType="1"/>
          </p:cNvCxnSpPr>
          <p:nvPr/>
        </p:nvCxnSpPr>
        <p:spPr bwMode="auto">
          <a:xfrm flipH="1">
            <a:off x="6400800" y="1905000"/>
            <a:ext cx="381000" cy="1752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7" name="Straight Arrow Connector 11"/>
          <p:cNvCxnSpPr>
            <a:cxnSpLocks noChangeShapeType="1"/>
          </p:cNvCxnSpPr>
          <p:nvPr/>
        </p:nvCxnSpPr>
        <p:spPr bwMode="auto">
          <a:xfrm flipH="1">
            <a:off x="8382000" y="1676400"/>
            <a:ext cx="228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8" name="TextBox 7"/>
          <p:cNvSpPr txBox="1">
            <a:spLocks noChangeArrowheads="1"/>
          </p:cNvSpPr>
          <p:nvPr/>
        </p:nvSpPr>
        <p:spPr bwMode="auto">
          <a:xfrm>
            <a:off x="5410200" y="1524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Ruptured bladder</a:t>
            </a:r>
          </a:p>
        </p:txBody>
      </p:sp>
      <p:sp>
        <p:nvSpPr>
          <p:cNvPr id="45069" name="TextBox 7"/>
          <p:cNvSpPr txBox="1">
            <a:spLocks noChangeArrowheads="1"/>
          </p:cNvSpPr>
          <p:nvPr/>
        </p:nvSpPr>
        <p:spPr bwMode="auto">
          <a:xfrm>
            <a:off x="7467600" y="12954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Intact bladder</a:t>
            </a:r>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Bad Wastewater Disposal</a:t>
            </a:r>
          </a:p>
        </p:txBody>
      </p:sp>
      <p:pic>
        <p:nvPicPr>
          <p:cNvPr id="46083" name="Picture 3" descr="Discharge Poin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438400"/>
            <a:ext cx="4216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Ischarge Point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19200"/>
            <a:ext cx="424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sewerdump1"/>
          <p:cNvPicPr>
            <a:picLocks noChangeAspect="1" noChangeArrowheads="1"/>
          </p:cNvPicPr>
          <p:nvPr/>
        </p:nvPicPr>
        <p:blipFill>
          <a:blip r:embed="rId5">
            <a:extLst>
              <a:ext uri="{28A0092B-C50C-407E-A947-70E740481C1C}">
                <a14:useLocalDpi xmlns:a14="http://schemas.microsoft.com/office/drawing/2010/main" val="0"/>
              </a:ext>
            </a:extLst>
          </a:blip>
          <a:srcRect b="15028"/>
          <a:stretch>
            <a:fillRect/>
          </a:stretch>
        </p:blipFill>
        <p:spPr bwMode="auto">
          <a:xfrm>
            <a:off x="4724400" y="3810000"/>
            <a:ext cx="4222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p:cNvSpPr txBox="1">
            <a:spLocks noChangeArrowheads="1"/>
          </p:cNvSpPr>
          <p:nvPr/>
        </p:nvSpPr>
        <p:spPr bwMode="auto">
          <a:xfrm>
            <a:off x="228600" y="18288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Broken waste water pipes</a:t>
            </a:r>
          </a:p>
        </p:txBody>
      </p:sp>
      <p:sp>
        <p:nvSpPr>
          <p:cNvPr id="46087" name="TextBox 6"/>
          <p:cNvSpPr txBox="1">
            <a:spLocks noChangeArrowheads="1"/>
          </p:cNvSpPr>
          <p:nvPr/>
        </p:nvSpPr>
        <p:spPr bwMode="auto">
          <a:xfrm>
            <a:off x="1377950" y="1163638"/>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Open dumping of wastewater</a:t>
            </a:r>
          </a:p>
        </p:txBody>
      </p:sp>
      <p:sp>
        <p:nvSpPr>
          <p:cNvPr id="46088" name="TextBox 7"/>
          <p:cNvSpPr txBox="1">
            <a:spLocks noChangeArrowheads="1"/>
          </p:cNvSpPr>
          <p:nvPr/>
        </p:nvSpPr>
        <p:spPr bwMode="auto">
          <a:xfrm>
            <a:off x="1371600" y="6172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Resulting sewage discharge</a:t>
            </a:r>
          </a:p>
        </p:txBody>
      </p:sp>
      <p:cxnSp>
        <p:nvCxnSpPr>
          <p:cNvPr id="46089" name="Straight Arrow Connector 9"/>
          <p:cNvCxnSpPr>
            <a:cxnSpLocks noChangeShapeType="1"/>
          </p:cNvCxnSpPr>
          <p:nvPr/>
        </p:nvCxnSpPr>
        <p:spPr bwMode="auto">
          <a:xfrm>
            <a:off x="1981200" y="2209800"/>
            <a:ext cx="2286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90" name="Straight Arrow Connector 11"/>
          <p:cNvCxnSpPr>
            <a:cxnSpLocks noChangeShapeType="1"/>
          </p:cNvCxnSpPr>
          <p:nvPr/>
        </p:nvCxnSpPr>
        <p:spPr bwMode="auto">
          <a:xfrm>
            <a:off x="3581400" y="1533525"/>
            <a:ext cx="1143000" cy="4794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91" name="Straight Arrow Connector 13"/>
          <p:cNvCxnSpPr>
            <a:cxnSpLocks noChangeShapeType="1"/>
            <a:stCxn id="46088" idx="0"/>
          </p:cNvCxnSpPr>
          <p:nvPr/>
        </p:nvCxnSpPr>
        <p:spPr bwMode="auto">
          <a:xfrm flipV="1">
            <a:off x="3429000" y="5638800"/>
            <a:ext cx="28956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0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296825-65A5-407D-B6AC-5FC146972917}" type="slidenum">
              <a:rPr lang="en-US" altLang="en-US" smtClean="0"/>
              <a:pPr eaLnBrk="1" hangingPunct="1"/>
              <a:t>37</a:t>
            </a:fld>
            <a:endParaRPr lang="en-US" altLang="en-US" smtClean="0"/>
          </a:p>
        </p:txBody>
      </p:sp>
      <p:sp>
        <p:nvSpPr>
          <p:cNvPr id="2" name="Rectangle 1"/>
          <p:cNvSpPr/>
          <p:nvPr/>
        </p:nvSpPr>
        <p:spPr>
          <a:xfrm>
            <a:off x="7612812" y="9815"/>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p:spPr>
        <p:txBody>
          <a:bodyPr/>
          <a:lstStyle/>
          <a:p>
            <a:pPr eaLnBrk="1" hangingPunct="1"/>
            <a:r>
              <a:rPr lang="en-US" altLang="en-US" smtClean="0"/>
              <a:t>Proper Vehicle Procedures</a:t>
            </a:r>
          </a:p>
        </p:txBody>
      </p:sp>
      <p:pic>
        <p:nvPicPr>
          <p:cNvPr id="47107" name="Picture 3" descr="PICT0127"/>
          <p:cNvPicPr>
            <a:picLocks noChangeAspect="1" noChangeArrowheads="1"/>
          </p:cNvPicPr>
          <p:nvPr/>
        </p:nvPicPr>
        <p:blipFill>
          <a:blip r:embed="rId3">
            <a:extLst>
              <a:ext uri="{28A0092B-C50C-407E-A947-70E740481C1C}">
                <a14:useLocalDpi xmlns:a14="http://schemas.microsoft.com/office/drawing/2010/main" val="0"/>
              </a:ext>
            </a:extLst>
          </a:blip>
          <a:srcRect b="8739"/>
          <a:stretch>
            <a:fillRect/>
          </a:stretch>
        </p:blipFill>
        <p:spPr bwMode="auto">
          <a:xfrm>
            <a:off x="381000" y="1752600"/>
            <a:ext cx="4419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PICT0060"/>
          <p:cNvPicPr>
            <a:picLocks noChangeAspect="1" noChangeArrowheads="1"/>
          </p:cNvPicPr>
          <p:nvPr/>
        </p:nvPicPr>
        <p:blipFill>
          <a:blip r:embed="rId4">
            <a:extLst>
              <a:ext uri="{28A0092B-C50C-407E-A947-70E740481C1C}">
                <a14:useLocalDpi xmlns:a14="http://schemas.microsoft.com/office/drawing/2010/main" val="0"/>
              </a:ext>
            </a:extLst>
          </a:blip>
          <a:srcRect b="10503"/>
          <a:stretch>
            <a:fillRect/>
          </a:stretch>
        </p:blipFill>
        <p:spPr bwMode="auto">
          <a:xfrm>
            <a:off x="2895600" y="4343400"/>
            <a:ext cx="36576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5"/>
          <p:cNvSpPr txBox="1">
            <a:spLocks noChangeArrowheads="1"/>
          </p:cNvSpPr>
          <p:nvPr/>
        </p:nvSpPr>
        <p:spPr bwMode="auto">
          <a:xfrm>
            <a:off x="457200" y="49530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Drive on established roads, except when otherwise instructed</a:t>
            </a:r>
          </a:p>
        </p:txBody>
      </p:sp>
      <p:cxnSp>
        <p:nvCxnSpPr>
          <p:cNvPr id="47110" name="Straight Arrow Connector 7"/>
          <p:cNvCxnSpPr>
            <a:cxnSpLocks noChangeShapeType="1"/>
            <a:stCxn id="47109" idx="0"/>
          </p:cNvCxnSpPr>
          <p:nvPr/>
        </p:nvCxnSpPr>
        <p:spPr bwMode="auto">
          <a:xfrm flipV="1">
            <a:off x="1485900" y="3962400"/>
            <a:ext cx="1143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 name="Picture 9" descr="Washrack2.bmp"/>
          <p:cNvPicPr>
            <a:picLocks noChangeAspect="1"/>
          </p:cNvPicPr>
          <p:nvPr/>
        </p:nvPicPr>
        <p:blipFill>
          <a:blip r:embed="rId5" cstate="print"/>
          <a:srcRect/>
          <a:stretch>
            <a:fillRect/>
          </a:stretch>
        </p:blipFill>
        <p:spPr bwMode="auto">
          <a:xfrm>
            <a:off x="5000625" y="1752600"/>
            <a:ext cx="3914775" cy="2438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12" name="TextBox 5"/>
          <p:cNvSpPr txBox="1">
            <a:spLocks noChangeArrowheads="1"/>
          </p:cNvSpPr>
          <p:nvPr/>
        </p:nvSpPr>
        <p:spPr bwMode="auto">
          <a:xfrm>
            <a:off x="6858000" y="5562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Don’t drive through wetlands</a:t>
            </a:r>
          </a:p>
        </p:txBody>
      </p:sp>
      <p:cxnSp>
        <p:nvCxnSpPr>
          <p:cNvPr id="47113" name="Straight Arrow Connector 7"/>
          <p:cNvCxnSpPr>
            <a:cxnSpLocks noChangeShapeType="1"/>
          </p:cNvCxnSpPr>
          <p:nvPr/>
        </p:nvCxnSpPr>
        <p:spPr bwMode="auto">
          <a:xfrm flipH="1">
            <a:off x="5562600" y="5791200"/>
            <a:ext cx="12954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4" name="TextBox 5"/>
          <p:cNvSpPr txBox="1">
            <a:spLocks noChangeArrowheads="1"/>
          </p:cNvSpPr>
          <p:nvPr/>
        </p:nvSpPr>
        <p:spPr bwMode="auto">
          <a:xfrm>
            <a:off x="6781800" y="42672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Use only approved vehicle washracks</a:t>
            </a:r>
          </a:p>
        </p:txBody>
      </p:sp>
      <p:cxnSp>
        <p:nvCxnSpPr>
          <p:cNvPr id="47115" name="Straight Arrow Connector 7"/>
          <p:cNvCxnSpPr>
            <a:cxnSpLocks noChangeShapeType="1"/>
          </p:cNvCxnSpPr>
          <p:nvPr/>
        </p:nvCxnSpPr>
        <p:spPr bwMode="auto">
          <a:xfrm flipH="1" flipV="1">
            <a:off x="7467600" y="3657600"/>
            <a:ext cx="1524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Rectangle 1"/>
          <p:cNvSpPr/>
          <p:nvPr/>
        </p:nvSpPr>
        <p:spPr>
          <a:xfrm>
            <a:off x="7637060" y="9815"/>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Cultural Property Protection</a:t>
            </a:r>
          </a:p>
        </p:txBody>
      </p:sp>
      <p:pic>
        <p:nvPicPr>
          <p:cNvPr id="48131" name="Picture 3" descr="PICT0044"/>
          <p:cNvPicPr>
            <a:picLocks noChangeAspect="1" noChangeArrowheads="1"/>
          </p:cNvPicPr>
          <p:nvPr/>
        </p:nvPicPr>
        <p:blipFill>
          <a:blip r:embed="rId3">
            <a:extLst>
              <a:ext uri="{28A0092B-C50C-407E-A947-70E740481C1C}">
                <a14:useLocalDpi xmlns:a14="http://schemas.microsoft.com/office/drawing/2010/main" val="0"/>
              </a:ext>
            </a:extLst>
          </a:blip>
          <a:srcRect b="11795"/>
          <a:stretch>
            <a:fillRect/>
          </a:stretch>
        </p:blipFill>
        <p:spPr bwMode="auto">
          <a:xfrm>
            <a:off x="228600" y="2438400"/>
            <a:ext cx="41148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PICT0076"/>
          <p:cNvPicPr>
            <a:picLocks noChangeAspect="1" noChangeArrowheads="1"/>
          </p:cNvPicPr>
          <p:nvPr/>
        </p:nvPicPr>
        <p:blipFill>
          <a:blip r:embed="rId4">
            <a:extLst>
              <a:ext uri="{28A0092B-C50C-407E-A947-70E740481C1C}">
                <a14:useLocalDpi xmlns:a14="http://schemas.microsoft.com/office/drawing/2010/main" val="0"/>
              </a:ext>
            </a:extLst>
          </a:blip>
          <a:srcRect b="7692"/>
          <a:stretch>
            <a:fillRect/>
          </a:stretch>
        </p:blipFill>
        <p:spPr bwMode="auto">
          <a:xfrm>
            <a:off x="4800600" y="1447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IM0000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43400"/>
            <a:ext cx="3429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5"/>
          <p:cNvSpPr txBox="1">
            <a:spLocks noChangeArrowheads="1"/>
          </p:cNvSpPr>
          <p:nvPr/>
        </p:nvSpPr>
        <p:spPr bwMode="auto">
          <a:xfrm>
            <a:off x="228600" y="1828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Damage done to burial site</a:t>
            </a:r>
          </a:p>
        </p:txBody>
      </p:sp>
      <p:sp>
        <p:nvSpPr>
          <p:cNvPr id="48135" name="TextBox 6"/>
          <p:cNvSpPr txBox="1">
            <a:spLocks noChangeArrowheads="1"/>
          </p:cNvSpPr>
          <p:nvPr/>
        </p:nvSpPr>
        <p:spPr bwMode="auto">
          <a:xfrm>
            <a:off x="381000" y="58674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Proper marking of burial site, old well </a:t>
            </a:r>
          </a:p>
        </p:txBody>
      </p:sp>
      <p:cxnSp>
        <p:nvCxnSpPr>
          <p:cNvPr id="48136" name="Straight Arrow Connector 8"/>
          <p:cNvCxnSpPr>
            <a:cxnSpLocks noChangeShapeType="1"/>
            <a:stCxn id="48134" idx="2"/>
          </p:cNvCxnSpPr>
          <p:nvPr/>
        </p:nvCxnSpPr>
        <p:spPr bwMode="auto">
          <a:xfrm>
            <a:off x="1752600" y="2198688"/>
            <a:ext cx="685800" cy="10017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7" name="Straight Arrow Connector 10"/>
          <p:cNvCxnSpPr>
            <a:cxnSpLocks noChangeShapeType="1"/>
            <a:stCxn id="48135" idx="0"/>
          </p:cNvCxnSpPr>
          <p:nvPr/>
        </p:nvCxnSpPr>
        <p:spPr bwMode="auto">
          <a:xfrm flipV="1">
            <a:off x="2514600" y="3352800"/>
            <a:ext cx="3962400" cy="2514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38" name="Straight Arrow Connector 12"/>
          <p:cNvCxnSpPr>
            <a:cxnSpLocks noChangeShapeType="1"/>
          </p:cNvCxnSpPr>
          <p:nvPr/>
        </p:nvCxnSpPr>
        <p:spPr bwMode="auto">
          <a:xfrm flipV="1">
            <a:off x="4343400" y="5943600"/>
            <a:ext cx="12954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E1D652-5978-4388-BAD7-17D6C6829FE4}" type="slidenum">
              <a:rPr lang="en-US" altLang="en-US" smtClean="0"/>
              <a:pPr eaLnBrk="1" hangingPunct="1"/>
              <a:t>39</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Overview of This Briefing</a:t>
            </a:r>
          </a:p>
        </p:txBody>
      </p:sp>
      <p:sp>
        <p:nvSpPr>
          <p:cNvPr id="14339" name="Content Placeholder 2"/>
          <p:cNvSpPr>
            <a:spLocks noGrp="1"/>
          </p:cNvSpPr>
          <p:nvPr>
            <p:ph idx="1"/>
          </p:nvPr>
        </p:nvSpPr>
        <p:spPr bwMode="auto">
          <a:xfrm>
            <a:off x="381000" y="1295400"/>
            <a:ext cx="822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O</a:t>
            </a:r>
            <a:r>
              <a:rPr lang="en-US" altLang="en-US" dirty="0" smtClean="0"/>
              <a:t>bjectives of </a:t>
            </a:r>
            <a:r>
              <a:rPr lang="en-US" altLang="en-US" dirty="0"/>
              <a:t>the Environmental O</a:t>
            </a:r>
            <a:r>
              <a:rPr lang="en-US" altLang="en-US" dirty="0" smtClean="0"/>
              <a:t>fficer and Energy Manager</a:t>
            </a:r>
          </a:p>
          <a:p>
            <a:pPr eaLnBrk="1" hangingPunct="1"/>
            <a:r>
              <a:rPr lang="en-US" altLang="en-US" dirty="0" smtClean="0"/>
              <a:t>Why environmental considerations matter</a:t>
            </a:r>
          </a:p>
          <a:p>
            <a:pPr eaLnBrk="1" hangingPunct="1"/>
            <a:r>
              <a:rPr lang="en-US" altLang="en-US" dirty="0" smtClean="0"/>
              <a:t>Environmental Officer and Energy Manager responsibilities during:</a:t>
            </a:r>
          </a:p>
          <a:p>
            <a:pPr lvl="1" eaLnBrk="1" hangingPunct="1"/>
            <a:r>
              <a:rPr lang="en-US" altLang="en-US" sz="2400" dirty="0" smtClean="0"/>
              <a:t>Planning, pre-deployment</a:t>
            </a:r>
          </a:p>
          <a:p>
            <a:pPr lvl="1" eaLnBrk="1" hangingPunct="1"/>
            <a:r>
              <a:rPr lang="en-US" altLang="en-US" sz="2400" dirty="0" smtClean="0"/>
              <a:t>Deployment</a:t>
            </a:r>
          </a:p>
          <a:p>
            <a:pPr lvl="1" eaLnBrk="1" hangingPunct="1"/>
            <a:r>
              <a:rPr lang="en-US" altLang="en-US" sz="2400" dirty="0" smtClean="0"/>
              <a:t>Rotation of forces</a:t>
            </a:r>
          </a:p>
          <a:p>
            <a:pPr lvl="1" eaLnBrk="1" hangingPunct="1"/>
            <a:r>
              <a:rPr lang="en-US" altLang="en-US" sz="2400" dirty="0" smtClean="0"/>
              <a:t>Redeployment, post-deployment </a:t>
            </a:r>
          </a:p>
          <a:p>
            <a:pPr eaLnBrk="1" hangingPunct="1"/>
            <a:r>
              <a:rPr lang="en-US" altLang="en-US" dirty="0" smtClean="0"/>
              <a:t>Examples of good and bad environmental practices</a:t>
            </a:r>
          </a:p>
          <a:p>
            <a:pPr eaLnBrk="1" hangingPunct="1"/>
            <a:r>
              <a:rPr lang="en-US" altLang="en-US" dirty="0" smtClean="0"/>
              <a:t>Listing of technical modules on specific topics</a:t>
            </a:r>
          </a:p>
          <a:p>
            <a:pPr eaLnBrk="1" hangingPunct="1"/>
            <a:endParaRPr lang="en-US" altLang="en-US" dirty="0" smtClean="0"/>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19DED6-36B0-4143-BF1D-3C4FF9E5B687}" type="slidenum">
              <a:rPr lang="en-US" altLang="en-US" smtClean="0"/>
              <a:pPr eaLnBrk="1" hangingPunct="1"/>
              <a:t>4</a:t>
            </a:fld>
            <a:endParaRPr lang="en-US" altLang="en-US" smtClean="0"/>
          </a:p>
        </p:txBody>
      </p:sp>
      <p:sp>
        <p:nvSpPr>
          <p:cNvPr id="2" name="Rectangle 1"/>
          <p:cNvSpPr/>
          <p:nvPr/>
        </p:nvSpPr>
        <p:spPr>
          <a:xfrm>
            <a:off x="7612812" y="-17481"/>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Natural Resource Protection</a:t>
            </a:r>
          </a:p>
        </p:txBody>
      </p:sp>
      <p:pic>
        <p:nvPicPr>
          <p:cNvPr id="49155" name="Picture 3" descr="JTF Imvubu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3" y="2133600"/>
            <a:ext cx="41354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E53809-B808-4799-9732-B7FD326FDC84}" type="slidenum">
              <a:rPr lang="en-US" altLang="en-US" smtClean="0"/>
              <a:pPr eaLnBrk="1" hangingPunct="1"/>
              <a:t>40</a:t>
            </a:fld>
            <a:endParaRPr lang="en-US" altLang="en-US" smtClean="0"/>
          </a:p>
        </p:txBody>
      </p:sp>
      <p:pic>
        <p:nvPicPr>
          <p:cNvPr id="49157" name="Picture 5" descr="D:\CSA-2005-11-28-0934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19300"/>
            <a:ext cx="3898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02576" y="-3833"/>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Technical Modules</a:t>
            </a:r>
          </a:p>
        </p:txBody>
      </p:sp>
      <p:sp>
        <p:nvSpPr>
          <p:cNvPr id="50179" name="Content Placeholder 2"/>
          <p:cNvSpPr>
            <a:spLocks noGrp="1"/>
          </p:cNvSpPr>
          <p:nvPr>
            <p:ph idx="1"/>
          </p:nvPr>
        </p:nvSpPr>
        <p:spPr bwMode="auto">
          <a:xfrm>
            <a:off x="457200" y="1206500"/>
            <a:ext cx="8229600" cy="519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Detailed modules on the following subjects are available in the technical module section of this toolbox:</a:t>
            </a:r>
          </a:p>
          <a:p>
            <a:pPr lvl="1" eaLnBrk="1" hangingPunct="1"/>
            <a:r>
              <a:rPr lang="en-US" altLang="en-US" dirty="0" smtClean="0"/>
              <a:t>Solid waste management</a:t>
            </a:r>
          </a:p>
          <a:p>
            <a:pPr lvl="1" eaLnBrk="1" hangingPunct="1"/>
            <a:r>
              <a:rPr lang="en-US" altLang="en-US" dirty="0" smtClean="0"/>
              <a:t>Hazardous material and hazardous waste management</a:t>
            </a:r>
          </a:p>
          <a:p>
            <a:pPr lvl="1" eaLnBrk="1" hangingPunct="1"/>
            <a:r>
              <a:rPr lang="en-US" altLang="en-US" dirty="0" smtClean="0"/>
              <a:t>Water and wastewater management</a:t>
            </a:r>
          </a:p>
          <a:p>
            <a:pPr lvl="1" eaLnBrk="1" hangingPunct="1"/>
            <a:r>
              <a:rPr lang="en-US" altLang="en-US" dirty="0" smtClean="0"/>
              <a:t>Spill prevention and response planning</a:t>
            </a:r>
          </a:p>
          <a:p>
            <a:pPr lvl="1" eaLnBrk="1" hangingPunct="1"/>
            <a:r>
              <a:rPr lang="en-US" altLang="en-US" dirty="0" smtClean="0"/>
              <a:t>Cultural property protection</a:t>
            </a:r>
          </a:p>
          <a:p>
            <a:pPr lvl="1" eaLnBrk="1" hangingPunct="1"/>
            <a:r>
              <a:rPr lang="en-US" altLang="en-US" dirty="0" smtClean="0"/>
              <a:t>Natural resource protection</a:t>
            </a:r>
          </a:p>
          <a:p>
            <a:pPr lvl="1" eaLnBrk="1" hangingPunct="1"/>
            <a:r>
              <a:rPr lang="en-US" altLang="en-US" dirty="0" smtClean="0"/>
              <a:t>Energy considerations</a:t>
            </a: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0BBEA5-7C81-410B-9F59-6F974D572BF9}" type="slidenum">
              <a:rPr lang="en-US" altLang="en-US" smtClean="0"/>
              <a:pPr eaLnBrk="1" hangingPunct="1"/>
              <a:t>41</a:t>
            </a:fld>
            <a:endParaRPr lang="en-US" altLang="en-US" smtClean="0"/>
          </a:p>
        </p:txBody>
      </p:sp>
      <p:sp>
        <p:nvSpPr>
          <p:cNvPr id="2" name="Rectangle 1"/>
          <p:cNvSpPr/>
          <p:nvPr/>
        </p:nvSpPr>
        <p:spPr>
          <a:xfrm>
            <a:off x="7641245"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Conclusion</a:t>
            </a:r>
          </a:p>
        </p:txBody>
      </p:sp>
      <p:sp>
        <p:nvSpPr>
          <p:cNvPr id="54275" name="Rectangle 3"/>
          <p:cNvSpPr>
            <a:spLocks noGrp="1" noChangeArrowheads="1"/>
          </p:cNvSpPr>
          <p:nvPr>
            <p:ph type="body" idx="1"/>
          </p:nvPr>
        </p:nvSpPr>
        <p:spPr bwMode="auto">
          <a:extLst/>
        </p:spPr>
        <p:txBody>
          <a:bodyPr vert="horz" wrap="square" lIns="91440" tIns="45720" rIns="91440" bIns="45720" numCol="1" anchor="t" anchorCtr="0" compatLnSpc="1">
            <a:prstTxWarp prst="textNoShape">
              <a:avLst/>
            </a:prstTxWarp>
          </a:bodyPr>
          <a:lstStyle/>
          <a:p>
            <a:pPr indent="11113" eaLnBrk="1" hangingPunct="1">
              <a:lnSpc>
                <a:spcPct val="90000"/>
              </a:lnSpc>
              <a:buFontTx/>
              <a:buNone/>
              <a:defRPr/>
            </a:pPr>
            <a:r>
              <a:rPr lang="en-US" dirty="0" smtClean="0"/>
              <a:t>Your actions as an environmental officer and/or energy manager will have contributed to the mission’s goals and its success by </a:t>
            </a:r>
          </a:p>
          <a:p>
            <a:pPr marL="579438" indent="-236538" eaLnBrk="1" hangingPunct="1">
              <a:lnSpc>
                <a:spcPct val="90000"/>
              </a:lnSpc>
              <a:defRPr/>
            </a:pPr>
            <a:r>
              <a:rPr lang="en-US" dirty="0" smtClean="0"/>
              <a:t>reducing adverse impacts to the health of the force and the local population</a:t>
            </a:r>
          </a:p>
          <a:p>
            <a:pPr indent="11113" eaLnBrk="1" hangingPunct="1">
              <a:lnSpc>
                <a:spcPct val="90000"/>
              </a:lnSpc>
              <a:defRPr/>
            </a:pPr>
            <a:r>
              <a:rPr lang="en-US" dirty="0" smtClean="0"/>
              <a:t> reducing adverse impacts to the environment</a:t>
            </a:r>
          </a:p>
          <a:p>
            <a:pPr indent="11113" eaLnBrk="1" hangingPunct="1">
              <a:lnSpc>
                <a:spcPct val="90000"/>
              </a:lnSpc>
              <a:defRPr/>
            </a:pPr>
            <a:r>
              <a:rPr lang="en-US" dirty="0" smtClean="0"/>
              <a:t> minimizing energy demands and the associated logistics requirements</a:t>
            </a:r>
            <a:endParaRPr lang="en-US" dirty="0"/>
          </a:p>
          <a:p>
            <a:pPr indent="11113" eaLnBrk="1" hangingPunct="1">
              <a:lnSpc>
                <a:spcPct val="90000"/>
              </a:lnSpc>
              <a:defRPr/>
            </a:pPr>
            <a:r>
              <a:rPr lang="en-US" dirty="0" smtClean="0"/>
              <a:t> enhancing the reputation of your military and your nation</a:t>
            </a: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BFD3FB-90A0-4A00-9C3D-CAE858971A4B}" type="slidenum">
              <a:rPr lang="en-US" altLang="en-US" smtClean="0"/>
              <a:pPr eaLnBrk="1" hangingPunct="1"/>
              <a:t>42</a:t>
            </a:fld>
            <a:endParaRPr lang="en-US" altLang="en-US" smtClean="0"/>
          </a:p>
        </p:txBody>
      </p:sp>
      <p:sp>
        <p:nvSpPr>
          <p:cNvPr id="2" name="Rectangle 1"/>
          <p:cNvSpPr/>
          <p:nvPr/>
        </p:nvSpPr>
        <p:spPr>
          <a:xfrm>
            <a:off x="7596890" y="9815"/>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EO TASK LISTS</a:t>
            </a:r>
          </a:p>
        </p:txBody>
      </p:sp>
      <p:sp>
        <p:nvSpPr>
          <p:cNvPr id="5222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11113" eaLnBrk="1" hangingPunct="1">
              <a:buFontTx/>
              <a:buNone/>
            </a:pPr>
            <a:r>
              <a:rPr lang="en-US" altLang="en-US" sz="3600" smtClean="0"/>
              <a:t>The following slides include the EO task lists by the operational phase. </a:t>
            </a:r>
            <a:endParaRPr lang="en-US" altLang="en-US" sz="1800" smtClean="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B724DF-0C6B-4DF9-9B9F-7508998AF9B8}" type="slidenum">
              <a:rPr lang="en-US" altLang="en-US" smtClean="0"/>
              <a:pPr eaLnBrk="1" hangingPunct="1"/>
              <a:t>43</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p:cNvGraphicFramePr>
            <a:graphicFrameLocks noGrp="1"/>
          </p:cNvGraphicFramePr>
          <p:nvPr>
            <p:ph/>
          </p:nvPr>
        </p:nvGraphicFramePr>
        <p:xfrm>
          <a:off x="990600" y="838200"/>
          <a:ext cx="7115175" cy="5751512"/>
        </p:xfrm>
        <a:graphic>
          <a:graphicData uri="http://schemas.openxmlformats.org/drawingml/2006/table">
            <a:tbl>
              <a:tblPr/>
              <a:tblGrid>
                <a:gridCol w="5416550"/>
                <a:gridCol w="1698625"/>
              </a:tblGrid>
              <a:tr h="39626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Tasks during </a:t>
                      </a:r>
                      <a:r>
                        <a:rPr kumimoji="0" lang="en-GB" sz="1000" b="1" i="0" u="none" strike="noStrike" cap="none" normalizeH="0" baseline="0" dirty="0" err="1" smtClean="0">
                          <a:ln>
                            <a:noFill/>
                          </a:ln>
                          <a:solidFill>
                            <a:schemeClr val="tx1"/>
                          </a:solidFill>
                          <a:effectLst/>
                          <a:latin typeface="Times New Roman" pitchFamily="18" charset="0"/>
                          <a:cs typeface="Times New Roman" pitchFamily="18" charset="0"/>
                        </a:rPr>
                        <a:t>Predeployment</a:t>
                      </a: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Initial activity to prepare to deploy with main force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6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Preparation</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technical equipment and vehicle-specific equipment</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Plans in place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mission specific readiness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Record keeping documentation in place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related permits/licences in place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Decontamination of vehicles and equipment </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Compliance with customs regulations in terms of plant material and animal transport</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Intelligence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Confirm</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Liaison/co-ordination platforms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Establish with host nation</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EBS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Do complete EBS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Demarcating environmentally sensitive areas on maps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Execute</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Existing and new contracts </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inputs </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Contract Management</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inputs </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Mission-Specific Preparation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information from Operations Order available for distribution in terms of awareness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Convey Content</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0488" algn="l"/>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Mission-Specific Environmental Skills Training</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Evaluation towards mission readiness</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Re-train</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Train</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Documentation</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318" name="Text Box 70"/>
          <p:cNvSpPr txBox="1">
            <a:spLocks noChangeArrowheads="1"/>
          </p:cNvSpPr>
          <p:nvPr/>
        </p:nvSpPr>
        <p:spPr bwMode="auto">
          <a:xfrm>
            <a:off x="1219200" y="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 List for  Predeployment</a:t>
            </a:r>
          </a:p>
        </p:txBody>
      </p:sp>
      <p:sp>
        <p:nvSpPr>
          <p:cNvPr id="533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8FEEAD-FD55-47B7-BADB-F8A08C8CB082}" type="slidenum">
              <a:rPr lang="en-US" altLang="en-US" smtClean="0"/>
              <a:pPr algn="r" eaLnBrk="1" hangingPunct="1"/>
              <a:t>44</a:t>
            </a:fld>
            <a:endParaRPr lang="en-US" altLang="en-US" smtClean="0"/>
          </a:p>
        </p:txBody>
      </p:sp>
      <p:sp>
        <p:nvSpPr>
          <p:cNvPr id="2" name="Rectangle 1"/>
          <p:cNvSpPr/>
          <p:nvPr/>
        </p:nvSpPr>
        <p:spPr>
          <a:xfrm>
            <a:off x="7596890"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Group 2"/>
          <p:cNvGraphicFramePr>
            <a:graphicFrameLocks noGrp="1"/>
          </p:cNvGraphicFramePr>
          <p:nvPr>
            <p:ph/>
          </p:nvPr>
        </p:nvGraphicFramePr>
        <p:xfrm>
          <a:off x="457200" y="881063"/>
          <a:ext cx="8077200" cy="5902331"/>
        </p:xfrm>
        <a:graphic>
          <a:graphicData uri="http://schemas.openxmlformats.org/drawingml/2006/table">
            <a:tbl>
              <a:tblPr/>
              <a:tblGrid>
                <a:gridCol w="4605178"/>
                <a:gridCol w="1443458"/>
                <a:gridCol w="2028564"/>
              </a:tblGrid>
              <a:tr h="5486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Mobilisation Tasks </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325" marR="0" lvl="0" indent="4763"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Initial activity to deploy with main force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3825" marR="0" lvl="0" indent="4763"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Activity preceding rotation of forces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0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Preparation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technical equipment and vehicle-specific equipment</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Plans in place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mission specific readiness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Record keeping documentation in place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related permits/licences in place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Review/renew/ confirm</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Decontamination of vehicles and equipment </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Compliance with customs regulations in terms of plant material and animal transport</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Intelligence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Confirm</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Liaison/co-ordination platforms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Establish with host nation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Between in going and outgoing forces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EBS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Do complete EBS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Demarcating environmentally sensitive areas on maps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Execute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Confirm</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Existing and new contracts </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inputs </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Review and manage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9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Contract Management</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inputs </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Confirm procedures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Mission-Specific Preparation</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Environmental information from Operations Order available for distribution in terms of awareness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Convey Content</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Convey Content</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6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0488" algn="l"/>
                        </a:tabLst>
                      </a:pPr>
                      <a:r>
                        <a:rPr kumimoji="0" lang="en-GB" sz="1000" b="1" i="0" u="none" strike="noStrike" cap="none" normalizeH="0" baseline="0" dirty="0" smtClean="0">
                          <a:ln>
                            <a:noFill/>
                          </a:ln>
                          <a:solidFill>
                            <a:schemeClr val="tx1"/>
                          </a:solidFill>
                          <a:effectLst/>
                          <a:latin typeface="Times New Roman" pitchFamily="18" charset="0"/>
                          <a:cs typeface="Times New Roman" pitchFamily="18" charset="0"/>
                        </a:rPr>
                        <a:t>Mission-Specific Environmental Skills Training</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Evaluation towards mission readiness</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Re-train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Train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Train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Documentation</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Check</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364" name="Text Box 92"/>
          <p:cNvSpPr txBox="1">
            <a:spLocks noChangeArrowheads="1"/>
          </p:cNvSpPr>
          <p:nvPr/>
        </p:nvSpPr>
        <p:spPr bwMode="auto">
          <a:xfrm>
            <a:off x="1017588" y="65088"/>
            <a:ext cx="824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 List During </a:t>
            </a:r>
          </a:p>
          <a:p>
            <a:pPr eaLnBrk="1" hangingPunct="1"/>
            <a:r>
              <a:rPr lang="en-US" altLang="en-US" sz="2000" b="1"/>
              <a:t>Deployment and Rotation of Forces  </a:t>
            </a:r>
          </a:p>
        </p:txBody>
      </p:sp>
      <p:sp>
        <p:nvSpPr>
          <p:cNvPr id="54365" name="Slide Number Placeholder 1"/>
          <p:cNvSpPr>
            <a:spLocks noGrp="1"/>
          </p:cNvSpPr>
          <p:nvPr>
            <p:ph type="sldNum" sz="quarter" idx="12"/>
          </p:nvPr>
        </p:nvSpPr>
        <p:spPr bwMode="auto">
          <a:xfrm>
            <a:off x="67818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A5DB1A0-9127-4BB8-A727-6DC83721C70B}" type="slidenum">
              <a:rPr lang="en-US" altLang="en-US" smtClean="0"/>
              <a:pPr algn="r" eaLnBrk="1" hangingPunct="1"/>
              <a:t>45</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68" name="Group 44"/>
          <p:cNvGraphicFramePr>
            <a:graphicFrameLocks noGrp="1"/>
          </p:cNvGraphicFramePr>
          <p:nvPr>
            <p:ph idx="1"/>
          </p:nvPr>
        </p:nvGraphicFramePr>
        <p:xfrm>
          <a:off x="381000" y="1828800"/>
          <a:ext cx="7924800" cy="3662395"/>
        </p:xfrm>
        <a:graphic>
          <a:graphicData uri="http://schemas.openxmlformats.org/drawingml/2006/table">
            <a:tbl>
              <a:tblPr/>
              <a:tblGrid>
                <a:gridCol w="4219575"/>
                <a:gridCol w="3705225"/>
              </a:tblGrid>
              <a:tr h="279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Typical Tasks </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Rotation of forces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Mapping of infrastructure and sites of impact</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5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Water purification, sewerage facilities, dumping sites, borrow pits, etc.</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52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technical equipment</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application and serviceability</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15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implications of disposal decisions of obsolete equipment</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procedures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Clean up/ Clearing of: </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Facilities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Unserviceable or redundant equipment/stores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Unexploded Ordnance (UXOs)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Emptying of fuel storage</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Remediate fuel spills, etc.</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Decontamination of equipment/vehicles</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Establish in both host and home country</a:t>
                      </a:r>
                      <a:endParaRPr kumimoji="0" lang="en-GB" sz="1800" b="0" i="0" u="none" strike="noStrike" cap="none" normalizeH="0" baseline="0" dirty="0" smtClean="0">
                        <a:ln>
                          <a:noFill/>
                        </a:ln>
                        <a:solidFill>
                          <a:schemeClr val="tx1"/>
                        </a:solidFill>
                        <a:effectLst/>
                        <a:latin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339" name="Text Box 43"/>
          <p:cNvSpPr txBox="1">
            <a:spLocks noChangeArrowheads="1"/>
          </p:cNvSpPr>
          <p:nvPr/>
        </p:nvSpPr>
        <p:spPr bwMode="auto">
          <a:xfrm>
            <a:off x="1066800" y="228600"/>
            <a:ext cx="8574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Tasks </a:t>
            </a:r>
          </a:p>
          <a:p>
            <a:pPr eaLnBrk="1" hangingPunct="1"/>
            <a:r>
              <a:rPr lang="en-US" altLang="en-US" sz="2000" b="1"/>
              <a:t>during Force Rotation Demobilization </a:t>
            </a:r>
          </a:p>
        </p:txBody>
      </p:sp>
      <p:sp>
        <p:nvSpPr>
          <p:cNvPr id="55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EB2BEC4-BAB8-4893-A723-9F7D9251C007}" type="slidenum">
              <a:rPr lang="en-US" altLang="en-US" smtClean="0"/>
              <a:pPr algn="r" eaLnBrk="1" hangingPunct="1"/>
              <a:t>46</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523" name="Group 51"/>
          <p:cNvGraphicFramePr>
            <a:graphicFrameLocks noGrp="1"/>
          </p:cNvGraphicFramePr>
          <p:nvPr>
            <p:ph idx="1"/>
          </p:nvPr>
        </p:nvGraphicFramePr>
        <p:xfrm>
          <a:off x="685800" y="2171700"/>
          <a:ext cx="8001000" cy="4206876"/>
        </p:xfrm>
        <a:graphic>
          <a:graphicData uri="http://schemas.openxmlformats.org/drawingml/2006/table">
            <a:tbl>
              <a:tblPr/>
              <a:tblGrid>
                <a:gridCol w="4260850"/>
                <a:gridCol w="3740150"/>
              </a:tblGrid>
              <a:tr h="5486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Typical Tasks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Rotation of forces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Compliance with customs regulations for plant material and animal transport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Policy and procedures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and implement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EBS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Transfer of property/land/ facilities (dump site)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Between incoming and outgoing forces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Back loading of waste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Handle according to Environmental Management Plan </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Transfer/Agreement with regards to cultural resources created in the host nation during ops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Implement/terminate agreements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Finalising and Closing of contracts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Follow up responsibilities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63513"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Documentation for transportation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Transport permits e.g., Shipment manifest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Documentation (general)</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N/A</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Debrief</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Utilize information for future corrective action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6366" name="Text Box 49"/>
          <p:cNvSpPr txBox="1">
            <a:spLocks noChangeArrowheads="1"/>
          </p:cNvSpPr>
          <p:nvPr/>
        </p:nvSpPr>
        <p:spPr bwMode="auto">
          <a:xfrm>
            <a:off x="1039813" y="152400"/>
            <a:ext cx="8832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Tasks during </a:t>
            </a:r>
          </a:p>
          <a:p>
            <a:pPr eaLnBrk="1" hangingPunct="1"/>
            <a:r>
              <a:rPr lang="en-US" altLang="en-US" sz="2000" b="1"/>
              <a:t>Force Rotation Demobilization (Con’t)  </a:t>
            </a:r>
          </a:p>
        </p:txBody>
      </p:sp>
      <p:sp>
        <p:nvSpPr>
          <p:cNvPr id="56367" name="Slide Number Placeholder 1"/>
          <p:cNvSpPr>
            <a:spLocks noGrp="1"/>
          </p:cNvSpPr>
          <p:nvPr>
            <p:ph type="sldNum" sz="quarter" idx="12"/>
          </p:nvPr>
        </p:nvSpPr>
        <p:spPr bwMode="auto">
          <a:xfrm>
            <a:off x="6553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4A8B717-003D-4135-B5FC-A8CB57F4988D}" type="slidenum">
              <a:rPr lang="en-US" altLang="en-US" smtClean="0"/>
              <a:pPr algn="r" eaLnBrk="1" hangingPunct="1"/>
              <a:t>47</a:t>
            </a:fld>
            <a:endParaRPr lang="en-US" altLang="en-US" smtClean="0"/>
          </a:p>
        </p:txBody>
      </p:sp>
      <p:sp>
        <p:nvSpPr>
          <p:cNvPr id="2" name="Rectangle 1"/>
          <p:cNvSpPr/>
          <p:nvPr/>
        </p:nvSpPr>
        <p:spPr>
          <a:xfrm>
            <a:off x="7596890" y="-32266"/>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Group 2"/>
          <p:cNvGraphicFramePr>
            <a:graphicFrameLocks noGrp="1"/>
          </p:cNvGraphicFramePr>
          <p:nvPr>
            <p:ph idx="1"/>
          </p:nvPr>
        </p:nvGraphicFramePr>
        <p:xfrm>
          <a:off x="509588" y="1066800"/>
          <a:ext cx="8229600" cy="5486400"/>
        </p:xfrm>
        <a:graphic>
          <a:graphicData uri="http://schemas.openxmlformats.org/drawingml/2006/table">
            <a:tbl>
              <a:tblPr/>
              <a:tblGrid>
                <a:gridCol w="3135312"/>
                <a:gridCol w="2752725"/>
                <a:gridCol w="2341563"/>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Tasks </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Rotation of forces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Re-deployment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Mapping of infrastructure and sites of impact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Water purification, sewerage facilities, dumping sites, borrow pits, etc.</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Closure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technical equipment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application and serviceability</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Improve equipment according to new technological requirements </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implications of disposal decisions of obsolete equipment</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procedures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Inputs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Clean up/ Clearing of: </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 Rehabilitation Plan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Facilities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 Rehabilitation Plan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Unserviceable or redundant equipment/stores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Repair or Dispose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Unexploded Ordnance (UXOs)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 Rehabilitation Plan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Emptying of fuel storage</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 Rehabilitation Plan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Remediate fuel spills, etc.</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 Rehabilitation Plan</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Decontamination of equipment/vehicles</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Establish in both host and home country</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Establish in both host and home country</a:t>
                      </a:r>
                      <a:endParaRPr kumimoji="0" lang="en-GB"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400" name="Text Box 56"/>
          <p:cNvSpPr txBox="1">
            <a:spLocks noChangeArrowheads="1"/>
          </p:cNvSpPr>
          <p:nvPr/>
        </p:nvSpPr>
        <p:spPr bwMode="auto">
          <a:xfrm>
            <a:off x="1143000" y="82550"/>
            <a:ext cx="4443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a:t>
            </a:r>
          </a:p>
          <a:p>
            <a:pPr eaLnBrk="1" hangingPunct="1"/>
            <a:r>
              <a:rPr lang="en-US" altLang="en-US" sz="2000" b="1"/>
              <a:t>Comparison during Demobilization</a:t>
            </a:r>
            <a:endParaRPr lang="en-US" altLang="en-US" sz="1200" b="1"/>
          </a:p>
        </p:txBody>
      </p:sp>
      <p:sp>
        <p:nvSpPr>
          <p:cNvPr id="57401" name="Slide Number Placeholder 1"/>
          <p:cNvSpPr>
            <a:spLocks noGrp="1"/>
          </p:cNvSpPr>
          <p:nvPr>
            <p:ph type="sldNum" sz="quarter" idx="12"/>
          </p:nvPr>
        </p:nvSpPr>
        <p:spPr bwMode="auto">
          <a:xfrm>
            <a:off x="6553200" y="65055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FCF4A65-7FFA-45E9-BE38-8FFEB51BEE85}" type="slidenum">
              <a:rPr lang="en-US" altLang="en-US" smtClean="0"/>
              <a:pPr algn="r" eaLnBrk="1" hangingPunct="1"/>
              <a:t>48</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Group 2"/>
          <p:cNvGraphicFramePr>
            <a:graphicFrameLocks noGrp="1"/>
          </p:cNvGraphicFramePr>
          <p:nvPr>
            <p:ph idx="1"/>
          </p:nvPr>
        </p:nvGraphicFramePr>
        <p:xfrm>
          <a:off x="381000" y="733425"/>
          <a:ext cx="8229600" cy="6059489"/>
        </p:xfrm>
        <a:graphic>
          <a:graphicData uri="http://schemas.openxmlformats.org/drawingml/2006/table">
            <a:tbl>
              <a:tblPr/>
              <a:tblGrid>
                <a:gridCol w="3135313"/>
                <a:gridCol w="2274887"/>
                <a:gridCol w="2819400"/>
              </a:tblGrid>
              <a:tr h="27434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Demobilisation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Rotation of forces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Re-deployment</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Decontamination of equipment/vehicles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Establish in both host and home country</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Establish in both host and home country</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Compliance with customs regulations for plant material and animal transport</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Control</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Policy and procedures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and implement</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Amend and update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EBS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Update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Finalise and exit</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Transfer of property/land/ facilities (dump site)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Between incoming and outgoing forces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Back to host nation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4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Back loading of waste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Handle according to Environmental Management Plan </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Handle according to home country legislation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Transfer/Agreement with regards to cultural resources created in the host nation during ops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Environmental Inputs and liaison with host nation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Implement/terminate agreements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Terminate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Finalising and Closing of contracts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Closure</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	Follow up responsibilities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Confirm status during handing and taking over</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Liaison with host nation on possible long term rehabilitation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3513"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Documentation for transportation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Transport permits e.g., Shipment manifest</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Transport permits e.g., Shipment manifest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Documentation (general)</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N/A</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Closure document including confirmation of rehabilitation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4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Debrief</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Utilise information for future corrective action</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Learn from mistakes/successes and update SOPs</a:t>
                      </a:r>
                      <a:endParaRPr kumimoji="0" lang="en-GB" sz="1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432" name="Rectangle 64"/>
          <p:cNvSpPr>
            <a:spLocks noChangeArrowheads="1"/>
          </p:cNvSpPr>
          <p:nvPr/>
        </p:nvSpPr>
        <p:spPr bwMode="auto">
          <a:xfrm>
            <a:off x="990600" y="762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t>Environmental Officer Task Comparison</a:t>
            </a:r>
          </a:p>
          <a:p>
            <a:pPr eaLnBrk="1" hangingPunct="1"/>
            <a:r>
              <a:rPr lang="en-US" altLang="en-US" sz="2000" b="1"/>
              <a:t>during Demobilization (Con’t) </a:t>
            </a:r>
          </a:p>
        </p:txBody>
      </p:sp>
      <p:sp>
        <p:nvSpPr>
          <p:cNvPr id="58433" name="Slide Number Placeholder 1"/>
          <p:cNvSpPr>
            <a:spLocks noGrp="1"/>
          </p:cNvSpPr>
          <p:nvPr>
            <p:ph type="sldNum" sz="quarter" idx="12"/>
          </p:nvPr>
        </p:nvSpPr>
        <p:spPr bwMode="auto">
          <a:xfrm>
            <a:off x="68580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013620E-8B33-4D37-A8C6-F7EC6D6AB0E4}" type="slidenum">
              <a:rPr lang="en-US" altLang="en-US" smtClean="0"/>
              <a:pPr algn="r" eaLnBrk="1" hangingPunct="1"/>
              <a:t>49</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066800" y="152400"/>
            <a:ext cx="7010400" cy="914400"/>
          </a:xfrm>
        </p:spPr>
        <p:txBody>
          <a:bodyPr/>
          <a:lstStyle/>
          <a:p>
            <a:pPr eaLnBrk="1" hangingPunct="1">
              <a:lnSpc>
                <a:spcPts val="3200"/>
              </a:lnSpc>
            </a:pPr>
            <a:r>
              <a:rPr lang="en-US" altLang="en-US" dirty="0" smtClean="0"/>
              <a:t>Definitions</a:t>
            </a:r>
          </a:p>
        </p:txBody>
      </p:sp>
      <p:sp>
        <p:nvSpPr>
          <p:cNvPr id="153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5D26E8-4B5E-4C8D-BECD-FB6B0DBA9828}" type="slidenum">
              <a:rPr lang="en-US" altLang="en-US" smtClean="0"/>
              <a:pPr eaLnBrk="1" hangingPunct="1"/>
              <a:t>5</a:t>
            </a:fld>
            <a:endParaRPr lang="en-US" altLang="en-US" smtClean="0"/>
          </a:p>
        </p:txBody>
      </p:sp>
      <p:sp>
        <p:nvSpPr>
          <p:cNvPr id="6" name="Text Placeholder 6"/>
          <p:cNvSpPr txBox="1">
            <a:spLocks/>
          </p:cNvSpPr>
          <p:nvPr/>
        </p:nvSpPr>
        <p:spPr>
          <a:xfrm>
            <a:off x="533400" y="1066799"/>
            <a:ext cx="8001000" cy="4615277"/>
          </a:xfrm>
          <a:prstGeom prst="rect">
            <a:avLst/>
          </a:prstGeom>
        </p:spPr>
        <p:txBody>
          <a:bodyPr/>
          <a:lstStyle/>
          <a:p>
            <a:pPr marL="7938" indent="-7938">
              <a:spcBef>
                <a:spcPct val="20000"/>
              </a:spcBef>
              <a:spcAft>
                <a:spcPts val="600"/>
              </a:spcAft>
              <a:defRPr/>
            </a:pPr>
            <a:r>
              <a:rPr lang="en-US" sz="2000" b="1" kern="0" dirty="0">
                <a:latin typeface="+mn-lt"/>
                <a:cs typeface="+mn-cs"/>
              </a:rPr>
              <a:t>Environmental Considerations in Operations </a:t>
            </a:r>
            <a:r>
              <a:rPr lang="en-US" sz="2000" b="1" kern="0" dirty="0" smtClean="0">
                <a:latin typeface="+mn-lt"/>
                <a:cs typeface="+mn-cs"/>
              </a:rPr>
              <a:t>(</a:t>
            </a:r>
            <a:r>
              <a:rPr lang="en-US" sz="2000" b="1" kern="0" dirty="0" err="1" smtClean="0">
                <a:latin typeface="+mn-lt"/>
                <a:cs typeface="+mn-cs"/>
              </a:rPr>
              <a:t>ECOps</a:t>
            </a:r>
            <a:r>
              <a:rPr lang="en-US" sz="2000" b="1" kern="0" dirty="0" smtClean="0">
                <a:latin typeface="+mn-lt"/>
                <a:cs typeface="+mn-cs"/>
              </a:rPr>
              <a:t>) </a:t>
            </a:r>
            <a:r>
              <a:rPr lang="en-US" sz="2000" kern="0" dirty="0" smtClean="0">
                <a:latin typeface="+mn-lt"/>
                <a:cs typeface="+mn-cs"/>
              </a:rPr>
              <a:t>are </a:t>
            </a:r>
            <a:r>
              <a:rPr lang="en-US" sz="2000" kern="0" dirty="0">
                <a:latin typeface="+mn-lt"/>
                <a:cs typeface="+mn-cs"/>
              </a:rPr>
              <a:t>measures or processes put in place to avoid or minimize potentially adverse environmental impacts during military operations</a:t>
            </a:r>
            <a:r>
              <a:rPr lang="en-US" sz="2000" kern="0" dirty="0" smtClean="0">
                <a:latin typeface="+mn-lt"/>
                <a:cs typeface="+mn-cs"/>
              </a:rPr>
              <a:t>.</a:t>
            </a:r>
          </a:p>
          <a:p>
            <a:pPr marL="7938" indent="-7938">
              <a:spcBef>
                <a:spcPct val="20000"/>
              </a:spcBef>
              <a:spcAft>
                <a:spcPts val="600"/>
              </a:spcAft>
              <a:defRPr/>
            </a:pPr>
            <a:r>
              <a:rPr lang="en-US" sz="2000" b="1" kern="0" dirty="0"/>
              <a:t>Energy Considerations in Operations </a:t>
            </a:r>
            <a:r>
              <a:rPr lang="en-US" sz="2000" b="1" kern="0" dirty="0" smtClean="0"/>
              <a:t>(</a:t>
            </a:r>
            <a:r>
              <a:rPr lang="en-US" sz="2000" b="1" kern="0" dirty="0" err="1" smtClean="0"/>
              <a:t>EnCOps</a:t>
            </a:r>
            <a:r>
              <a:rPr lang="en-US" sz="2000" b="1" kern="0" dirty="0" smtClean="0"/>
              <a:t>) </a:t>
            </a:r>
            <a:r>
              <a:rPr lang="en-US" sz="2000" kern="0" dirty="0" smtClean="0"/>
              <a:t>are </a:t>
            </a:r>
            <a:r>
              <a:rPr lang="en-US" sz="2000" kern="0" dirty="0"/>
              <a:t>measures or processes put in place to decrease energy consumption and improve energy efficiency during military </a:t>
            </a:r>
            <a:r>
              <a:rPr lang="en-US" sz="2000" kern="0" dirty="0" smtClean="0"/>
              <a:t>operations.</a:t>
            </a:r>
            <a:r>
              <a:rPr lang="en-US" sz="2000" kern="0" dirty="0" smtClean="0">
                <a:latin typeface="+mn-lt"/>
                <a:cs typeface="+mn-cs"/>
              </a:rPr>
              <a:t> </a:t>
            </a:r>
            <a:endParaRPr lang="en-US" sz="2000" kern="0" dirty="0">
              <a:latin typeface="+mn-lt"/>
              <a:cs typeface="+mn-cs"/>
            </a:endParaRPr>
          </a:p>
          <a:p>
            <a:pPr marL="7938" indent="-7938">
              <a:spcBef>
                <a:spcPct val="20000"/>
              </a:spcBef>
              <a:defRPr/>
            </a:pPr>
            <a:r>
              <a:rPr lang="en-US" sz="2000" b="1" kern="0" dirty="0">
                <a:latin typeface="+mn-lt"/>
                <a:cs typeface="+mn-cs"/>
              </a:rPr>
              <a:t>Focus areas addressed in </a:t>
            </a:r>
            <a:r>
              <a:rPr lang="en-US" sz="2000" b="1" kern="0" dirty="0" smtClean="0">
                <a:latin typeface="+mn-lt"/>
                <a:cs typeface="+mn-cs"/>
              </a:rPr>
              <a:t>the toolbox</a:t>
            </a:r>
            <a:r>
              <a:rPr lang="en-US" sz="2000" kern="0" dirty="0" smtClean="0">
                <a:latin typeface="+mn-lt"/>
                <a:cs typeface="+mn-cs"/>
              </a:rPr>
              <a:t>:</a:t>
            </a:r>
            <a:endParaRPr lang="en-US" sz="2000" kern="0" dirty="0">
              <a:latin typeface="+mn-lt"/>
              <a:cs typeface="+mn-cs"/>
            </a:endParaRPr>
          </a:p>
          <a:p>
            <a:pPr marL="730250" lvl="1" indent="-274638">
              <a:spcBef>
                <a:spcPct val="20000"/>
              </a:spcBef>
              <a:buFontTx/>
              <a:buChar char="•"/>
              <a:defRPr/>
            </a:pPr>
            <a:r>
              <a:rPr lang="en-US" sz="2000" kern="0" dirty="0">
                <a:latin typeface="+mn-lt"/>
                <a:cs typeface="Arial" charset="0"/>
              </a:rPr>
              <a:t>Solid waste management</a:t>
            </a:r>
          </a:p>
          <a:p>
            <a:pPr marL="730250" lvl="1" indent="-274638">
              <a:spcBef>
                <a:spcPct val="20000"/>
              </a:spcBef>
              <a:buFontTx/>
              <a:buChar char="•"/>
              <a:defRPr/>
            </a:pPr>
            <a:r>
              <a:rPr lang="en-US" sz="2000" kern="0" dirty="0">
                <a:latin typeface="+mn-lt"/>
                <a:cs typeface="Arial" charset="0"/>
              </a:rPr>
              <a:t>Hazardous material and hazardous waste management</a:t>
            </a:r>
          </a:p>
          <a:p>
            <a:pPr marL="730250" lvl="1" indent="-274638">
              <a:spcBef>
                <a:spcPct val="20000"/>
              </a:spcBef>
              <a:buFontTx/>
              <a:buChar char="•"/>
              <a:defRPr/>
            </a:pPr>
            <a:r>
              <a:rPr lang="en-US" sz="2000" kern="0" dirty="0">
                <a:latin typeface="+mn-lt"/>
                <a:cs typeface="Arial" charset="0"/>
              </a:rPr>
              <a:t>Water and wastewater management</a:t>
            </a:r>
          </a:p>
          <a:p>
            <a:pPr marL="730250" lvl="1" indent="-274638">
              <a:spcBef>
                <a:spcPct val="20000"/>
              </a:spcBef>
              <a:buFontTx/>
              <a:buChar char="•"/>
              <a:defRPr/>
            </a:pPr>
            <a:r>
              <a:rPr lang="en-US" sz="2000" kern="0" dirty="0">
                <a:latin typeface="+mn-lt"/>
                <a:cs typeface="Arial" charset="0"/>
              </a:rPr>
              <a:t>Spill prevention and response planning</a:t>
            </a:r>
          </a:p>
          <a:p>
            <a:pPr marL="730250" lvl="1" indent="-274638">
              <a:spcBef>
                <a:spcPct val="20000"/>
              </a:spcBef>
              <a:buFontTx/>
              <a:buChar char="•"/>
              <a:defRPr/>
            </a:pPr>
            <a:r>
              <a:rPr lang="en-US" sz="2000" kern="0" dirty="0">
                <a:latin typeface="+mn-lt"/>
                <a:cs typeface="Arial" charset="0"/>
              </a:rPr>
              <a:t>Natural resource and cultural property </a:t>
            </a:r>
            <a:r>
              <a:rPr lang="en-US" sz="2000" kern="0" dirty="0" smtClean="0">
                <a:latin typeface="+mn-lt"/>
                <a:cs typeface="Arial" charset="0"/>
              </a:rPr>
              <a:t>protection</a:t>
            </a:r>
          </a:p>
          <a:p>
            <a:pPr marL="730250" lvl="1" indent="-274638">
              <a:spcBef>
                <a:spcPct val="20000"/>
              </a:spcBef>
              <a:buFontTx/>
              <a:buChar char="•"/>
              <a:defRPr/>
            </a:pPr>
            <a:r>
              <a:rPr lang="en-US" sz="2000" kern="0" dirty="0" smtClean="0">
                <a:latin typeface="+mn-lt"/>
                <a:cs typeface="Arial" charset="0"/>
              </a:rPr>
              <a:t>Energy considerations</a:t>
            </a:r>
            <a:endParaRPr lang="en-US" sz="2000" kern="0" dirty="0">
              <a:latin typeface="+mn-lt"/>
              <a:cs typeface="Arial" charset="0"/>
            </a:endParaRPr>
          </a:p>
          <a:p>
            <a:pPr>
              <a:spcBef>
                <a:spcPct val="20000"/>
              </a:spcBef>
              <a:defRPr/>
            </a:pPr>
            <a:endParaRPr lang="en-US" sz="2400" i="1" kern="0" dirty="0">
              <a:latin typeface="+mn-lt"/>
              <a:cs typeface="+mn-cs"/>
            </a:endParaRPr>
          </a:p>
          <a:p>
            <a:pPr>
              <a:spcBef>
                <a:spcPct val="20000"/>
              </a:spcBef>
              <a:defRPr/>
            </a:pPr>
            <a:endParaRPr lang="en-US" sz="2400" i="1" kern="0" dirty="0">
              <a:latin typeface="+mn-lt"/>
              <a:cs typeface="+mn-cs"/>
            </a:endParaRPr>
          </a:p>
          <a:p>
            <a:pPr>
              <a:spcBef>
                <a:spcPct val="20000"/>
              </a:spcBef>
              <a:defRPr/>
            </a:pPr>
            <a:endParaRPr lang="en-US" sz="3600" kern="0" dirty="0">
              <a:latin typeface="+mn-lt"/>
              <a:cs typeface="+mn-cs"/>
            </a:endParaRPr>
          </a:p>
          <a:p>
            <a:pPr marL="7938" indent="-7938">
              <a:spcBef>
                <a:spcPct val="20000"/>
              </a:spcBef>
              <a:defRPr/>
            </a:pPr>
            <a:endParaRPr lang="en-US" sz="3600" kern="0" dirty="0">
              <a:latin typeface="+mn-lt"/>
              <a:cs typeface="+mn-cs"/>
            </a:endParaRPr>
          </a:p>
        </p:txBody>
      </p:sp>
      <p:sp>
        <p:nvSpPr>
          <p:cNvPr id="2" name="TextBox 1"/>
          <p:cNvSpPr txBox="1"/>
          <p:nvPr/>
        </p:nvSpPr>
        <p:spPr>
          <a:xfrm>
            <a:off x="1066800" y="5867400"/>
            <a:ext cx="6934200" cy="646113"/>
          </a:xfrm>
          <a:prstGeom prst="rect">
            <a:avLst/>
          </a:prstGeom>
          <a:solidFill>
            <a:srgbClr val="FFFF00"/>
          </a:solidFill>
        </p:spPr>
        <p:txBody>
          <a:bodyPr>
            <a:spAutoFit/>
          </a:bodyPr>
          <a:lstStyle/>
          <a:p>
            <a:pPr algn="ctr">
              <a:defRPr/>
            </a:pPr>
            <a:r>
              <a:rPr lang="en-US" kern="0" dirty="0" err="1">
                <a:latin typeface="Arial" charset="0"/>
                <a:cs typeface="Arial" charset="0"/>
              </a:rPr>
              <a:t>ECOps</a:t>
            </a:r>
            <a:r>
              <a:rPr lang="en-US" kern="0" dirty="0">
                <a:latin typeface="Arial" charset="0"/>
                <a:cs typeface="Arial" charset="0"/>
              </a:rPr>
              <a:t> </a:t>
            </a:r>
            <a:r>
              <a:rPr lang="en-US" kern="0" dirty="0" smtClean="0">
                <a:latin typeface="Arial" charset="0"/>
                <a:cs typeface="Arial" charset="0"/>
              </a:rPr>
              <a:t>and </a:t>
            </a:r>
            <a:r>
              <a:rPr lang="en-US" kern="0" dirty="0" err="1" smtClean="0">
                <a:latin typeface="Arial" charset="0"/>
                <a:cs typeface="Arial" charset="0"/>
              </a:rPr>
              <a:t>EnCOps</a:t>
            </a:r>
            <a:r>
              <a:rPr lang="en-US" kern="0" dirty="0" smtClean="0">
                <a:latin typeface="Arial" charset="0"/>
                <a:cs typeface="Arial" charset="0"/>
              </a:rPr>
              <a:t> help </a:t>
            </a:r>
            <a:r>
              <a:rPr lang="en-US" kern="0" dirty="0">
                <a:latin typeface="Arial" charset="0"/>
                <a:cs typeface="Arial" charset="0"/>
              </a:rPr>
              <a:t>you to use your resources in a </a:t>
            </a:r>
            <a:r>
              <a:rPr lang="en-US" kern="0" dirty="0" smtClean="0">
                <a:latin typeface="Arial" charset="0"/>
                <a:cs typeface="Arial" charset="0"/>
              </a:rPr>
              <a:t>sustainable </a:t>
            </a:r>
            <a:r>
              <a:rPr lang="en-US" kern="0" dirty="0">
                <a:latin typeface="Arial" charset="0"/>
                <a:cs typeface="Arial" charset="0"/>
              </a:rPr>
              <a:t>manner to better </a:t>
            </a:r>
            <a:r>
              <a:rPr lang="en-US" kern="0">
                <a:latin typeface="Arial" charset="0"/>
                <a:cs typeface="Arial" charset="0"/>
              </a:rPr>
              <a:t>support </a:t>
            </a:r>
            <a:r>
              <a:rPr lang="en-US" kern="0" smtClean="0">
                <a:latin typeface="Arial" charset="0"/>
                <a:cs typeface="Arial" charset="0"/>
              </a:rPr>
              <a:t>the </a:t>
            </a:r>
            <a:r>
              <a:rPr lang="en-US" kern="0" dirty="0">
                <a:latin typeface="Arial" charset="0"/>
                <a:cs typeface="Arial" charset="0"/>
              </a:rPr>
              <a:t>mission</a:t>
            </a:r>
            <a:endParaRPr lang="en-US" dirty="0">
              <a:latin typeface="Arial" charset="0"/>
              <a:cs typeface="Arial" charset="0"/>
            </a:endParaRPr>
          </a:p>
        </p:txBody>
      </p:sp>
      <p:sp>
        <p:nvSpPr>
          <p:cNvPr id="3" name="Rectangle 2"/>
          <p:cNvSpPr/>
          <p:nvPr/>
        </p:nvSpPr>
        <p:spPr>
          <a:xfrm>
            <a:off x="7620000"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dirty="0" err="1" smtClean="0"/>
              <a:t>ECOps</a:t>
            </a:r>
            <a:r>
              <a:rPr lang="en-US" altLang="en-US" sz="3200" dirty="0" smtClean="0"/>
              <a:t> and </a:t>
            </a:r>
            <a:r>
              <a:rPr lang="en-US" altLang="en-US" sz="3200" dirty="0" err="1" smtClean="0"/>
              <a:t>EnCOps</a:t>
            </a:r>
            <a:r>
              <a:rPr lang="en-US" altLang="en-US" sz="3200" dirty="0" smtClean="0"/>
              <a:t> as a Force Multiplier</a:t>
            </a:r>
          </a:p>
        </p:txBody>
      </p:sp>
      <p:sp>
        <p:nvSpPr>
          <p:cNvPr id="16387" name="Rectangle 3"/>
          <p:cNvSpPr>
            <a:spLocks noGrp="1" noChangeArrowheads="1"/>
          </p:cNvSpPr>
          <p:nvPr>
            <p:ph type="body" idx="1"/>
          </p:nvPr>
        </p:nvSpPr>
        <p:spPr bwMode="auto">
          <a:xfrm>
            <a:off x="457200" y="1062038"/>
            <a:ext cx="822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SzPct val="115000"/>
            </a:pPr>
            <a:r>
              <a:rPr lang="en-US" altLang="en-US" dirty="0" smtClean="0"/>
              <a:t>Enhances force protection</a:t>
            </a:r>
          </a:p>
          <a:p>
            <a:pPr lvl="1" eaLnBrk="1" hangingPunct="1"/>
            <a:r>
              <a:rPr lang="en-US" altLang="en-US" sz="2000" dirty="0" smtClean="0"/>
              <a:t>Protects soldier health</a:t>
            </a:r>
          </a:p>
          <a:p>
            <a:pPr lvl="1" eaLnBrk="1" hangingPunct="1"/>
            <a:r>
              <a:rPr lang="en-US" altLang="en-US" sz="2000" dirty="0" smtClean="0"/>
              <a:t>Reduces risk to supply convoys</a:t>
            </a:r>
            <a:r>
              <a:rPr lang="en-US" altLang="en-US" sz="2400" dirty="0" smtClean="0"/>
              <a:t>		</a:t>
            </a:r>
          </a:p>
          <a:p>
            <a:pPr eaLnBrk="1" hangingPunct="1">
              <a:buSzPct val="115000"/>
            </a:pPr>
            <a:r>
              <a:rPr lang="en-US" altLang="en-US" dirty="0" smtClean="0"/>
              <a:t>Reduces logistical requirements and costs</a:t>
            </a:r>
          </a:p>
          <a:p>
            <a:pPr eaLnBrk="1" hangingPunct="1">
              <a:buSzPct val="115000"/>
            </a:pPr>
            <a:r>
              <a:rPr lang="en-US" altLang="en-US" dirty="0" smtClean="0"/>
              <a:t>Reduces legal and financial liability</a:t>
            </a:r>
          </a:p>
          <a:p>
            <a:pPr eaLnBrk="1" hangingPunct="1">
              <a:buSzPct val="115000"/>
            </a:pPr>
            <a:r>
              <a:rPr lang="en-US" altLang="en-US" dirty="0" smtClean="0"/>
              <a:t>Increases operational resilience</a:t>
            </a:r>
          </a:p>
          <a:p>
            <a:pPr eaLnBrk="1" hangingPunct="1">
              <a:buSzPct val="115000"/>
            </a:pPr>
            <a:r>
              <a:rPr lang="en-US" altLang="en-US" dirty="0" smtClean="0"/>
              <a:t>Promotes sustainability</a:t>
            </a:r>
          </a:p>
          <a:p>
            <a:pPr lvl="1" eaLnBrk="1" hangingPunct="1"/>
            <a:r>
              <a:rPr lang="en-US" altLang="en-US" sz="2000" dirty="0" smtClean="0"/>
              <a:t>For the current mission</a:t>
            </a:r>
          </a:p>
          <a:p>
            <a:pPr lvl="1" eaLnBrk="1" hangingPunct="1"/>
            <a:r>
              <a:rPr lang="en-US" altLang="en-US" sz="2000" dirty="0" smtClean="0"/>
              <a:t>For future deployments</a:t>
            </a:r>
          </a:p>
          <a:p>
            <a:pPr lvl="1" eaLnBrk="1" hangingPunct="1"/>
            <a:r>
              <a:rPr lang="en-US" altLang="en-US" sz="2000" dirty="0" smtClean="0"/>
              <a:t>For the host nation</a:t>
            </a:r>
          </a:p>
          <a:p>
            <a:pPr eaLnBrk="1" hangingPunct="1"/>
            <a:r>
              <a:rPr lang="en-US" altLang="en-US" dirty="0" smtClean="0"/>
              <a:t>Potential geopolitical impacts</a:t>
            </a:r>
          </a:p>
          <a:p>
            <a:pPr eaLnBrk="1" hangingPunct="1"/>
            <a:r>
              <a:rPr lang="en-US" altLang="en-US" dirty="0" smtClean="0"/>
              <a:t>Wins hearts and minds</a:t>
            </a:r>
          </a:p>
          <a:p>
            <a:pPr eaLnBrk="1" hangingPunct="1">
              <a:buFontTx/>
              <a:buNone/>
            </a:pPr>
            <a:endParaRPr lang="en-US" altLang="en-US" dirty="0" smtClean="0"/>
          </a:p>
          <a:p>
            <a:pPr eaLnBrk="1" hangingPunct="1"/>
            <a:endParaRPr lang="en-US" altLang="en-US" dirty="0" smtClean="0"/>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B2E17-FBA7-48B7-BD97-23799029EA9B}" type="slidenum">
              <a:rPr lang="en-US" altLang="en-US" smtClean="0"/>
              <a:pPr eaLnBrk="1" hangingPunct="1"/>
              <a:t>6</a:t>
            </a:fld>
            <a:endParaRPr lang="en-US" altLang="en-US" smtClean="0"/>
          </a:p>
        </p:txBody>
      </p:sp>
      <p:grpSp>
        <p:nvGrpSpPr>
          <p:cNvPr id="16389" name="Group 14"/>
          <p:cNvGrpSpPr>
            <a:grpSpLocks/>
          </p:cNvGrpSpPr>
          <p:nvPr/>
        </p:nvGrpSpPr>
        <p:grpSpPr bwMode="auto">
          <a:xfrm>
            <a:off x="5586413" y="3276600"/>
            <a:ext cx="2601912" cy="1824038"/>
            <a:chOff x="1928879" y="1268640"/>
            <a:chExt cx="5903999" cy="4136040"/>
          </a:xfrm>
        </p:grpSpPr>
        <p:pic>
          <p:nvPicPr>
            <p:cNvPr id="16390" name="Picture 13"/>
            <p:cNvPicPr>
              <a:picLocks noChangeAspect="1"/>
            </p:cNvPicPr>
            <p:nvPr/>
          </p:nvPicPr>
          <p:blipFill>
            <a:blip r:embed="rId3">
              <a:extLst>
                <a:ext uri="{28A0092B-C50C-407E-A947-70E740481C1C}">
                  <a14:useLocalDpi xmlns:a14="http://schemas.microsoft.com/office/drawing/2010/main" val="0"/>
                </a:ext>
              </a:extLst>
            </a:blip>
            <a:srcRect t="5612" b="1057"/>
            <a:stretch>
              <a:fillRect/>
            </a:stretch>
          </p:blipFill>
          <p:spPr bwMode="auto">
            <a:xfrm>
              <a:off x="1928879" y="1268640"/>
              <a:ext cx="5903999" cy="413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28879" y="1268640"/>
              <a:ext cx="5903999" cy="4136040"/>
            </a:xfrm>
            <a:prstGeom prst="rect">
              <a:avLst/>
            </a:prstGeom>
            <a:noFill/>
            <a:ln>
              <a:noFill/>
            </a:ln>
          </p:spPr>
          <p:txBody>
            <a:bodyPr lIns="90000" tIns="46800" rIns="90000" bIns="468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Font typeface="StarSymbol"/>
                <a:buNone/>
                <a:defRPr/>
              </a:pPr>
              <a:endParaRPr lang="sv-SE">
                <a:latin typeface="Arial" pitchFamily="18"/>
                <a:ea typeface="MS Gothic" pitchFamily="2"/>
                <a:cs typeface="Tahoma" pitchFamily="2"/>
              </a:endParaRPr>
            </a:p>
          </p:txBody>
        </p:sp>
      </p:gr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64616"/>
            <a:ext cx="8534400" cy="1219200"/>
          </a:xfrm>
        </p:spPr>
        <p:txBody>
          <a:bodyPr/>
          <a:lstStyle/>
          <a:p>
            <a:pPr eaLnBrk="1" hangingPunct="1">
              <a:lnSpc>
                <a:spcPts val="3200"/>
              </a:lnSpc>
            </a:pPr>
            <a:r>
              <a:rPr lang="en-US" altLang="en-US" sz="3200" dirty="0" smtClean="0"/>
              <a:t>Objectives of the Environmental </a:t>
            </a:r>
            <a:br>
              <a:rPr lang="en-US" altLang="en-US" sz="3200" dirty="0" smtClean="0"/>
            </a:br>
            <a:r>
              <a:rPr lang="en-US" altLang="en-US" sz="3200" dirty="0" smtClean="0"/>
              <a:t>Officer and Energy Manager </a:t>
            </a:r>
            <a:r>
              <a:rPr lang="en-US" altLang="en-US" dirty="0" smtClean="0"/>
              <a:t/>
            </a:r>
            <a:br>
              <a:rPr lang="en-US" altLang="en-US" dirty="0" smtClean="0"/>
            </a:br>
            <a:endParaRPr lang="en-US" altLang="en-US" dirty="0" smtClean="0"/>
          </a:p>
        </p:txBody>
      </p:sp>
      <p:sp>
        <p:nvSpPr>
          <p:cNvPr id="17411" name="Content Placeholder 2"/>
          <p:cNvSpPr>
            <a:spLocks noGrp="1"/>
          </p:cNvSpPr>
          <p:nvPr>
            <p:ph idx="1"/>
          </p:nvPr>
        </p:nvSpPr>
        <p:spPr bwMode="auto">
          <a:xfrm>
            <a:off x="457200" y="1143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dirty="0" smtClean="0"/>
              <a:t>Integrate </a:t>
            </a:r>
            <a:r>
              <a:rPr lang="en-US" altLang="en-US" dirty="0" err="1" smtClean="0"/>
              <a:t>ECOps</a:t>
            </a:r>
            <a:r>
              <a:rPr lang="en-US" altLang="en-US" dirty="0" smtClean="0"/>
              <a:t> and </a:t>
            </a:r>
            <a:r>
              <a:rPr lang="en-US" altLang="en-US" dirty="0" err="1" smtClean="0"/>
              <a:t>EnCOps</a:t>
            </a:r>
            <a:r>
              <a:rPr lang="en-US" altLang="en-US" dirty="0" smtClean="0"/>
              <a:t> into plans and procedures within the camp</a:t>
            </a:r>
          </a:p>
          <a:p>
            <a:pPr eaLnBrk="1" hangingPunct="1"/>
            <a:r>
              <a:rPr lang="en-US" altLang="en-US" dirty="0" smtClean="0"/>
              <a:t>Advocate for and execute </a:t>
            </a:r>
            <a:r>
              <a:rPr lang="en-US" altLang="en-US" dirty="0" err="1" smtClean="0"/>
              <a:t>ECOps</a:t>
            </a:r>
            <a:r>
              <a:rPr lang="en-US" altLang="en-US" dirty="0" smtClean="0"/>
              <a:t> and </a:t>
            </a:r>
            <a:r>
              <a:rPr lang="en-US" altLang="en-US" dirty="0" err="1" smtClean="0"/>
              <a:t>EnCOps</a:t>
            </a:r>
            <a:r>
              <a:rPr lang="en-US" altLang="en-US" dirty="0" smtClean="0"/>
              <a:t> at the tactical level </a:t>
            </a:r>
          </a:p>
          <a:p>
            <a:pPr eaLnBrk="1" hangingPunct="1"/>
            <a:r>
              <a:rPr lang="en-US" altLang="en-US" dirty="0" smtClean="0"/>
              <a:t>Assist the commander in mission accomplishment by</a:t>
            </a:r>
          </a:p>
          <a:p>
            <a:pPr marL="631825" lvl="1" indent="-233363" algn="just" eaLnBrk="1" hangingPunct="1">
              <a:spcBef>
                <a:spcPct val="0"/>
              </a:spcBef>
            </a:pPr>
            <a:r>
              <a:rPr lang="en-AU" altLang="en-US" dirty="0" smtClean="0">
                <a:cs typeface="Times New Roman" pitchFamily="18" charset="0"/>
              </a:rPr>
              <a:t>sustaining readiness and supporting mission execution</a:t>
            </a:r>
          </a:p>
          <a:p>
            <a:pPr marL="631825" lvl="1" indent="-233363" algn="just" eaLnBrk="1" hangingPunct="1">
              <a:spcBef>
                <a:spcPct val="0"/>
              </a:spcBef>
            </a:pPr>
            <a:r>
              <a:rPr lang="en-AU" altLang="en-US" dirty="0" smtClean="0">
                <a:cs typeface="Times New Roman" pitchFamily="18" charset="0"/>
              </a:rPr>
              <a:t>protecting the safety and health of deploying troops, host nation troops, civilian personnel, and local nationals</a:t>
            </a:r>
          </a:p>
          <a:p>
            <a:pPr marL="631825" lvl="1" indent="-233363" algn="just" eaLnBrk="1" hangingPunct="1">
              <a:spcBef>
                <a:spcPct val="0"/>
              </a:spcBef>
            </a:pPr>
            <a:r>
              <a:rPr lang="en-AU" altLang="en-US" dirty="0" smtClean="0">
                <a:cs typeface="Times New Roman" pitchFamily="18" charset="0"/>
              </a:rPr>
              <a:t>facilitating coalition and international cooperation and interoperability</a:t>
            </a:r>
          </a:p>
          <a:p>
            <a:pPr marL="631825" lvl="1" indent="-233363" algn="just" eaLnBrk="1" hangingPunct="1">
              <a:spcBef>
                <a:spcPct val="0"/>
              </a:spcBef>
            </a:pPr>
            <a:r>
              <a:rPr lang="en-AU" altLang="en-US" dirty="0" smtClean="0">
                <a:cs typeface="Times New Roman" pitchFamily="18" charset="0"/>
              </a:rPr>
              <a:t>ensuring legal compliance</a:t>
            </a:r>
          </a:p>
          <a:p>
            <a:pPr marL="631825" lvl="1" indent="-233363" algn="just" eaLnBrk="1" hangingPunct="1">
              <a:spcBef>
                <a:spcPct val="0"/>
              </a:spcBef>
            </a:pPr>
            <a:r>
              <a:rPr lang="en-AU" altLang="en-US" dirty="0" smtClean="0">
                <a:cs typeface="Times New Roman" pitchFamily="18" charset="0"/>
              </a:rPr>
              <a:t>strengthening civil relations, and</a:t>
            </a:r>
          </a:p>
          <a:p>
            <a:pPr marL="631825" lvl="1" indent="-233363" algn="just" eaLnBrk="1" hangingPunct="1">
              <a:spcBef>
                <a:spcPct val="0"/>
              </a:spcBef>
            </a:pPr>
            <a:r>
              <a:rPr lang="en-AU" altLang="en-US" dirty="0" smtClean="0">
                <a:cs typeface="Times New Roman" pitchFamily="18" charset="0"/>
              </a:rPr>
              <a:t>promoting efficient use of and conservation of valuable natural resources</a:t>
            </a:r>
            <a:endParaRPr lang="en-GB" altLang="en-US" dirty="0" smtClean="0">
              <a:cs typeface="Times New Roman" pitchFamily="18" charset="0"/>
            </a:endParaRPr>
          </a:p>
          <a:p>
            <a:pPr eaLnBrk="1" hangingPunct="1"/>
            <a:r>
              <a:rPr lang="en-US" altLang="en-US" dirty="0" smtClean="0"/>
              <a:t>Ensure sufficient environmental and energy training</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69F1B13-6D22-46F7-B333-815ED512DBEB}" type="slidenum">
              <a:rPr lang="en-US" altLang="en-US" smtClean="0"/>
              <a:pPr eaLnBrk="1" hangingPunct="1"/>
              <a:t>7</a:t>
            </a:fld>
            <a:endParaRPr lang="en-US" altLang="en-US" smtClean="0"/>
          </a:p>
        </p:txBody>
      </p:sp>
      <p:sp>
        <p:nvSpPr>
          <p:cNvPr id="2" name="Rectangle 1"/>
          <p:cNvSpPr/>
          <p:nvPr/>
        </p:nvSpPr>
        <p:spPr>
          <a:xfrm>
            <a:off x="7612812" y="0"/>
            <a:ext cx="1531188" cy="369332"/>
          </a:xfrm>
          <a:prstGeom prst="rect">
            <a:avLst/>
          </a:prstGeom>
        </p:spPr>
        <p:txBody>
          <a:bodyPr wrap="none">
            <a:spAutoFit/>
          </a:bodyPr>
          <a:lstStyle/>
          <a:p>
            <a:r>
              <a:rPr lang="sv-SE" dirty="0">
                <a:latin typeface="Helvetica light"/>
              </a:rPr>
              <a:t>2017_ver 1.0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isällön paikkamerkki 1"/>
          <p:cNvSpPr>
            <a:spLocks noGrp="1"/>
          </p:cNvSpPr>
          <p:nvPr>
            <p:ph idx="1"/>
          </p:nvPr>
        </p:nvSpPr>
        <p:spPr bwMode="auto">
          <a:xfrm>
            <a:off x="533400" y="1371600"/>
            <a:ext cx="81534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600"/>
              </a:spcAft>
            </a:pPr>
            <a:r>
              <a:rPr lang="en-US" altLang="sv-SE" sz="1800" smtClean="0">
                <a:ea typeface="ＭＳ Ｐゴシック" pitchFamily="34" charset="-128"/>
              </a:rPr>
              <a:t>Two thirds of the fuel that a conventional diesel generator burns is blown out as heat. Only one third is converted into electricity.</a:t>
            </a:r>
          </a:p>
          <a:p>
            <a:pPr marL="457200" indent="-457200">
              <a:spcAft>
                <a:spcPts val="600"/>
              </a:spcAft>
            </a:pPr>
            <a:r>
              <a:rPr lang="en-US" altLang="sv-SE" sz="1800" smtClean="0">
                <a:ea typeface="ＭＳ Ｐゴシック" pitchFamily="34" charset="-128"/>
              </a:rPr>
              <a:t>In a typical military camp, 60-70% of fuel is used to produce electricity to heat/cool water or air.</a:t>
            </a:r>
          </a:p>
          <a:p>
            <a:pPr marL="457200" indent="-457200">
              <a:spcAft>
                <a:spcPts val="600"/>
              </a:spcAft>
            </a:pPr>
            <a:r>
              <a:rPr lang="en-US" altLang="sv-SE" sz="1800" smtClean="0">
                <a:ea typeface="ＭＳ Ｐゴシック" pitchFamily="34" charset="-128"/>
              </a:rPr>
              <a:t>Advanced technology and higher standards of living in camps have led to increased energy demand.</a:t>
            </a:r>
          </a:p>
        </p:txBody>
      </p:sp>
      <p:sp>
        <p:nvSpPr>
          <p:cNvPr id="17411" name="Otsikko 2"/>
          <p:cNvSpPr>
            <a:spLocks noGrp="1"/>
          </p:cNvSpPr>
          <p:nvPr>
            <p:ph type="title"/>
          </p:nvPr>
        </p:nvSpPr>
        <p:spPr>
          <a:ln/>
        </p:spPr>
        <p:txBody>
          <a:bodyPr/>
          <a:lstStyle/>
          <a:p>
            <a:r>
              <a:rPr lang="fi-FI" altLang="sv-SE" dirty="0" smtClean="0">
                <a:ea typeface="ＭＳ Ｐゴシック" pitchFamily="34" charset="-128"/>
              </a:rPr>
              <a:t>Energy Facts: Why Does Energy Matter?</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581400"/>
            <a:ext cx="425767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kstiruutu 3"/>
          <p:cNvSpPr txBox="1">
            <a:spLocks noChangeArrowheads="1"/>
          </p:cNvSpPr>
          <p:nvPr/>
        </p:nvSpPr>
        <p:spPr bwMode="auto">
          <a:xfrm>
            <a:off x="533400" y="3581400"/>
            <a:ext cx="441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889000" indent="-4572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600"/>
              </a:spcAft>
              <a:buFont typeface="Arial" pitchFamily="34" charset="0"/>
              <a:buChar char="•"/>
            </a:pPr>
            <a:r>
              <a:rPr lang="en-US" altLang="sv-SE"/>
              <a:t>Examples from Afghanistan:</a:t>
            </a:r>
          </a:p>
          <a:p>
            <a:pPr lvl="3" eaLnBrk="1" hangingPunct="1">
              <a:spcAft>
                <a:spcPts val="600"/>
              </a:spcAft>
              <a:buFont typeface="Wingdings" pitchFamily="2" charset="2"/>
              <a:buChar char="§"/>
            </a:pPr>
            <a:r>
              <a:rPr lang="en-US" altLang="sv-SE"/>
              <a:t>For each gallon of fuel used at a facility, up to 4 gallons were consumed during transport.</a:t>
            </a:r>
          </a:p>
          <a:p>
            <a:pPr lvl="3" eaLnBrk="1" hangingPunct="1">
              <a:spcAft>
                <a:spcPts val="600"/>
              </a:spcAft>
              <a:buFont typeface="Wingdings" pitchFamily="2" charset="2"/>
              <a:buChar char="§"/>
            </a:pPr>
            <a:r>
              <a:rPr lang="en-US" altLang="sv-SE"/>
              <a:t>The fully burdened cost of fuel can exceed 90€ per liter. </a:t>
            </a:r>
          </a:p>
          <a:p>
            <a:pPr lvl="3" eaLnBrk="1" hangingPunct="1">
              <a:spcAft>
                <a:spcPts val="600"/>
              </a:spcAft>
              <a:buFont typeface="Wingdings" pitchFamily="2" charset="2"/>
              <a:buChar char="§"/>
            </a:pPr>
            <a:r>
              <a:rPr lang="en-US" altLang="sv-SE"/>
              <a:t>On average, there has been one casualty for every 24 fuel resupply convoys.</a:t>
            </a:r>
          </a:p>
          <a:p>
            <a:pPr eaLnBrk="1" hangingPunct="1"/>
            <a:endParaRPr lang="fi-FI" altLang="sv-SE" sz="1600"/>
          </a:p>
        </p:txBody>
      </p:sp>
      <p:sp>
        <p:nvSpPr>
          <p:cNvPr id="7" name="Rektangel 3"/>
          <p:cNvSpPr/>
          <p:nvPr/>
        </p:nvSpPr>
        <p:spPr>
          <a:xfrm>
            <a:off x="8012702" y="139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extLst>
      <p:ext uri="{BB962C8B-B14F-4D97-AF65-F5344CB8AC3E}">
        <p14:creationId xmlns:p14="http://schemas.microsoft.com/office/powerpoint/2010/main" val="29465799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219200"/>
            <a:ext cx="5410200" cy="5334000"/>
          </a:xfrm>
        </p:spPr>
        <p:txBody>
          <a:bodyPr/>
          <a:lstStyle/>
          <a:p>
            <a:pPr marL="457200" indent="-457200">
              <a:spcAft>
                <a:spcPts val="1200"/>
              </a:spcAft>
              <a:buFont typeface="Arial"/>
              <a:buChar char="•"/>
              <a:defRPr/>
            </a:pPr>
            <a:r>
              <a:rPr lang="sv-SE" sz="2000" dirty="0" smtClean="0">
                <a:ea typeface="+mn-ea"/>
                <a:cs typeface="Arial" panose="020B0604020202020204" pitchFamily="34" charset="0"/>
              </a:rPr>
              <a:t>Keep </a:t>
            </a:r>
            <a:r>
              <a:rPr lang="sv-SE" sz="2000" dirty="0">
                <a:ea typeface="+mn-ea"/>
                <a:cs typeface="Arial" panose="020B0604020202020204" pitchFamily="34" charset="0"/>
              </a:rPr>
              <a:t>doors and windows closed to prevent </a:t>
            </a:r>
            <a:r>
              <a:rPr lang="sv-SE" sz="2000" dirty="0" smtClean="0">
                <a:ea typeface="+mn-ea"/>
                <a:cs typeface="Arial" panose="020B0604020202020204" pitchFamily="34" charset="0"/>
              </a:rPr>
              <a:t>the loss </a:t>
            </a:r>
            <a:r>
              <a:rPr lang="sv-SE" sz="2000" dirty="0">
                <a:ea typeface="+mn-ea"/>
                <a:cs typeface="Arial" panose="020B0604020202020204" pitchFamily="34" charset="0"/>
              </a:rPr>
              <a:t>of </a:t>
            </a:r>
            <a:r>
              <a:rPr lang="sv-SE" sz="2000" dirty="0" smtClean="0">
                <a:ea typeface="+mn-ea"/>
                <a:cs typeface="Arial" panose="020B0604020202020204" pitchFamily="34" charset="0"/>
              </a:rPr>
              <a:t>cooled or heated air.</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Eliminate unnecessary vehicle </a:t>
            </a:r>
            <a:r>
              <a:rPr lang="en-US" altLang="zh-CN" sz="2000" dirty="0" smtClean="0">
                <a:ea typeface="SimSun" panose="02010600030101010101" pitchFamily="2" charset="-122"/>
              </a:rPr>
              <a:t>use and idling.</a:t>
            </a:r>
          </a:p>
          <a:p>
            <a:pPr marL="457200" indent="-457200">
              <a:spcAft>
                <a:spcPts val="1200"/>
              </a:spcAft>
              <a:buFont typeface="Arial"/>
              <a:buChar char="•"/>
              <a:defRPr/>
            </a:pPr>
            <a:r>
              <a:rPr lang="en-US" altLang="zh-CN" sz="2000" dirty="0">
                <a:ea typeface="SimSun" panose="02010600030101010101" pitchFamily="2" charset="-122"/>
              </a:rPr>
              <a:t>Use power management settings on computers and turn off lights when not </a:t>
            </a:r>
            <a:r>
              <a:rPr lang="en-US" altLang="zh-CN" sz="2000" dirty="0" smtClean="0">
                <a:ea typeface="SimSun" panose="02010600030101010101" pitchFamily="2" charset="-122"/>
              </a:rPr>
              <a:t>needed.</a:t>
            </a:r>
          </a:p>
          <a:p>
            <a:pPr marL="457200" indent="-457200">
              <a:spcAft>
                <a:spcPts val="1200"/>
              </a:spcAft>
              <a:buFont typeface="Arial"/>
              <a:buChar char="•"/>
              <a:defRPr/>
            </a:pPr>
            <a:r>
              <a:rPr lang="sv-SE" sz="2000" dirty="0">
                <a:ea typeface="+mn-ea"/>
              </a:rPr>
              <a:t>Use </a:t>
            </a:r>
            <a:r>
              <a:rPr lang="sv-SE" sz="2000" dirty="0" smtClean="0">
                <a:ea typeface="+mn-ea"/>
              </a:rPr>
              <a:t>natural lightning </a:t>
            </a:r>
            <a:r>
              <a:rPr lang="sv-SE" sz="2000" dirty="0">
                <a:ea typeface="+mn-ea"/>
              </a:rPr>
              <a:t>when </a:t>
            </a:r>
            <a:r>
              <a:rPr lang="sv-SE" sz="2000" dirty="0" smtClean="0">
                <a:ea typeface="+mn-ea"/>
              </a:rPr>
              <a:t>possible.</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Ensure dishwashing and laundry machines are full before being </a:t>
            </a:r>
            <a:r>
              <a:rPr lang="en-US" altLang="zh-CN" sz="2000" dirty="0" smtClean="0">
                <a:ea typeface="SimSun" panose="02010600030101010101" pitchFamily="2" charset="-122"/>
              </a:rPr>
              <a:t>operated.</a:t>
            </a:r>
            <a:endParaRPr lang="en-US" altLang="zh-CN" sz="2000" dirty="0">
              <a:ea typeface="SimSun" panose="02010600030101010101" pitchFamily="2" charset="-122"/>
            </a:endParaRPr>
          </a:p>
          <a:p>
            <a:pPr marL="457200" indent="-457200">
              <a:spcAft>
                <a:spcPts val="1200"/>
              </a:spcAft>
              <a:buFont typeface="Arial"/>
              <a:buChar char="•"/>
              <a:defRPr/>
            </a:pPr>
            <a:r>
              <a:rPr lang="en-US" altLang="zh-CN" sz="2000" dirty="0">
                <a:ea typeface="SimSun" panose="02010600030101010101" pitchFamily="2" charset="-122"/>
              </a:rPr>
              <a:t>Take shorter </a:t>
            </a:r>
            <a:r>
              <a:rPr lang="en-US" altLang="zh-CN" sz="2000" dirty="0" smtClean="0">
                <a:ea typeface="SimSun" panose="02010600030101010101" pitchFamily="2" charset="-122"/>
              </a:rPr>
              <a:t>showers.</a:t>
            </a:r>
            <a:endParaRPr lang="en-US" altLang="zh-CN" sz="2000" dirty="0">
              <a:ea typeface="SimSun" panose="02010600030101010101" pitchFamily="2" charset="-122"/>
            </a:endParaRPr>
          </a:p>
          <a:p>
            <a:pPr marL="457200" indent="-457200">
              <a:spcAft>
                <a:spcPts val="1200"/>
              </a:spcAft>
              <a:buFont typeface="Arial"/>
              <a:buChar char="•"/>
              <a:defRPr/>
            </a:pPr>
            <a:r>
              <a:rPr lang="sv-SE" sz="2000" dirty="0" smtClean="0">
                <a:ea typeface="+mn-ea"/>
              </a:rPr>
              <a:t>Turn </a:t>
            </a:r>
            <a:r>
              <a:rPr lang="sv-SE" sz="2000" dirty="0">
                <a:ea typeface="+mn-ea"/>
              </a:rPr>
              <a:t>off the tap when brushing teeth or </a:t>
            </a:r>
            <a:r>
              <a:rPr lang="sv-SE" sz="2000" dirty="0" smtClean="0">
                <a:ea typeface="+mn-ea"/>
              </a:rPr>
              <a:t>shaving.</a:t>
            </a:r>
            <a:endParaRPr lang="sv-SE" sz="2000" dirty="0">
              <a:ea typeface="+mn-ea"/>
            </a:endParaRPr>
          </a:p>
          <a:p>
            <a:pPr>
              <a:defRPr/>
            </a:pPr>
            <a:endParaRPr lang="fi-FI" sz="2000" dirty="0">
              <a:ea typeface="+mn-ea"/>
            </a:endParaRPr>
          </a:p>
        </p:txBody>
      </p:sp>
      <p:sp>
        <p:nvSpPr>
          <p:cNvPr id="18435" name="Otsikko 2"/>
          <p:cNvSpPr>
            <a:spLocks noGrp="1"/>
          </p:cNvSpPr>
          <p:nvPr>
            <p:ph type="title"/>
          </p:nvPr>
        </p:nvSpPr>
        <p:spPr>
          <a:xfrm>
            <a:off x="1111250" y="184150"/>
            <a:ext cx="8001000" cy="762000"/>
          </a:xfrm>
          <a:ln/>
        </p:spPr>
        <p:txBody>
          <a:bodyPr/>
          <a:lstStyle/>
          <a:p>
            <a:r>
              <a:rPr lang="fi-FI" altLang="sv-SE" sz="3200" smtClean="0">
                <a:ea typeface="ＭＳ Ｐゴシック" pitchFamily="34" charset="-128"/>
              </a:rPr>
              <a:t>What Can You Do to Save Energy?</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9538"/>
            <a:ext cx="305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3479800"/>
            <a:ext cx="32496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extLst>
      <p:ext uri="{BB962C8B-B14F-4D97-AF65-F5344CB8AC3E}">
        <p14:creationId xmlns:p14="http://schemas.microsoft.com/office/powerpoint/2010/main" val="183688929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8.0&quot;&gt;&lt;object type=&quot;1&quot; unique_id=&quot;10001&quot;&gt;&lt;object type=&quot;2&quot; unique_id=&quot;69529&quot;&gt;&lt;object type=&quot;3&quot; unique_id=&quot;69530&quot;&gt;&lt;property id=&quot;20148&quot; value=&quot;5&quot;/&gt;&lt;property id=&quot;20300&quot; value=&quot;Slide 1&quot;/&gt;&lt;property id=&quot;20307&quot; value=&quot;256&quot;/&gt;&lt;/object&gt;&lt;object type=&quot;3&quot; unique_id=&quot;69531&quot;&gt;&lt;property id=&quot;20148&quot; value=&quot;5&quot;/&gt;&lt;property id=&quot;20300&quot; value=&quot;Slide 2 - &amp;quot;General Training Module&amp;quot;&quot;/&gt;&lt;property id=&quot;20307&quot; value=&quot;261&quot;/&gt;&lt;/object&gt;&lt;object type=&quot;3&quot; unique_id=&quot;69532&quot;&gt;&lt;property id=&quot;20148&quot; value=&quot;5&quot;/&gt;&lt;property id=&quot;20300&quot; value=&quot;Slide 3 - &amp;quot;Environmental Considerations in Military Operations (ECOps)&amp;quot;&quot;/&gt;&lt;property id=&quot;20307&quot; value=&quot;321&quot;/&gt;&lt;/object&gt;&lt;object type=&quot;3&quot; unique_id=&quot;69533&quot;&gt;&lt;property id=&quot;20148&quot; value=&quot;5&quot;/&gt;&lt;property id=&quot;20300&quot; value=&quot;Slide 4 - &amp;quot;Overview of This Briefing&amp;quot;&quot;/&gt;&lt;property id=&quot;20307&quot; value=&quot;265&quot;/&gt;&lt;/object&gt;&lt;object type=&quot;3&quot; unique_id=&quot;69534&quot;&gt;&lt;property id=&quot;20148&quot; value=&quot;5&quot;/&gt;&lt;property id=&quot;20300&quot; value=&quot;Slide 7 - &amp;quot;Environmental Officer’s  Objectives&amp;quot;&quot;/&gt;&lt;property id=&quot;20307&quot; value=&quot;266&quot;/&gt;&lt;/object&gt;&lt;object type=&quot;3&quot; unique_id=&quot;69535&quot;&gt;&lt;property id=&quot;20148&quot; value=&quot;5&quot;/&gt;&lt;property id=&quot;20300&quot; value=&quot;Slide 8 - &amp;quot;Environmental Officer’s  Responsibilities&amp;quot;&quot;/&gt;&lt;property id=&quot;20307&quot; value=&quot;267&quot;/&gt;&lt;/object&gt;&lt;object type=&quot;3&quot; unique_id=&quot;69538&quot;&gt;&lt;property id=&quot;20148&quot; value=&quot;5&quot;/&gt;&lt;property id=&quot;20300&quot; value=&quot;Slide 9 - &amp;quot;Implementation of ECOps&amp;quot;&quot;/&gt;&lt;property id=&quot;20307&quot; value=&quot;270&quot;/&gt;&lt;/object&gt;&lt;object type=&quot;3&quot; unique_id=&quot;69539&quot;&gt;&lt;property id=&quot;20148&quot; value=&quot;5&quot;/&gt;&lt;property id=&quot;20300&quot; value=&quot;Slide 13 - &amp;quot;Planning Principles&amp;quot;&quot;/&gt;&lt;property id=&quot;20307&quot; value=&quot;271&quot;/&gt;&lt;/object&gt;&lt;object type=&quot;3&quot; unique_id=&quot;69540&quot;&gt;&lt;property id=&quot;20148&quot; value=&quot;5&quot;/&gt;&lt;property id=&quot;20300&quot; value=&quot;Slide 10 - &amp;quot;Laws and Regulations&amp;quot;&quot;/&gt;&lt;property id=&quot;20307&quot; value=&quot;272&quot;/&gt;&lt;/object&gt;&lt;object type=&quot;3&quot; unique_id=&quot;69541&quot;&gt;&lt;property id=&quot;20148&quot; value=&quot;5&quot;/&gt;&lt;property id=&quot;20300&quot; value=&quot;Slide 11 - &amp;quot;ECOps in the Life Cycle of Military Operations&amp;quot;&quot;/&gt;&lt;property id=&quot;20307&quot; value=&quot;273&quot;/&gt;&lt;/object&gt;&lt;object type=&quot;3&quot; unique_id=&quot;69543&quot;&gt;&lt;property id=&quot;20148&quot; value=&quot;5&quot;/&gt;&lt;property id=&quot;20300&quot; value=&quot;Slide 14 - &amp;quot;Pre-Deployment&amp;quot;&quot;/&gt;&lt;property id=&quot;20307&quot; value=&quot;276&quot;/&gt;&lt;/object&gt;&lt;object type=&quot;3&quot; unique_id=&quot;69544&quot;&gt;&lt;property id=&quot;20148&quot; value=&quot;5&quot;/&gt;&lt;property id=&quot;20300&quot; value=&quot;Slide 15 - &amp;quot;Pre-Deployment&amp;quot;&quot;/&gt;&lt;property id=&quot;20307&quot; value=&quot;278&quot;/&gt;&lt;/object&gt;&lt;object type=&quot;3&quot; unique_id=&quot;69545&quot;&gt;&lt;property id=&quot;20148&quot; value=&quot;5&quot;/&gt;&lt;property id=&quot;20300&quot; value=&quot;Slide 16 - &amp;quot;Pre-Deployment&amp;quot;&quot;/&gt;&lt;property id=&quot;20307&quot; value=&quot;279&quot;/&gt;&lt;/object&gt;&lt;object type=&quot;3&quot; unique_id=&quot;69546&quot;&gt;&lt;property id=&quot;20148&quot; value=&quot;5&quot;/&gt;&lt;property id=&quot;20300&quot; value=&quot;Slide 17 - &amp;quot;Deployment&amp;quot;&quot;/&gt;&lt;property id=&quot;20307&quot; value=&quot;281&quot;/&gt;&lt;/object&gt;&lt;object type=&quot;3&quot; unique_id=&quot;69547&quot;&gt;&lt;property id=&quot;20148&quot; value=&quot;5&quot;/&gt;&lt;property id=&quot;20300&quot; value=&quot;Slide 18 - &amp;quot;Deployment (continued)&amp;quot;&quot;/&gt;&lt;property id=&quot;20307&quot; value=&quot;282&quot;/&gt;&lt;/object&gt;&lt;object type=&quot;3&quot; unique_id=&quot;69548&quot;&gt;&lt;property id=&quot;20148&quot; value=&quot;5&quot;/&gt;&lt;property id=&quot;20300&quot; value=&quot;Slide 19 - &amp;quot;Documentation during Deployment&amp;quot;&quot;/&gt;&lt;property id=&quot;20307&quot; value=&quot;263&quot;/&gt;&lt;/object&gt;&lt;object type=&quot;3&quot; unique_id=&quot;69549&quot;&gt;&lt;property id=&quot;20148&quot; value=&quot;5&quot;/&gt;&lt;property id=&quot;20300&quot; value=&quot;Slide 20 - &amp;quot;Rotation of Forces  &amp;quot;&quot;/&gt;&lt;property id=&quot;20307&quot; value=&quot;287&quot;/&gt;&lt;/object&gt;&lt;object type=&quot;3&quot; unique_id=&quot;69550&quot;&gt;&lt;property id=&quot;20148&quot; value=&quot;5&quot;/&gt;&lt;property id=&quot;20300&quot; value=&quot;Slide 21 - &amp;quot;Rotation of Forces&amp;quot;&quot;/&gt;&lt;property id=&quot;20307&quot; value=&quot;288&quot;/&gt;&lt;/object&gt;&lt;object type=&quot;3&quot; unique_id=&quot;69551&quot;&gt;&lt;property id=&quot;20148&quot; value=&quot;5&quot;/&gt;&lt;property id=&quot;20300&quot; value=&quot;Slide 22 - &amp;quot;Re-Deployment &amp;quot;&quot;/&gt;&lt;property id=&quot;20307&quot; value=&quot;292&quot;/&gt;&lt;/object&gt;&lt;object type=&quot;3&quot; unique_id=&quot;69552&quot;&gt;&lt;property id=&quot;20148&quot; value=&quot;5&quot;/&gt;&lt;property id=&quot;20300&quot; value=&quot;Slide 23 - &amp;quot;Post-Deployment and  Lessons Learned&amp;quot;&quot;/&gt;&lt;property id=&quot;20307&quot; value=&quot;295&quot;/&gt;&lt;/object&gt;&lt;object type=&quot;3&quot; unique_id=&quot;69553&quot;&gt;&lt;property id=&quot;20148&quot; value=&quot;5&quot;/&gt;&lt;property id=&quot;20300&quot; value=&quot;Slide 24 - &amp;quot;Good and Bad Examples&amp;quot;&quot;/&gt;&lt;property id=&quot;20307&quot; value=&quot;316&quot;/&gt;&lt;/object&gt;&lt;object type=&quot;3&quot; unique_id=&quot;69554&quot;&gt;&lt;property id=&quot;20148&quot; value=&quot;5&quot;/&gt;&lt;property id=&quot;20300&quot; value=&quot;Slide 25 - &amp;quot;Good Base Camp Set-up&amp;quot;&quot;/&gt;&lt;property id=&quot;20307&quot; value=&quot;297&quot;/&gt;&lt;/object&gt;&lt;object type=&quot;3&quot; unique_id=&quot;69555&quot;&gt;&lt;property id=&quot;20148&quot; value=&quot;5&quot;/&gt;&lt;property id=&quot;20300&quot; value=&quot;Slide 26 - &amp;quot;Bad Hazardous Waste Storage&amp;quot;&quot;/&gt;&lt;property id=&quot;20307&quot; value=&quot;298&quot;/&gt;&lt;/object&gt;&lt;object type=&quot;3&quot; unique_id=&quot;69556&quot;&gt;&lt;property id=&quot;20148&quot; value=&quot;5&quot;/&gt;&lt;property id=&quot;20300&quot; value=&quot;Slide 27 - &amp;quot;Better Hazardous Waste Storage&amp;quot;&quot;/&gt;&lt;property id=&quot;20307&quot; value=&quot;299&quot;/&gt;&lt;/object&gt;&lt;object type=&quot;3&quot; unique_id=&quot;69557&quot;&gt;&lt;property id=&quot;20148&quot; value=&quot;5&quot;/&gt;&lt;property id=&quot;20300&quot; value=&quot;Slide 28 - &amp;quot;Good Hazardous Waste Storage&amp;quot;&quot;/&gt;&lt;property id=&quot;20307&quot; value=&quot;300&quot;/&gt;&lt;/object&gt;&lt;object type=&quot;3&quot; unique_id=&quot;69558&quot;&gt;&lt;property id=&quot;20148&quot; value=&quot;5&quot;/&gt;&lt;property id=&quot;20300&quot; value=&quot;Slide 29 - &amp;quot;Good Hazardous Waste  Storage in Field Conditions&amp;quot;&quot;/&gt;&lt;property id=&quot;20307&quot; value=&quot;301&quot;/&gt;&lt;/object&gt;&lt;object type=&quot;3&quot; unique_id=&quot;69559&quot;&gt;&lt;property id=&quot;20148&quot; value=&quot;5&quot;/&gt;&lt;property id=&quot;20300&quot; value=&quot;Slide 30 - &amp;quot;Good Hazardous  Material Handling&amp;quot;&quot;/&gt;&lt;property id=&quot;20307&quot; value=&quot;302&quot;/&gt;&lt;/object&gt;&lt;object type=&quot;3&quot; unique_id=&quot;69560&quot;&gt;&lt;property id=&quot;20148&quot; value=&quot;5&quot;/&gt;&lt;property id=&quot;20300&quot; value=&quot;Slide 32 - &amp;quot;Bad Solid Waste Storage&amp;quot;&quot;/&gt;&lt;property id=&quot;20307&quot; value=&quot;303&quot;/&gt;&lt;/object&gt;&lt;object type=&quot;3&quot; unique_id=&quot;69561&quot;&gt;&lt;property id=&quot;20148&quot; value=&quot;5&quot;/&gt;&lt;property id=&quot;20300&quot; value=&quot;Slide 33 - &amp;quot;Solid Waste Disposal&amp;quot;&quot;/&gt;&lt;property id=&quot;20307&quot; value=&quot;304&quot;/&gt;&lt;/object&gt;&lt;object type=&quot;3&quot; unique_id=&quot;69563&quot;&gt;&lt;property id=&quot;20148&quot; value=&quot;5&quot;/&gt;&lt;property id=&quot;20300&quot; value=&quot;Slide 35 - &amp;quot;Bad Spill Containment&amp;quot;&quot;/&gt;&lt;property id=&quot;20307&quot; value=&quot;306&quot;/&gt;&lt;/object&gt;&lt;object type=&quot;3&quot; unique_id=&quot;69564&quot;&gt;&lt;property id=&quot;20148&quot; value=&quot;5&quot;/&gt;&lt;property id=&quot;20300&quot; value=&quot;Slide 36 - &amp;quot;Good Spill Response Plan&amp;quot;&quot;/&gt;&lt;property id=&quot;20307&quot; value=&quot;307&quot;/&gt;&lt;/object&gt;&lt;object type=&quot;3&quot; unique_id=&quot;69566&quot;&gt;&lt;property id=&quot;20148&quot; value=&quot;5&quot;/&gt;&lt;property id=&quot;20300&quot; value=&quot;Slide 38 - &amp;quot;Bad Wastewater Disposal&amp;quot;&quot;/&gt;&lt;property id=&quot;20307&quot; value=&quot;309&quot;/&gt;&lt;/object&gt;&lt;object type=&quot;3&quot; unique_id=&quot;69569&quot;&gt;&lt;property id=&quot;20148&quot; value=&quot;5&quot;/&gt;&lt;property id=&quot;20300&quot; value=&quot;Slide 40 - &amp;quot;Cultural Property Protection&amp;quot;&quot;/&gt;&lt;property id=&quot;20307&quot; value=&quot;312&quot;/&gt;&lt;/object&gt;&lt;object type=&quot;3&quot; unique_id=&quot;69570&quot;&gt;&lt;property id=&quot;20148&quot; value=&quot;5&quot;/&gt;&lt;property id=&quot;20300&quot; value=&quot;Slide 41 - &amp;quot;Natural Resource Protection&amp;quot;&quot;/&gt;&lt;property id=&quot;20307&quot; value=&quot;313&quot;/&gt;&lt;/object&gt;&lt;object type=&quot;3&quot; unique_id=&quot;69571&quot;&gt;&lt;property id=&quot;20148&quot; value=&quot;5&quot;/&gt;&lt;property id=&quot;20300&quot; value=&quot;Slide 42 - &amp;quot;Technical Modules&amp;quot;&quot;/&gt;&lt;property id=&quot;20307&quot; value=&quot;314&quot;/&gt;&lt;/object&gt;&lt;object type=&quot;3&quot; unique_id=&quot;69572&quot;&gt;&lt;property id=&quot;20148&quot; value=&quot;5&quot;/&gt;&lt;property id=&quot;20300&quot; value=&quot;Slide 43 - &amp;quot;Conclusion&amp;quot;&quot;/&gt;&lt;property id=&quot;20307&quot; value=&quot;315&quot;/&gt;&lt;/object&gt;&lt;object type=&quot;3&quot; unique_id=&quot;69573&quot;&gt;&lt;property id=&quot;20148&quot; value=&quot;5&quot;/&gt;&lt;property id=&quot;20300&quot; value=&quot;Slide 44 - &amp;quot;BACK UP DOCUMENTS&amp;quot;&quot;/&gt;&lt;property id=&quot;20307&quot; value=&quot;317&quot;/&gt;&lt;/object&gt;&lt;object type=&quot;3&quot; unique_id=&quot;69574&quot;&gt;&lt;property id=&quot;20148&quot; value=&quot;5&quot;/&gt;&lt;property id=&quot;20300&quot; value=&quot;Slide 45&quot;/&gt;&lt;property id=&quot;20307&quot; value=&quot;280&quot;/&gt;&lt;/object&gt;&lt;object type=&quot;3&quot; unique_id=&quot;69575&quot;&gt;&lt;property id=&quot;20148&quot; value=&quot;5&quot;/&gt;&lt;property id=&quot;20300&quot; value=&quot;Slide 46&quot;/&gt;&lt;property id=&quot;20307&quot; value=&quot;286&quot;/&gt;&lt;/object&gt;&lt;object type=&quot;3&quot; unique_id=&quot;69576&quot;&gt;&lt;property id=&quot;20148&quot; value=&quot;5&quot;/&gt;&lt;property id=&quot;20300&quot; value=&quot;Slide 47&quot;/&gt;&lt;property id=&quot;20307&quot; value=&quot;289&quot;/&gt;&lt;/object&gt;&lt;object type=&quot;3&quot; unique_id=&quot;69577&quot;&gt;&lt;property id=&quot;20148&quot; value=&quot;5&quot;/&gt;&lt;property id=&quot;20300&quot; value=&quot;Slide 48&quot;/&gt;&lt;property id=&quot;20307&quot; value=&quot;290&quot;/&gt;&lt;/object&gt;&lt;object type=&quot;3&quot; unique_id=&quot;69578&quot;&gt;&lt;property id=&quot;20148&quot; value=&quot;5&quot;/&gt;&lt;property id=&quot;20300&quot; value=&quot;Slide 49&quot;/&gt;&lt;property id=&quot;20307&quot; value=&quot;293&quot;/&gt;&lt;/object&gt;&lt;object type=&quot;3&quot; unique_id=&quot;69579&quot;&gt;&lt;property id=&quot;20148&quot; value=&quot;5&quot;/&gt;&lt;property id=&quot;20300&quot; value=&quot;Slide 50&quot;/&gt;&lt;property id=&quot;20307&quot; value=&quot;294&quot;/&gt;&lt;/object&gt;&lt;object type=&quot;3&quot; unique_id=&quot;69580&quot;&gt;&lt;property id=&quot;20148&quot; value=&quot;5&quot;/&gt;&lt;property id=&quot;20300&quot; value=&quot;Slide 51 - &amp;quot;References&amp;quot;&quot;/&gt;&lt;property id=&quot;20307&quot; value=&quot;319&quot;/&gt;&lt;/object&gt;&lt;object type=&quot;3&quot; unique_id=&quot;69581&quot;&gt;&lt;property id=&quot;20148&quot; value=&quot;5&quot;/&gt;&lt;property id=&quot;20300&quot; value=&quot;Slide 52 - &amp;quot;References&amp;quot;&quot;/&gt;&lt;property id=&quot;20307&quot; value=&quot;320&quot;/&gt;&lt;/object&gt;&lt;object type=&quot;3&quot; unique_id=&quot;70194&quot;&gt;&lt;property id=&quot;20148&quot; value=&quot;5&quot;/&gt;&lt;property id=&quot;20300&quot; value=&quot;Slide 34 - &amp;quot;Incineration&amp;quot;&quot;/&gt;&lt;property id=&quot;20307&quot; value=&quot;322&quot;/&gt;&lt;/object&gt;&lt;object type=&quot;3&quot; unique_id=&quot;70625&quot;&gt;&lt;property id=&quot;20148&quot; value=&quot;5&quot;/&gt;&lt;property id=&quot;20300&quot; value=&quot;Slide 37 - &amp;quot;Good Spill Response Plan&amp;quot;&quot;/&gt;&lt;property id=&quot;20307&quot; value=&quot;323&quot;/&gt;&lt;/object&gt;&lt;object type=&quot;3&quot; unique_id=&quot;71231&quot;&gt;&lt;property id=&quot;20148&quot; value=&quot;5&quot;/&gt;&lt;property id=&quot;20300&quot; value=&quot;Slide 39 - &amp;quot;Proper Vehicle Procedures&amp;quot;&quot;/&gt;&lt;property id=&quot;20307&quot; value=&quot;325&quot;/&gt;&lt;/object&gt;&lt;object type=&quot;3&quot; unique_id=&quot;72641&quot;&gt;&lt;property id=&quot;20148&quot; value=&quot;5&quot;/&gt;&lt;property id=&quot;20300&quot; value=&quot;Slide 5 - &amp;quot;Definition&amp;quot;&quot;/&gt;&lt;property id=&quot;20307&quot; value=&quot;326&quot;/&gt;&lt;/object&gt;&lt;object type=&quot;3&quot; unique_id=&quot;72642&quot;&gt;&lt;property id=&quot;20148&quot; value=&quot;5&quot;/&gt;&lt;property id=&quot;20300&quot; value=&quot;Slide 6 - &amp;quot;Why ECOps Matters&amp;quot;&quot;/&gt;&lt;property id=&quot;20307&quot; value=&quot;327&quot;/&gt;&lt;/object&gt;&lt;object type=&quot;3&quot; unique_id=&quot;72643&quot;&gt;&lt;property id=&quot;20148&quot; value=&quot;5&quot;/&gt;&lt;property id=&quot;20300&quot; value=&quot;Slide 12 - &amp;quot;Strategic Level Planning&amp;quot;&quot;/&gt;&lt;property id=&quot;20307&quot; value=&quot;328&quot;/&gt;&lt;/object&gt;&lt;object type=&quot;3&quot; unique_id=&quot;72809&quot;&gt;&lt;property id=&quot;20148&quot; value=&quot;5&quot;/&gt;&lt;property id=&quot;20300&quot; value=&quot;Slide 31 - &amp;quot;Bad Hazardous Material/Waste Storage (Battery Storage)&amp;quot;&quot;/&gt;&lt;property id=&quot;20307&quot; value=&quot;329&quot;/&gt;&lt;/object&gt;&lt;/object&gt;&lt;object type=&quot;8&quot; unique_id=&quot;69635&quot;&gt;&lt;/object&gt;&lt;/object&gt;&lt;/database&gt;"/>
  <p:tag name="SECTOMILLISECCONVERTED" val="1"/>
</p:tagLst>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S7HKT6SCDKAV-980-420</_dlc_DocId>
    <_dlc_DocIdUrl xmlns="8ae76915-f381-446f-bfa1-a60940b41f89">
      <Url>https://wss.apan.org/2173/_layouts/DocIdRedir.aspx?ID=S7HKT6SCDKAV-980-420</Url>
      <Description>S7HKT6SCDKAV-980-420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0EE1F-C568-46EE-BFE3-3FDFE5021265}">
  <ds:schemaRefs>
    <ds:schemaRef ds:uri="http://schemas.microsoft.com/sharepoint/events"/>
  </ds:schemaRefs>
</ds:datastoreItem>
</file>

<file path=customXml/itemProps2.xml><?xml version="1.0" encoding="utf-8"?>
<ds:datastoreItem xmlns:ds="http://schemas.openxmlformats.org/officeDocument/2006/customXml" ds:itemID="{EC2258FA-6947-4588-96F2-5C0918A47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E98469-81F9-41CB-90EC-80C63FC9FB4B}">
  <ds:schemaRef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http://schemas.microsoft.com/office/2006/documentManagement/types"/>
    <ds:schemaRef ds:uri="8ae76915-f381-446f-bfa1-a60940b41f89"/>
    <ds:schemaRef ds:uri="http://schemas.microsoft.com/office/2006/metadata/properties"/>
  </ds:schemaRefs>
</ds:datastoreItem>
</file>

<file path=customXml/itemProps4.xml><?xml version="1.0" encoding="utf-8"?>
<ds:datastoreItem xmlns:ds="http://schemas.openxmlformats.org/officeDocument/2006/customXml" ds:itemID="{4F8428E5-BAE6-412C-A4C3-EC7B3A032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Theme1[1]</Template>
  <TotalTime>2055</TotalTime>
  <Words>8750</Words>
  <Application>Microsoft Office PowerPoint</Application>
  <PresentationFormat>On-screen Show (4:3)</PresentationFormat>
  <Paragraphs>866</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Theme1[1]</vt:lpstr>
      <vt:lpstr>PowerPoint Presentation</vt:lpstr>
      <vt:lpstr>General Awareness Training Module</vt:lpstr>
      <vt:lpstr>Environmental and Energy Considerations for Military Operations</vt:lpstr>
      <vt:lpstr>Overview of This Briefing</vt:lpstr>
      <vt:lpstr>Definitions</vt:lpstr>
      <vt:lpstr>ECOps and EnCOps as a Force Multiplier</vt:lpstr>
      <vt:lpstr>Objectives of the Environmental  Officer and Energy Manager  </vt:lpstr>
      <vt:lpstr>Energy Facts: Why Does Energy Matter?</vt:lpstr>
      <vt:lpstr>What Can You Do to Save Energy?</vt:lpstr>
      <vt:lpstr>Environmental Laws and Regulations</vt:lpstr>
      <vt:lpstr>ECOps and EnCOps in the Life Cycle of Military Operations</vt:lpstr>
      <vt:lpstr>Strategic Level Planning</vt:lpstr>
      <vt:lpstr>Pre-Deployment</vt:lpstr>
      <vt:lpstr>Pre-Deployment</vt:lpstr>
      <vt:lpstr>Pre-Deployment</vt:lpstr>
      <vt:lpstr>Deployment</vt:lpstr>
      <vt:lpstr>Deployment</vt:lpstr>
      <vt:lpstr>Documentation during Deployment</vt:lpstr>
      <vt:lpstr>Rotation of Forces  </vt:lpstr>
      <vt:lpstr>Rotation of Forces</vt:lpstr>
      <vt:lpstr>Re-Deployment </vt:lpstr>
      <vt:lpstr>Post-Deployment and  Lessons Learned</vt:lpstr>
      <vt:lpstr>Good and Bad Examples</vt:lpstr>
      <vt:lpstr>Good Base Camp Set-up</vt:lpstr>
      <vt:lpstr>Bad Hazardous Waste Storage</vt:lpstr>
      <vt:lpstr>Better Hazardous Waste Storage</vt:lpstr>
      <vt:lpstr>Good Hazardous Waste Storage</vt:lpstr>
      <vt:lpstr>Good Hazardous Waste  Storage in Field Conditions</vt:lpstr>
      <vt:lpstr>Good Hazardous  Material Handling</vt:lpstr>
      <vt:lpstr>Bad Hazardous Material/ Waste Storage (Battery Storage)</vt:lpstr>
      <vt:lpstr>Bad Solid Waste Storage</vt:lpstr>
      <vt:lpstr>Solid Waste Disposal</vt:lpstr>
      <vt:lpstr>Incineration</vt:lpstr>
      <vt:lpstr>Bad Spill Containment</vt:lpstr>
      <vt:lpstr>Good Spill Response Plan</vt:lpstr>
      <vt:lpstr>Good Spill Response Plan</vt:lpstr>
      <vt:lpstr>Bad Wastewater Disposal</vt:lpstr>
      <vt:lpstr>Proper Vehicle Procedures</vt:lpstr>
      <vt:lpstr>Cultural Property Protection</vt:lpstr>
      <vt:lpstr>Natural Resource Protection</vt:lpstr>
      <vt:lpstr>Technical Modules</vt:lpstr>
      <vt:lpstr>Conclusion</vt:lpstr>
      <vt:lpstr>EO TASK LISTS</vt:lpstr>
      <vt:lpstr>PowerPoint Presentation</vt:lpstr>
      <vt:lpstr>PowerPoint Presentation</vt:lpstr>
      <vt:lpstr>PowerPoint Presentation</vt:lpstr>
      <vt:lpstr>PowerPoint Presentation</vt:lpstr>
      <vt:lpstr>PowerPoint Presentation</vt:lpstr>
      <vt:lpstr>PowerPoint Presentation</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198</cp:revision>
  <dcterms:created xsi:type="dcterms:W3CDTF">2012-09-10T13:10:28Z</dcterms:created>
  <dcterms:modified xsi:type="dcterms:W3CDTF">2017-03-08T14:01:42Z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bf2e7e3a-1e3d-4300-9bc1-697a08f280c5</vt:lpwstr>
  </property>
</Properties>
</file>