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24"/>
  </p:notesMasterIdLst>
  <p:handoutMasterIdLst>
    <p:handoutMasterId r:id="rId25"/>
  </p:handoutMasterIdLst>
  <p:sldIdLst>
    <p:sldId id="256" r:id="rId7"/>
    <p:sldId id="282" r:id="rId8"/>
    <p:sldId id="293" r:id="rId9"/>
    <p:sldId id="265" r:id="rId10"/>
    <p:sldId id="297" r:id="rId11"/>
    <p:sldId id="298" r:id="rId12"/>
    <p:sldId id="311" r:id="rId13"/>
    <p:sldId id="315" r:id="rId14"/>
    <p:sldId id="316" r:id="rId15"/>
    <p:sldId id="266" r:id="rId16"/>
    <p:sldId id="301" r:id="rId17"/>
    <p:sldId id="302" r:id="rId18"/>
    <p:sldId id="299" r:id="rId19"/>
    <p:sldId id="296" r:id="rId20"/>
    <p:sldId id="310" r:id="rId21"/>
    <p:sldId id="313" r:id="rId22"/>
    <p:sldId id="280" r:id="rId23"/>
  </p:sldIdLst>
  <p:sldSz cx="9144000" cy="6858000" type="screen4x3"/>
  <p:notesSz cx="6797675" cy="9928225"/>
  <p:custDataLst>
    <p:tags r:id="rId26"/>
  </p:custDataLst>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307"/>
    <a:srgbClr val="545612"/>
    <a:srgbClr val="5251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996" autoAdjust="0"/>
  </p:normalViewPr>
  <p:slideViewPr>
    <p:cSldViewPr showGuides="1">
      <p:cViewPr>
        <p:scale>
          <a:sx n="94" d="100"/>
          <a:sy n="94" d="100"/>
        </p:scale>
        <p:origin x="-2040" y="6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p:scale>
          <a:sx n="100" d="100"/>
          <a:sy n="100" d="100"/>
        </p:scale>
        <p:origin x="-2034" y="208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849688" y="0"/>
            <a:ext cx="2946400" cy="4953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48EA54C-2CB7-4B87-847C-00B89967867B}" type="datetimeFigureOut">
              <a:rPr lang="en-US"/>
              <a:pPr>
                <a:defRPr/>
              </a:pPr>
              <a:t>3/8/2017</a:t>
            </a:fld>
            <a:endParaRPr lang="en-US"/>
          </a:p>
        </p:txBody>
      </p:sp>
      <p:sp>
        <p:nvSpPr>
          <p:cNvPr id="4" name="Footer Placeholder 3"/>
          <p:cNvSpPr>
            <a:spLocks noGrp="1"/>
          </p:cNvSpPr>
          <p:nvPr>
            <p:ph type="ftr" sz="quarter" idx="2"/>
          </p:nvPr>
        </p:nvSpPr>
        <p:spPr>
          <a:xfrm>
            <a:off x="0" y="9431338"/>
            <a:ext cx="2946400" cy="495300"/>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849688" y="9431338"/>
            <a:ext cx="2946400"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4236556-DCAA-439E-BFD3-4114F409281F}" type="slidenum">
              <a:rPr lang="en-US"/>
              <a:pPr>
                <a:defRPr/>
              </a:pPr>
              <a:t>‹#›</a:t>
            </a:fld>
            <a:endParaRPr lang="en-US"/>
          </a:p>
        </p:txBody>
      </p:sp>
    </p:spTree>
    <p:extLst>
      <p:ext uri="{BB962C8B-B14F-4D97-AF65-F5344CB8AC3E}">
        <p14:creationId xmlns:p14="http://schemas.microsoft.com/office/powerpoint/2010/main" val="3956769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idx="1"/>
          </p:nvPr>
        </p:nvSpPr>
        <p:spPr>
          <a:xfrm>
            <a:off x="3849688" y="0"/>
            <a:ext cx="2946400" cy="4953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C856726-2231-46A4-BAC9-4669C4F6074D}" type="datetimeFigureOut">
              <a:rPr lang="en-US"/>
              <a:pPr>
                <a:defRPr/>
              </a:pPr>
              <a:t>3/8/2017</a:t>
            </a:fld>
            <a:endParaRPr lang="en-US"/>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31338"/>
            <a:ext cx="2946400" cy="495300"/>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49688" y="9431338"/>
            <a:ext cx="2946400"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A3BFE4E-5AB9-4C3E-8C40-994225CF5703}" type="slidenum">
              <a:rPr lang="en-US"/>
              <a:pPr>
                <a:defRPr/>
              </a:pPr>
              <a:t>‹#›</a:t>
            </a:fld>
            <a:endParaRPr lang="en-US"/>
          </a:p>
        </p:txBody>
      </p:sp>
    </p:spTree>
    <p:extLst>
      <p:ext uri="{BB962C8B-B14F-4D97-AF65-F5344CB8AC3E}">
        <p14:creationId xmlns:p14="http://schemas.microsoft.com/office/powerpoint/2010/main" val="2535121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v-SE" altLang="sv-SE" dirty="0" smtClean="0">
              <a:ea typeface="ＭＳ Ｐゴシック" pitchFamily="34" charset="-128"/>
            </a:endParaRPr>
          </a:p>
        </p:txBody>
      </p:sp>
      <p:sp>
        <p:nvSpPr>
          <p:cNvPr id="2867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2C6CAD0-BBED-4F8C-BC05-63E6FFC17A03}" type="slidenum">
              <a:rPr lang="en-US" altLang="sv-SE" smtClean="0">
                <a:latin typeface="Arial" pitchFamily="34" charset="0"/>
              </a:rPr>
              <a:pPr eaLnBrk="1" hangingPunct="1">
                <a:spcBef>
                  <a:spcPct val="0"/>
                </a:spcBef>
              </a:pPr>
              <a:t>1</a:t>
            </a:fld>
            <a:endParaRPr lang="en-US" altLang="sv-SE"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7263"/>
            <a:r>
              <a:rPr lang="en-US" altLang="sv-SE" noProof="0" dirty="0" smtClean="0">
                <a:ea typeface="ＭＳ Ｐゴシック" pitchFamily="34" charset="-128"/>
              </a:rPr>
              <a:t>There are many sources of legal environmental requirements, ranging from international to host nation, in a military operation.  As with other legal issues, your legal staff (with its reach-back capability) is responsible for determining what environmental requirements apply to your area of operations.  Legal requirements and responsibilities define the boundaries by which operations will be conducted.  </a:t>
            </a:r>
          </a:p>
          <a:p>
            <a:pPr defTabSz="957263"/>
            <a:r>
              <a:rPr lang="en-US" altLang="sv-SE" noProof="0" dirty="0" smtClean="0">
                <a:ea typeface="ＭＳ Ｐゴシック" pitchFamily="34" charset="-128"/>
              </a:rPr>
              <a:t>As the commander, part of your responsibility in providing for the well-being of your personnel includes ensuring that there are the necessary resources (people, money and equipment) available for environmental and energy management. Your command emphasis on environmental and energy considerations is vital. The ideal situation is to have an approved structure of personnel with environmental and energy responsibilities, at each level within the force, from headquarters down to the deployed unit. </a:t>
            </a:r>
            <a:endParaRPr lang="sv-SE" altLang="sv-SE" dirty="0" smtClean="0">
              <a:ea typeface="ＭＳ Ｐゴシック" pitchFamily="34" charset="-128"/>
            </a:endParaRPr>
          </a:p>
          <a:p>
            <a:pPr defTabSz="957263" eaLnBrk="1" hangingPunct="1"/>
            <a:r>
              <a:rPr lang="en-GB" altLang="sv-SE" dirty="0" smtClean="0">
                <a:ea typeface="ＭＳ Ｐゴシック" pitchFamily="34" charset="-128"/>
              </a:rPr>
              <a:t>The responsibilities and composition of the Energy and Environmental Management Board (EEMB) are described in more detail later in this briefing, but its main purpose is to address necessary energy and environmental management tasks within your command. Importantly, the EEMB is comprised of a range of camp personnel—not only the EO and </a:t>
            </a:r>
            <a:r>
              <a:rPr lang="en-GB" altLang="sv-SE" dirty="0" err="1" smtClean="0">
                <a:ea typeface="ＭＳ Ｐゴシック" pitchFamily="34" charset="-128"/>
              </a:rPr>
              <a:t>EnM</a:t>
            </a:r>
            <a:r>
              <a:rPr lang="en-GB" altLang="sv-SE" dirty="0" smtClean="0">
                <a:ea typeface="ＭＳ Ｐゴシック" pitchFamily="34" charset="-128"/>
              </a:rPr>
              <a:t>, but also logisticians, legal officers, public affairs, etc. While your EO and </a:t>
            </a:r>
            <a:r>
              <a:rPr lang="en-GB" altLang="sv-SE" dirty="0" err="1" smtClean="0">
                <a:ea typeface="ＭＳ Ｐゴシック" pitchFamily="34" charset="-128"/>
              </a:rPr>
              <a:t>EnM</a:t>
            </a:r>
            <a:r>
              <a:rPr lang="en-GB" altLang="sv-SE" dirty="0" smtClean="0">
                <a:ea typeface="ＭＳ Ｐゴシック" pitchFamily="34" charset="-128"/>
              </a:rPr>
              <a:t> can facilitate this Board, you need to stress the importance of this program and your commitment to environmental considerations throughout the command.</a:t>
            </a:r>
            <a:endParaRPr lang="en-US" altLang="sv-SE" dirty="0" smtClean="0">
              <a:ea typeface="ＭＳ Ｐゴシック" pitchFamily="34" charset="-128"/>
            </a:endParaRPr>
          </a:p>
          <a:p>
            <a:pPr defTabSz="957263" eaLnBrk="1" hangingPunct="1"/>
            <a:endParaRPr lang="en-US" altLang="sv-SE" dirty="0" smtClean="0">
              <a:ea typeface="ＭＳ Ｐゴシック" pitchFamily="34" charset="-128"/>
            </a:endParaRPr>
          </a:p>
          <a:p>
            <a:pPr defTabSz="957263" eaLnBrk="1" hangingPunct="1"/>
            <a:endParaRPr lang="sv-SE" altLang="sv-SE" dirty="0" smtClean="0">
              <a:ea typeface="ＭＳ Ｐゴシック" pitchFamily="34" charset="-128"/>
            </a:endParaRPr>
          </a:p>
        </p:txBody>
      </p:sp>
      <p:sp>
        <p:nvSpPr>
          <p:cNvPr id="3891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D1B1A47-0EFA-4CBA-B5B5-4C79C86E2F83}" type="slidenum">
              <a:rPr lang="en-US" altLang="sv-SE" smtClean="0">
                <a:latin typeface="Arial" pitchFamily="34" charset="0"/>
              </a:rPr>
              <a:pPr eaLnBrk="1" hangingPunct="1">
                <a:spcBef>
                  <a:spcPct val="0"/>
                </a:spcBef>
              </a:pPr>
              <a:t>10</a:t>
            </a:fld>
            <a:endParaRPr lang="en-US" altLang="sv-SE"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sv-SE" dirty="0" smtClean="0">
                <a:ea typeface="ＭＳ Ｐゴシック" pitchFamily="34" charset="-128"/>
              </a:rPr>
              <a:t>As the commanding officer, it is essential to know what </a:t>
            </a:r>
            <a:r>
              <a:rPr lang="sv-SE" altLang="sv-SE" dirty="0" smtClean="0">
                <a:ea typeface="ＭＳ Ｐゴシック" pitchFamily="34" charset="-128"/>
              </a:rPr>
              <a:t>is </a:t>
            </a:r>
            <a:r>
              <a:rPr lang="sv-SE" altLang="sv-SE" dirty="0" err="1" smtClean="0">
                <a:ea typeface="ＭＳ Ｐゴシック" pitchFamily="34" charset="-128"/>
              </a:rPr>
              <a:t>legally</a:t>
            </a:r>
            <a:r>
              <a:rPr lang="sv-SE" altLang="sv-SE" dirty="0" smtClean="0">
                <a:ea typeface="ＭＳ Ｐゴシック" pitchFamily="34" charset="-128"/>
              </a:rPr>
              <a:t> </a:t>
            </a:r>
            <a:r>
              <a:rPr lang="sv-SE" altLang="sv-SE" dirty="0" err="1" smtClean="0">
                <a:ea typeface="ＭＳ Ｐゴシック" pitchFamily="34" charset="-128"/>
              </a:rPr>
              <a:t>applicable</a:t>
            </a:r>
            <a:r>
              <a:rPr lang="sv-SE" altLang="sv-SE" dirty="0" smtClean="0">
                <a:ea typeface="ＭＳ Ｐゴシック" pitchFamily="34" charset="-128"/>
              </a:rPr>
              <a:t> </a:t>
            </a:r>
            <a:r>
              <a:rPr lang="sv-SE" altLang="sv-SE" dirty="0" err="1" smtClean="0">
                <a:ea typeface="ＭＳ Ｐゴシック" pitchFamily="34" charset="-128"/>
              </a:rPr>
              <a:t>to</a:t>
            </a:r>
            <a:r>
              <a:rPr lang="sv-SE" altLang="sv-SE" dirty="0" smtClean="0">
                <a:ea typeface="ＭＳ Ｐゴシック" pitchFamily="34" charset="-128"/>
              </a:rPr>
              <a:t> the mission, </a:t>
            </a:r>
            <a:r>
              <a:rPr lang="sv-SE" altLang="sv-SE" dirty="0" err="1" smtClean="0">
                <a:ea typeface="ＭＳ Ｐゴシック" pitchFamily="34" charset="-128"/>
              </a:rPr>
              <a:t>including</a:t>
            </a:r>
            <a:r>
              <a:rPr lang="sv-SE" altLang="sv-SE" dirty="0" smtClean="0">
                <a:ea typeface="ＭＳ Ｐゴシック" pitchFamily="34" charset="-128"/>
              </a:rPr>
              <a:t> from an environmental </a:t>
            </a:r>
            <a:r>
              <a:rPr lang="sv-SE" altLang="sv-SE" dirty="0" err="1" smtClean="0">
                <a:ea typeface="ＭＳ Ｐゴシック" pitchFamily="34" charset="-128"/>
              </a:rPr>
              <a:t>perspective</a:t>
            </a:r>
            <a:r>
              <a:rPr lang="sv-SE" altLang="sv-SE" dirty="0" smtClean="0">
                <a:ea typeface="ＭＳ Ｐゴシック" pitchFamily="34" charset="-128"/>
              </a:rPr>
              <a:t>. </a:t>
            </a:r>
            <a:r>
              <a:rPr lang="sv-SE" altLang="sv-SE" dirty="0" err="1" smtClean="0">
                <a:ea typeface="ＭＳ Ｐゴシック" pitchFamily="34" charset="-128"/>
              </a:rPr>
              <a:t>This</a:t>
            </a:r>
            <a:r>
              <a:rPr lang="sv-SE" altLang="sv-SE" dirty="0" smtClean="0">
                <a:ea typeface="ＭＳ Ｐゴシック" pitchFamily="34" charset="-128"/>
              </a:rPr>
              <a:t> </a:t>
            </a:r>
            <a:r>
              <a:rPr lang="sv-SE" altLang="sv-SE" dirty="0" err="1" smtClean="0">
                <a:ea typeface="ＭＳ Ｐゴシック" pitchFamily="34" charset="-128"/>
              </a:rPr>
              <a:t>can</a:t>
            </a:r>
            <a:r>
              <a:rPr lang="sv-SE" altLang="sv-SE" dirty="0" smtClean="0">
                <a:ea typeface="ＭＳ Ｐゴシック" pitchFamily="34" charset="-128"/>
              </a:rPr>
              <a:t> </a:t>
            </a:r>
            <a:r>
              <a:rPr lang="sv-SE" altLang="sv-SE" dirty="0" err="1" smtClean="0">
                <a:ea typeface="ＭＳ Ｐゴシック" pitchFamily="34" charset="-128"/>
              </a:rPr>
              <a:t>involve</a:t>
            </a:r>
            <a:r>
              <a:rPr lang="sv-SE" altLang="sv-SE" dirty="0" smtClean="0">
                <a:ea typeface="ＭＳ Ｐゴシック" pitchFamily="34" charset="-128"/>
              </a:rPr>
              <a:t> </a:t>
            </a:r>
            <a:r>
              <a:rPr lang="en-US" altLang="sv-SE" dirty="0" smtClean="0">
                <a:ea typeface="ＭＳ Ｐゴシック" pitchFamily="34" charset="-128"/>
              </a:rPr>
              <a:t>international treaties, your nation</a:t>
            </a:r>
            <a:r>
              <a:rPr lang="en-US" altLang="en-US" dirty="0" smtClean="0">
                <a:ea typeface="ＭＳ Ｐゴシック" pitchFamily="34" charset="-128"/>
              </a:rPr>
              <a:t>’</a:t>
            </a:r>
            <a:r>
              <a:rPr lang="en-US" altLang="sv-SE" dirty="0" smtClean="0">
                <a:ea typeface="ＭＳ Ｐゴシック" pitchFamily="34" charset="-128"/>
              </a:rPr>
              <a:t>s laws, host nation law, international or coalition laws or standards, or mission regulations that pertain to your operations. </a:t>
            </a:r>
            <a:endParaRPr lang="sv-SE" altLang="sv-SE" dirty="0" smtClean="0">
              <a:ea typeface="ＭＳ Ｐゴシック" pitchFamily="34" charset="-128"/>
            </a:endParaRPr>
          </a:p>
          <a:p>
            <a:pPr eaLnBrk="1" hangingPunct="1"/>
            <a:r>
              <a:rPr lang="sv-SE" altLang="sv-SE" dirty="0" smtClean="0">
                <a:ea typeface="ＭＳ Ｐゴシック" pitchFamily="34" charset="-128"/>
              </a:rPr>
              <a:t>For </a:t>
            </a:r>
            <a:r>
              <a:rPr lang="sv-SE" altLang="sv-SE" dirty="0" err="1" smtClean="0">
                <a:ea typeface="ＭＳ Ｐゴシック" pitchFamily="34" charset="-128"/>
              </a:rPr>
              <a:t>example</a:t>
            </a:r>
            <a:r>
              <a:rPr lang="sv-SE" altLang="sv-SE" dirty="0" smtClean="0">
                <a:ea typeface="ＭＳ Ｐゴシック" pitchFamily="34" charset="-128"/>
              </a:rPr>
              <a:t>, North Atlantic </a:t>
            </a:r>
            <a:r>
              <a:rPr lang="sv-SE" altLang="sv-SE" dirty="0" err="1" smtClean="0">
                <a:ea typeface="ＭＳ Ｐゴシック" pitchFamily="34" charset="-128"/>
              </a:rPr>
              <a:t>Treaty</a:t>
            </a:r>
            <a:r>
              <a:rPr lang="sv-SE" altLang="sv-SE" dirty="0" smtClean="0">
                <a:ea typeface="ＭＳ Ｐゴシック" pitchFamily="34" charset="-128"/>
              </a:rPr>
              <a:t> </a:t>
            </a:r>
            <a:r>
              <a:rPr lang="sv-SE" altLang="sv-SE" dirty="0" err="1" smtClean="0">
                <a:ea typeface="ＭＳ Ｐゴシック" pitchFamily="34" charset="-128"/>
              </a:rPr>
              <a:t>Organization</a:t>
            </a:r>
            <a:r>
              <a:rPr lang="sv-SE" altLang="sv-SE" dirty="0" smtClean="0">
                <a:ea typeface="ＭＳ Ｐゴシック" pitchFamily="34" charset="-128"/>
              </a:rPr>
              <a:t> (NATO) and European Union (EU) </a:t>
            </a:r>
            <a:r>
              <a:rPr lang="sv-SE" altLang="sv-SE" dirty="0" err="1" smtClean="0">
                <a:ea typeface="ＭＳ Ｐゴシック" pitchFamily="34" charset="-128"/>
              </a:rPr>
              <a:t>regulations</a:t>
            </a:r>
            <a:r>
              <a:rPr lang="sv-SE" altLang="sv-SE" dirty="0" smtClean="0">
                <a:ea typeface="ＭＳ Ｐゴシック" pitchFamily="34" charset="-128"/>
              </a:rPr>
              <a:t> </a:t>
            </a:r>
            <a:r>
              <a:rPr lang="sv-SE" altLang="sv-SE" dirty="0" err="1" smtClean="0">
                <a:ea typeface="ＭＳ Ｐゴシック" pitchFamily="34" charset="-128"/>
              </a:rPr>
              <a:t>are</a:t>
            </a:r>
            <a:r>
              <a:rPr lang="sv-SE" altLang="sv-SE" dirty="0" smtClean="0">
                <a:ea typeface="ＭＳ Ｐゴシック" pitchFamily="34" charset="-128"/>
              </a:rPr>
              <a:t> </a:t>
            </a:r>
            <a:r>
              <a:rPr lang="sv-SE" altLang="sv-SE" dirty="0" err="1" smtClean="0">
                <a:ea typeface="ＭＳ Ｐゴシック" pitchFamily="34" charset="-128"/>
              </a:rPr>
              <a:t>applicable</a:t>
            </a:r>
            <a:r>
              <a:rPr lang="sv-SE" altLang="sv-SE" dirty="0" smtClean="0">
                <a:ea typeface="ＭＳ Ｐゴシック" pitchFamily="34" charset="-128"/>
              </a:rPr>
              <a:t> </a:t>
            </a:r>
            <a:r>
              <a:rPr lang="sv-SE" altLang="sv-SE" dirty="0" err="1" smtClean="0">
                <a:ea typeface="ＭＳ Ｐゴシック" pitchFamily="34" charset="-128"/>
              </a:rPr>
              <a:t>to</a:t>
            </a:r>
            <a:r>
              <a:rPr lang="sv-SE" altLang="sv-SE" dirty="0" smtClean="0">
                <a:ea typeface="ＭＳ Ｐゴシック" pitchFamily="34" charset="-128"/>
              </a:rPr>
              <a:t> </a:t>
            </a:r>
            <a:r>
              <a:rPr lang="sv-SE" altLang="sv-SE" dirty="0" err="1" smtClean="0">
                <a:ea typeface="ＭＳ Ｐゴシック" pitchFamily="34" charset="-128"/>
              </a:rPr>
              <a:t>their</a:t>
            </a:r>
            <a:r>
              <a:rPr lang="sv-SE" altLang="sv-SE" dirty="0" smtClean="0">
                <a:ea typeface="ＭＳ Ｐゴシック" pitchFamily="34" charset="-128"/>
              </a:rPr>
              <a:t> </a:t>
            </a:r>
            <a:r>
              <a:rPr lang="sv-SE" altLang="sv-SE" dirty="0" err="1" smtClean="0">
                <a:ea typeface="ＭＳ Ｐゴシック" pitchFamily="34" charset="-128"/>
              </a:rPr>
              <a:t>respective</a:t>
            </a:r>
            <a:r>
              <a:rPr lang="sv-SE" altLang="sv-SE" dirty="0" smtClean="0">
                <a:ea typeface="ＭＳ Ｐゴシック" pitchFamily="34" charset="-128"/>
              </a:rPr>
              <a:t> missions, </a:t>
            </a:r>
            <a:r>
              <a:rPr lang="sv-SE" altLang="sv-SE" dirty="0" err="1" smtClean="0">
                <a:ea typeface="ＭＳ Ｐゴシック" pitchFamily="34" charset="-128"/>
              </a:rPr>
              <a:t>while</a:t>
            </a:r>
            <a:r>
              <a:rPr lang="sv-SE" altLang="sv-SE" dirty="0" smtClean="0">
                <a:ea typeface="ＭＳ Ｐゴシック" pitchFamily="34" charset="-128"/>
              </a:rPr>
              <a:t> </a:t>
            </a:r>
            <a:r>
              <a:rPr lang="sv-SE" altLang="sv-SE" dirty="0" err="1" smtClean="0">
                <a:ea typeface="ＭＳ Ｐゴシック" pitchFamily="34" charset="-128"/>
              </a:rPr>
              <a:t>some</a:t>
            </a:r>
            <a:r>
              <a:rPr lang="sv-SE" altLang="sv-SE" dirty="0" smtClean="0">
                <a:ea typeface="ＭＳ Ｐゴシック" pitchFamily="34" charset="-128"/>
              </a:rPr>
              <a:t> United Nations (UN) </a:t>
            </a:r>
            <a:r>
              <a:rPr lang="sv-SE" altLang="sv-SE" dirty="0" err="1" smtClean="0">
                <a:ea typeface="ＭＳ Ｐゴシック" pitchFamily="34" charset="-128"/>
              </a:rPr>
              <a:t>regulations</a:t>
            </a:r>
            <a:r>
              <a:rPr lang="sv-SE" altLang="sv-SE" dirty="0" smtClean="0">
                <a:ea typeface="ＭＳ Ｐゴシック" pitchFamily="34" charset="-128"/>
              </a:rPr>
              <a:t> </a:t>
            </a:r>
            <a:r>
              <a:rPr lang="sv-SE" altLang="sv-SE" dirty="0" err="1" smtClean="0">
                <a:ea typeface="ＭＳ Ｐゴシック" pitchFamily="34" charset="-128"/>
              </a:rPr>
              <a:t>are</a:t>
            </a:r>
            <a:r>
              <a:rPr lang="sv-SE" altLang="sv-SE" dirty="0" smtClean="0">
                <a:ea typeface="ＭＳ Ｐゴシック" pitchFamily="34" charset="-128"/>
              </a:rPr>
              <a:t> </a:t>
            </a:r>
            <a:r>
              <a:rPr lang="sv-SE" altLang="sv-SE" dirty="0" err="1" smtClean="0">
                <a:ea typeface="ＭＳ Ｐゴシック" pitchFamily="34" charset="-128"/>
              </a:rPr>
              <a:t>treaties</a:t>
            </a:r>
            <a:r>
              <a:rPr lang="sv-SE" altLang="sv-SE" dirty="0" smtClean="0">
                <a:ea typeface="ＭＳ Ｐゴシック" pitchFamily="34" charset="-128"/>
              </a:rPr>
              <a:t> and </a:t>
            </a:r>
            <a:r>
              <a:rPr lang="sv-SE" altLang="sv-SE" dirty="0" err="1" smtClean="0">
                <a:ea typeface="ＭＳ Ｐゴシック" pitchFamily="34" charset="-128"/>
              </a:rPr>
              <a:t>conventions</a:t>
            </a:r>
            <a:r>
              <a:rPr lang="sv-SE" altLang="sv-SE" dirty="0" smtClean="0">
                <a:ea typeface="ＭＳ Ｐゴシック" pitchFamily="34" charset="-128"/>
              </a:rPr>
              <a:t> </a:t>
            </a:r>
            <a:r>
              <a:rPr lang="sv-SE" altLang="sv-SE" dirty="0" err="1" smtClean="0">
                <a:ea typeface="ＭＳ Ｐゴシック" pitchFamily="34" charset="-128"/>
              </a:rPr>
              <a:t>that</a:t>
            </a:r>
            <a:r>
              <a:rPr lang="sv-SE" altLang="sv-SE" dirty="0" smtClean="0">
                <a:ea typeface="ＭＳ Ｐゴシック" pitchFamily="34" charset="-128"/>
              </a:rPr>
              <a:t> </a:t>
            </a:r>
            <a:r>
              <a:rPr lang="sv-SE" altLang="sv-SE" dirty="0" err="1" smtClean="0">
                <a:ea typeface="ＭＳ Ｐゴシック" pitchFamily="34" charset="-128"/>
              </a:rPr>
              <a:t>are</a:t>
            </a:r>
            <a:r>
              <a:rPr lang="sv-SE" altLang="sv-SE" dirty="0" smtClean="0">
                <a:ea typeface="ＭＳ Ｐゴシック" pitchFamily="34" charset="-128"/>
              </a:rPr>
              <a:t> </a:t>
            </a:r>
            <a:r>
              <a:rPr lang="sv-SE" altLang="sv-SE" dirty="0" err="1" smtClean="0">
                <a:ea typeface="ＭＳ Ｐゴシック" pitchFamily="34" charset="-128"/>
              </a:rPr>
              <a:t>globally</a:t>
            </a:r>
            <a:r>
              <a:rPr lang="sv-SE" altLang="sv-SE" dirty="0" smtClean="0">
                <a:ea typeface="ＭＳ Ｐゴシック" pitchFamily="34" charset="-128"/>
              </a:rPr>
              <a:t> valid </a:t>
            </a:r>
            <a:r>
              <a:rPr lang="sv-SE" altLang="sv-SE" dirty="0" err="1" smtClean="0">
                <a:ea typeface="ＭＳ Ｐゴシック" pitchFamily="34" charset="-128"/>
              </a:rPr>
              <a:t>if</a:t>
            </a:r>
            <a:r>
              <a:rPr lang="sv-SE" altLang="sv-SE" dirty="0" smtClean="0">
                <a:ea typeface="ＭＳ Ｐゴシック" pitchFamily="34" charset="-128"/>
              </a:rPr>
              <a:t> </a:t>
            </a:r>
            <a:r>
              <a:rPr lang="sv-SE" altLang="sv-SE" dirty="0" err="1" smtClean="0">
                <a:ea typeface="ＭＳ Ｐゴシック" pitchFamily="34" charset="-128"/>
              </a:rPr>
              <a:t>your</a:t>
            </a:r>
            <a:r>
              <a:rPr lang="sv-SE" altLang="sv-SE" dirty="0" smtClean="0">
                <a:ea typeface="ＭＳ Ｐゴシック" pitchFamily="34" charset="-128"/>
              </a:rPr>
              <a:t> country has </a:t>
            </a:r>
            <a:r>
              <a:rPr lang="sv-SE" altLang="sv-SE" dirty="0" err="1" smtClean="0">
                <a:ea typeface="ＭＳ Ｐゴシック" pitchFamily="34" charset="-128"/>
              </a:rPr>
              <a:t>signed</a:t>
            </a:r>
            <a:r>
              <a:rPr lang="sv-SE" altLang="sv-SE" dirty="0" smtClean="0">
                <a:ea typeface="ＭＳ Ｐゴシック" pitchFamily="34" charset="-128"/>
              </a:rPr>
              <a:t> </a:t>
            </a:r>
            <a:r>
              <a:rPr lang="sv-SE" altLang="sv-SE" dirty="0" err="1" smtClean="0">
                <a:ea typeface="ＭＳ Ｐゴシック" pitchFamily="34" charset="-128"/>
              </a:rPr>
              <a:t>them</a:t>
            </a:r>
            <a:r>
              <a:rPr lang="sv-SE" altLang="sv-SE" dirty="0" smtClean="0">
                <a:ea typeface="ＭＳ Ｐゴシック" pitchFamily="34" charset="-128"/>
              </a:rPr>
              <a:t> (for </a:t>
            </a:r>
            <a:r>
              <a:rPr lang="sv-SE" altLang="sv-SE" dirty="0" err="1" smtClean="0">
                <a:ea typeface="ＭＳ Ｐゴシック" pitchFamily="34" charset="-128"/>
              </a:rPr>
              <a:t>example</a:t>
            </a:r>
            <a:r>
              <a:rPr lang="sv-SE" altLang="sv-SE" dirty="0" smtClean="0">
                <a:ea typeface="ＭＳ Ｐゴシック" pitchFamily="34" charset="-128"/>
              </a:rPr>
              <a:t>, the Basel Convention). </a:t>
            </a:r>
            <a:r>
              <a:rPr lang="en-US" altLang="sv-SE" dirty="0" smtClean="0">
                <a:ea typeface="ＭＳ Ｐゴシック" pitchFamily="34" charset="-128"/>
              </a:rPr>
              <a:t>For international treaties or protocols such as the Basel Convention or the Kyoto Protocol, even if your country has not signed and ratified the agreement, the country you are in may have done so, and this could impact your mission. Usually the most stringent regulations apply, if feasible and practical for the operation. </a:t>
            </a:r>
          </a:p>
          <a:p>
            <a:r>
              <a:rPr lang="sv-SE" altLang="sv-SE" dirty="0" smtClean="0">
                <a:ea typeface="ＭＳ Ｐゴシック" pitchFamily="34" charset="-128"/>
              </a:rPr>
              <a:t>In a multinational mission, </a:t>
            </a:r>
            <a:r>
              <a:rPr lang="sv-SE" altLang="sv-SE" dirty="0" err="1" smtClean="0">
                <a:ea typeface="ＭＳ Ｐゴシック" pitchFamily="34" charset="-128"/>
              </a:rPr>
              <a:t>if</a:t>
            </a:r>
            <a:r>
              <a:rPr lang="sv-SE" altLang="sv-SE" dirty="0" smtClean="0">
                <a:ea typeface="ＭＳ Ｐゴシック" pitchFamily="34" charset="-128"/>
              </a:rPr>
              <a:t> </a:t>
            </a:r>
            <a:r>
              <a:rPr lang="sv-SE" altLang="sv-SE" dirty="0" err="1" smtClean="0">
                <a:ea typeface="ＭＳ Ｐゴシック" pitchFamily="34" charset="-128"/>
              </a:rPr>
              <a:t>you</a:t>
            </a:r>
            <a:r>
              <a:rPr lang="sv-SE" altLang="sv-SE" dirty="0" smtClean="0">
                <a:ea typeface="ＭＳ Ｐゴシック" pitchFamily="34" charset="-128"/>
              </a:rPr>
              <a:t> </a:t>
            </a:r>
            <a:r>
              <a:rPr lang="sv-SE" altLang="sv-SE" dirty="0" err="1" smtClean="0">
                <a:ea typeface="ＭＳ Ｐゴシック" pitchFamily="34" charset="-128"/>
              </a:rPr>
              <a:t>are</a:t>
            </a:r>
            <a:r>
              <a:rPr lang="sv-SE" altLang="sv-SE" dirty="0" smtClean="0">
                <a:ea typeface="ＭＳ Ｐゴシック" pitchFamily="34" charset="-128"/>
              </a:rPr>
              <a:t> a </a:t>
            </a:r>
            <a:r>
              <a:rPr lang="sv-SE" altLang="sv-SE" dirty="0" err="1" smtClean="0">
                <a:ea typeface="ＭＳ Ｐゴシック" pitchFamily="34" charset="-128"/>
              </a:rPr>
              <a:t>tenant</a:t>
            </a:r>
            <a:r>
              <a:rPr lang="sv-SE" altLang="sv-SE" dirty="0" smtClean="0">
                <a:ea typeface="ＭＳ Ｐゴシック" pitchFamily="34" charset="-128"/>
              </a:rPr>
              <a:t> on </a:t>
            </a:r>
            <a:r>
              <a:rPr lang="sv-SE" altLang="sv-SE" dirty="0" err="1" smtClean="0">
                <a:ea typeface="ＭＳ Ｐゴシック" pitchFamily="34" charset="-128"/>
              </a:rPr>
              <a:t>another</a:t>
            </a:r>
            <a:r>
              <a:rPr lang="sv-SE" altLang="sv-SE" dirty="0" smtClean="0">
                <a:ea typeface="ＭＳ Ｐゴシック" pitchFamily="34" charset="-128"/>
              </a:rPr>
              <a:t> </a:t>
            </a:r>
            <a:r>
              <a:rPr lang="sv-SE" altLang="sv-SE" dirty="0" err="1" smtClean="0">
                <a:ea typeface="ＭＳ Ｐゴシック" pitchFamily="34" charset="-128"/>
              </a:rPr>
              <a:t>nation</a:t>
            </a:r>
            <a:r>
              <a:rPr lang="sv-SE" altLang="en-US" dirty="0" err="1" smtClean="0">
                <a:ea typeface="ＭＳ Ｐゴシック" pitchFamily="34" charset="-128"/>
              </a:rPr>
              <a:t>’</a:t>
            </a:r>
            <a:r>
              <a:rPr lang="sv-SE" altLang="sv-SE" dirty="0" err="1" smtClean="0">
                <a:ea typeface="ＭＳ Ｐゴシック" pitchFamily="34" charset="-128"/>
              </a:rPr>
              <a:t>s</a:t>
            </a:r>
            <a:r>
              <a:rPr lang="sv-SE" altLang="sv-SE" dirty="0" smtClean="0">
                <a:ea typeface="ＭＳ Ｐゴシック" pitchFamily="34" charset="-128"/>
              </a:rPr>
              <a:t> </a:t>
            </a:r>
            <a:r>
              <a:rPr lang="sv-SE" altLang="sv-SE" dirty="0" err="1" smtClean="0">
                <a:ea typeface="ＭＳ Ｐゴシック" pitchFamily="34" charset="-128"/>
              </a:rPr>
              <a:t>facility</a:t>
            </a:r>
            <a:r>
              <a:rPr lang="sv-SE" altLang="sv-SE" dirty="0" smtClean="0">
                <a:ea typeface="ＭＳ Ｐゴシック" pitchFamily="34" charset="-128"/>
              </a:rPr>
              <a:t>, </a:t>
            </a:r>
            <a:r>
              <a:rPr lang="sv-SE" altLang="sv-SE" dirty="0" err="1" smtClean="0">
                <a:ea typeface="ＭＳ Ｐゴシック" pitchFamily="34" charset="-128"/>
              </a:rPr>
              <a:t>you</a:t>
            </a:r>
            <a:r>
              <a:rPr lang="sv-SE" altLang="sv-SE" dirty="0" smtClean="0">
                <a:ea typeface="ＭＳ Ｐゴシック" pitchFamily="34" charset="-128"/>
              </a:rPr>
              <a:t> </a:t>
            </a:r>
            <a:r>
              <a:rPr lang="sv-SE" altLang="sv-SE" dirty="0" err="1" smtClean="0">
                <a:ea typeface="ＭＳ Ｐゴシック" pitchFamily="34" charset="-128"/>
              </a:rPr>
              <a:t>might</a:t>
            </a:r>
            <a:r>
              <a:rPr lang="sv-SE" altLang="sv-SE" dirty="0" smtClean="0">
                <a:ea typeface="ＭＳ Ｐゴシック" pitchFamily="34" charset="-128"/>
              </a:rPr>
              <a:t> </a:t>
            </a:r>
            <a:r>
              <a:rPr lang="sv-SE" altLang="sv-SE" dirty="0" err="1" smtClean="0">
                <a:ea typeface="ＭＳ Ｐゴシック" pitchFamily="34" charset="-128"/>
              </a:rPr>
              <a:t>have</a:t>
            </a:r>
            <a:r>
              <a:rPr lang="sv-SE" altLang="sv-SE" dirty="0" smtClean="0">
                <a:ea typeface="ＭＳ Ｐゴシック" pitchFamily="34" charset="-128"/>
              </a:rPr>
              <a:t> </a:t>
            </a:r>
            <a:r>
              <a:rPr lang="sv-SE" altLang="sv-SE" dirty="0" err="1" smtClean="0">
                <a:ea typeface="ＭＳ Ｐゴシック" pitchFamily="34" charset="-128"/>
              </a:rPr>
              <a:t>to</a:t>
            </a:r>
            <a:r>
              <a:rPr lang="sv-SE" altLang="sv-SE" dirty="0" smtClean="0">
                <a:ea typeface="ＭＳ Ｐゴシック" pitchFamily="34" charset="-128"/>
              </a:rPr>
              <a:t> </a:t>
            </a:r>
            <a:r>
              <a:rPr lang="sv-SE" altLang="sv-SE" dirty="0" err="1" smtClean="0">
                <a:ea typeface="ＭＳ Ｐゴシック" pitchFamily="34" charset="-128"/>
              </a:rPr>
              <a:t>implement</a:t>
            </a:r>
            <a:r>
              <a:rPr lang="sv-SE" altLang="sv-SE" dirty="0" smtClean="0">
                <a:ea typeface="ＭＳ Ｐゴシック" pitchFamily="34" charset="-128"/>
              </a:rPr>
              <a:t> environmental standards </a:t>
            </a:r>
            <a:r>
              <a:rPr lang="sv-SE" altLang="sv-SE" dirty="0" err="1" smtClean="0">
                <a:ea typeface="ＭＳ Ｐゴシック" pitchFamily="34" charset="-128"/>
              </a:rPr>
              <a:t>to</a:t>
            </a:r>
            <a:r>
              <a:rPr lang="sv-SE" altLang="sv-SE" dirty="0" smtClean="0">
                <a:ea typeface="ＭＳ Ｐゴシック" pitchFamily="34" charset="-128"/>
              </a:rPr>
              <a:t> </a:t>
            </a:r>
            <a:r>
              <a:rPr lang="sv-SE" altLang="sv-SE" dirty="0" err="1" smtClean="0">
                <a:ea typeface="ＭＳ Ｐゴシック" pitchFamily="34" charset="-128"/>
              </a:rPr>
              <a:t>comply</a:t>
            </a:r>
            <a:r>
              <a:rPr lang="sv-SE" altLang="sv-SE" dirty="0" smtClean="0">
                <a:ea typeface="ＭＳ Ｐゴシック" pitchFamily="34" charset="-128"/>
              </a:rPr>
              <a:t> </a:t>
            </a:r>
            <a:r>
              <a:rPr lang="sv-SE" altLang="sv-SE" dirty="0" err="1" smtClean="0">
                <a:ea typeface="ＭＳ Ｐゴシック" pitchFamily="34" charset="-128"/>
              </a:rPr>
              <a:t>with</a:t>
            </a:r>
            <a:r>
              <a:rPr lang="sv-SE" altLang="sv-SE" dirty="0" smtClean="0">
                <a:ea typeface="ＭＳ Ｐゴシック" pitchFamily="34" charset="-128"/>
              </a:rPr>
              <a:t> </a:t>
            </a:r>
            <a:r>
              <a:rPr lang="sv-SE" altLang="sv-SE" dirty="0" err="1" smtClean="0">
                <a:ea typeface="ＭＳ Ｐゴシック" pitchFamily="34" charset="-128"/>
              </a:rPr>
              <a:t>that</a:t>
            </a:r>
            <a:r>
              <a:rPr lang="sv-SE" altLang="sv-SE" dirty="0" smtClean="0">
                <a:ea typeface="ＭＳ Ｐゴシック" pitchFamily="34" charset="-128"/>
              </a:rPr>
              <a:t> </a:t>
            </a:r>
            <a:r>
              <a:rPr lang="en-US" altLang="sv-SE" dirty="0" smtClean="0">
                <a:ea typeface="ＭＳ Ｐゴシック" pitchFamily="34" charset="-128"/>
              </a:rPr>
              <a:t>Sending Nation</a:t>
            </a:r>
            <a:r>
              <a:rPr lang="en-US" altLang="en-US" dirty="0" smtClean="0">
                <a:ea typeface="ＭＳ Ｐゴシック" pitchFamily="34" charset="-128"/>
              </a:rPr>
              <a:t>’</a:t>
            </a:r>
            <a:r>
              <a:rPr lang="en-US" altLang="sv-SE" dirty="0" smtClean="0">
                <a:ea typeface="ＭＳ Ｐゴシック" pitchFamily="34" charset="-128"/>
              </a:rPr>
              <a:t>s (SN) requirements.</a:t>
            </a:r>
          </a:p>
          <a:p>
            <a:r>
              <a:rPr lang="en-US" altLang="sv-SE" dirty="0" smtClean="0">
                <a:ea typeface="ＭＳ Ｐゴシック" pitchFamily="34" charset="-128"/>
              </a:rPr>
              <a:t>Close communication with the legal office is necessary to ensure an understanding of all applicable treaties, laws, regulations, and standards.</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C58A675B-6063-49D7-9D33-1E84EC871688}" type="slidenum">
              <a:rPr lang="en-US" altLang="sv-SE" smtClean="0">
                <a:latin typeface="Arial" pitchFamily="34" charset="0"/>
              </a:rPr>
              <a:pPr eaLnBrk="1" hangingPunct="1">
                <a:spcBef>
                  <a:spcPct val="0"/>
                </a:spcBef>
              </a:pPr>
              <a:t>11</a:t>
            </a:fld>
            <a:endParaRPr lang="en-US" altLang="sv-SE"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1E8AC01-034F-4142-9E99-32CEC1B7B16B}" type="slidenum">
              <a:rPr lang="en-US" altLang="sv-SE" smtClean="0">
                <a:latin typeface="Arial" pitchFamily="34" charset="0"/>
              </a:rPr>
              <a:pPr eaLnBrk="1" hangingPunct="1">
                <a:spcBef>
                  <a:spcPct val="0"/>
                </a:spcBef>
              </a:pPr>
              <a:t>12</a:t>
            </a:fld>
            <a:endParaRPr lang="en-US" altLang="sv-SE" smtClean="0">
              <a:latin typeface="Arial"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lnSpc>
                <a:spcPct val="80000"/>
              </a:lnSpc>
              <a:spcBef>
                <a:spcPct val="0"/>
              </a:spcBef>
            </a:pPr>
            <a:r>
              <a:rPr lang="en-US" altLang="sv-SE" sz="1100" dirty="0" smtClean="0">
                <a:ea typeface="ＭＳ Ｐゴシック" pitchFamily="34" charset="-128"/>
              </a:rPr>
              <a:t>Once a decision has been made that a military operation will be conducted, one part of an initial analysis should be environmental considerations that contribute to a successful mission. This analysis enables informed decisions to be made within the required timeframe.</a:t>
            </a:r>
          </a:p>
          <a:p>
            <a:pPr eaLnBrk="1" hangingPunct="1">
              <a:lnSpc>
                <a:spcPct val="80000"/>
              </a:lnSpc>
              <a:spcBef>
                <a:spcPct val="0"/>
              </a:spcBef>
            </a:pPr>
            <a:endParaRPr lang="en-US" altLang="sv-SE" sz="1100" dirty="0" smtClean="0">
              <a:ea typeface="ＭＳ Ｐゴシック" pitchFamily="34" charset="-128"/>
            </a:endParaRPr>
          </a:p>
          <a:p>
            <a:pPr eaLnBrk="1" hangingPunct="1">
              <a:lnSpc>
                <a:spcPct val="80000"/>
              </a:lnSpc>
              <a:spcBef>
                <a:spcPct val="0"/>
              </a:spcBef>
            </a:pPr>
            <a:r>
              <a:rPr lang="en-US" altLang="sv-SE" sz="1100" dirty="0" smtClean="0">
                <a:ea typeface="ＭＳ Ｐゴシック" pitchFamily="34" charset="-128"/>
              </a:rPr>
              <a:t>There can be environmental factors that negatively affect the mission (e.g., different climate and terrain than the deploying forces are used to), that can affect the well-being of the forces (e.g., the presence of exotic diseases), and that can increase the cost of the mission (e.g., having to contract for waste management because of inadequate local infrastructure).  All of these aspects, as well as the relevant legal framework, need to be identified and assessed. In short, the full range of these factors should be taken into consideration even at this initial planning stage.</a:t>
            </a:r>
          </a:p>
          <a:p>
            <a:pPr eaLnBrk="1" hangingPunct="1">
              <a:lnSpc>
                <a:spcPct val="80000"/>
              </a:lnSpc>
              <a:spcBef>
                <a:spcPct val="0"/>
              </a:spcBef>
            </a:pPr>
            <a:endParaRPr lang="en-US" altLang="sv-SE" sz="1100" dirty="0" smtClean="0">
              <a:ea typeface="ＭＳ Ｐゴシック" pitchFamily="34" charset="-128"/>
            </a:endParaRPr>
          </a:p>
          <a:p>
            <a:pPr eaLnBrk="1" hangingPunct="1">
              <a:lnSpc>
                <a:spcPct val="80000"/>
              </a:lnSpc>
              <a:spcBef>
                <a:spcPct val="0"/>
              </a:spcBef>
            </a:pPr>
            <a:r>
              <a:rPr lang="en-US" altLang="sv-SE" sz="1100" dirty="0" smtClean="0">
                <a:ea typeface="ＭＳ Ｐゴシック" pitchFamily="34" charset="-128"/>
              </a:rPr>
              <a:t>This informed decision is formalized in the environmental annex of the OPLAN.  </a:t>
            </a:r>
          </a:p>
          <a:p>
            <a:pPr eaLnBrk="1" hangingPunct="1">
              <a:lnSpc>
                <a:spcPct val="80000"/>
              </a:lnSpc>
              <a:spcBef>
                <a:spcPct val="0"/>
              </a:spcBef>
            </a:pPr>
            <a:endParaRPr lang="en-US" altLang="sv-SE" sz="1100" dirty="0" smtClean="0">
              <a:ea typeface="ＭＳ Ｐゴシック" pitchFamily="34" charset="-128"/>
            </a:endParaRPr>
          </a:p>
          <a:p>
            <a:pPr>
              <a:spcAft>
                <a:spcPts val="1200"/>
              </a:spcAft>
            </a:pPr>
            <a:r>
              <a:rPr lang="en-US" altLang="sv-SE" sz="1100" dirty="0" smtClean="0">
                <a:ea typeface="ＭＳ Ｐゴシック" pitchFamily="34" charset="-128"/>
              </a:rPr>
              <a:t>From an energy perspective, the planning/pre-deployment stage is when decisions are made that will determine how energy efficient the operation will be.</a:t>
            </a:r>
          </a:p>
          <a:p>
            <a:pPr>
              <a:spcAft>
                <a:spcPts val="1200"/>
              </a:spcAft>
            </a:pPr>
            <a:r>
              <a:rPr lang="en-US" altLang="sv-SE" sz="1100" dirty="0" smtClean="0">
                <a:ea typeface="ＭＳ Ｐゴシック" pitchFamily="34" charset="-128"/>
              </a:rPr>
              <a:t>The energy management plan should be part of the OPLAN and include at least:</a:t>
            </a:r>
          </a:p>
          <a:p>
            <a:pPr marL="890588" lvl="2" indent="-457200">
              <a:spcBef>
                <a:spcPts val="0"/>
              </a:spcBef>
              <a:spcAft>
                <a:spcPts val="0"/>
              </a:spcAft>
              <a:buFont typeface="Wingdings" pitchFamily="2" charset="2"/>
              <a:buChar char="§"/>
            </a:pPr>
            <a:r>
              <a:rPr lang="en-US" altLang="sv-SE" sz="1100" dirty="0" smtClean="0">
                <a:ea typeface="ＭＳ Ｐゴシック" pitchFamily="34" charset="-128"/>
              </a:rPr>
              <a:t>Energy use profile (baseline assessment of energy needs):  </a:t>
            </a:r>
            <a:r>
              <a:rPr lang="en-US" altLang="sv-SE" sz="1100" i="1" dirty="0" smtClean="0">
                <a:ea typeface="ＭＳ Ｐゴシック" pitchFamily="34" charset="-128"/>
              </a:rPr>
              <a:t>where, how much, timing</a:t>
            </a:r>
          </a:p>
          <a:p>
            <a:pPr marL="890588" lvl="2" indent="-457200">
              <a:spcBef>
                <a:spcPts val="0"/>
              </a:spcBef>
              <a:spcAft>
                <a:spcPts val="0"/>
              </a:spcAft>
              <a:buFont typeface="Wingdings" pitchFamily="2" charset="2"/>
              <a:buChar char="§"/>
            </a:pPr>
            <a:r>
              <a:rPr lang="en-US" altLang="sv-SE" sz="1100" dirty="0" smtClean="0">
                <a:ea typeface="ＭＳ Ｐゴシック" pitchFamily="34" charset="-128"/>
              </a:rPr>
              <a:t>Energy production and distribution (energy budget/target, energy usage)</a:t>
            </a:r>
          </a:p>
          <a:p>
            <a:pPr marL="890588" lvl="2" indent="-457200">
              <a:spcBef>
                <a:spcPts val="0"/>
              </a:spcBef>
              <a:spcAft>
                <a:spcPts val="0"/>
              </a:spcAft>
              <a:buFont typeface="Wingdings" pitchFamily="2" charset="2"/>
              <a:buChar char="§"/>
            </a:pPr>
            <a:r>
              <a:rPr lang="en-US" altLang="sv-SE" sz="1100" dirty="0" smtClean="0">
                <a:ea typeface="ＭＳ Ｐゴシック" pitchFamily="34" charset="-128"/>
              </a:rPr>
              <a:t>Resources needed and possible alternative energy sources and configurations</a:t>
            </a:r>
          </a:p>
          <a:p>
            <a:pPr marL="890588" lvl="2" indent="-457200">
              <a:spcBef>
                <a:spcPts val="0"/>
              </a:spcBef>
              <a:spcAft>
                <a:spcPts val="0"/>
              </a:spcAft>
              <a:buFont typeface="Wingdings" pitchFamily="2" charset="2"/>
              <a:buChar char="§"/>
            </a:pPr>
            <a:r>
              <a:rPr lang="en-US" altLang="sv-SE" sz="1100" dirty="0" smtClean="0">
                <a:ea typeface="ＭＳ Ｐゴシック" pitchFamily="34" charset="-128"/>
              </a:rPr>
              <a:t>Responsible personnel </a:t>
            </a:r>
          </a:p>
          <a:p>
            <a:pPr marL="890588" lvl="2" indent="-457200">
              <a:spcBef>
                <a:spcPts val="0"/>
              </a:spcBef>
              <a:spcAft>
                <a:spcPts val="0"/>
              </a:spcAft>
              <a:buFont typeface="Wingdings" pitchFamily="2" charset="2"/>
              <a:buChar char="§"/>
            </a:pPr>
            <a:r>
              <a:rPr lang="en-US" altLang="sv-SE" sz="1100" dirty="0" smtClean="0">
                <a:ea typeface="ＭＳ Ｐゴシック" pitchFamily="34" charset="-128"/>
              </a:rPr>
              <a:t>Monitoring plan for energy use</a:t>
            </a:r>
          </a:p>
          <a:p>
            <a:pPr eaLnBrk="1" hangingPunct="1">
              <a:lnSpc>
                <a:spcPct val="80000"/>
              </a:lnSpc>
              <a:spcBef>
                <a:spcPct val="0"/>
              </a:spcBef>
            </a:pPr>
            <a:endParaRPr lang="en-US" altLang="sv-SE" sz="1100" dirty="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lnSpc>
                <a:spcPct val="90000"/>
              </a:lnSpc>
            </a:pPr>
            <a:r>
              <a:rPr lang="en-GB" altLang="sv-SE" dirty="0" smtClean="0">
                <a:ea typeface="ＭＳ Ｐゴシック" pitchFamily="34" charset="-128"/>
              </a:rPr>
              <a:t>You are the one to set the tone on the importance of energy and environmental considerations during the deployment. </a:t>
            </a:r>
          </a:p>
          <a:p>
            <a:pPr eaLnBrk="1" hangingPunct="1">
              <a:lnSpc>
                <a:spcPct val="90000"/>
              </a:lnSpc>
            </a:pPr>
            <a:r>
              <a:rPr lang="en-GB" altLang="sv-SE" dirty="0" smtClean="0">
                <a:ea typeface="ＭＳ Ｐゴシック" pitchFamily="34" charset="-128"/>
              </a:rPr>
              <a:t>Energy-related issues should be included in existing management processes and addressed in existing steering groups. Invite the Energy Manager to these</a:t>
            </a:r>
            <a:r>
              <a:rPr lang="en-GB" altLang="sv-SE" baseline="0" dirty="0" smtClean="0">
                <a:ea typeface="ＭＳ Ｐゴシック" pitchFamily="34" charset="-128"/>
              </a:rPr>
              <a:t> m</a:t>
            </a:r>
            <a:r>
              <a:rPr lang="en-GB" altLang="sv-SE" dirty="0" smtClean="0">
                <a:ea typeface="ＭＳ Ｐゴシック" pitchFamily="34" charset="-128"/>
              </a:rPr>
              <a:t>anagement group meetings so that the </a:t>
            </a:r>
            <a:r>
              <a:rPr lang="en-GB" altLang="sv-SE" dirty="0" err="1" smtClean="0">
                <a:ea typeface="ＭＳ Ｐゴシック" pitchFamily="34" charset="-128"/>
              </a:rPr>
              <a:t>EnM</a:t>
            </a:r>
            <a:r>
              <a:rPr lang="en-GB" altLang="sv-SE" dirty="0" smtClean="0">
                <a:ea typeface="ＭＳ Ｐゴシック" pitchFamily="34" charset="-128"/>
              </a:rPr>
              <a:t> can provide necessary information to the group.</a:t>
            </a:r>
          </a:p>
          <a:p>
            <a:pPr eaLnBrk="1" hangingPunct="1">
              <a:lnSpc>
                <a:spcPct val="90000"/>
              </a:lnSpc>
            </a:pPr>
            <a:r>
              <a:rPr lang="en-GB" altLang="sv-SE" dirty="0" smtClean="0">
                <a:ea typeface="ＭＳ Ｐゴシック" pitchFamily="34" charset="-128"/>
              </a:rPr>
              <a:t>An important initial step is to create an Environmental and </a:t>
            </a:r>
            <a:r>
              <a:rPr lang="en-GB" altLang="sv-SE" smtClean="0">
                <a:ea typeface="ＭＳ Ｐゴシック" pitchFamily="34" charset="-128"/>
              </a:rPr>
              <a:t>Energy Management </a:t>
            </a:r>
            <a:r>
              <a:rPr lang="en-GB" altLang="sv-SE" dirty="0" smtClean="0">
                <a:ea typeface="ＭＳ Ｐゴシック" pitchFamily="34" charset="-128"/>
              </a:rPr>
              <a:t>Board (EEMB), which is comprised of a range of camp personnel—not only the EO and </a:t>
            </a:r>
            <a:r>
              <a:rPr lang="en-GB" altLang="sv-SE" dirty="0" err="1" smtClean="0">
                <a:ea typeface="ＭＳ Ｐゴシック" pitchFamily="34" charset="-128"/>
              </a:rPr>
              <a:t>EnM</a:t>
            </a:r>
            <a:r>
              <a:rPr lang="en-GB" altLang="sv-SE" dirty="0" smtClean="0">
                <a:ea typeface="ＭＳ Ｐゴシック" pitchFamily="34" charset="-128"/>
              </a:rPr>
              <a:t>, but also logisticians, legal officers, public affairs, etc. While your EO and </a:t>
            </a:r>
            <a:r>
              <a:rPr lang="en-GB" altLang="sv-SE" dirty="0" err="1" smtClean="0">
                <a:ea typeface="ＭＳ Ｐゴシック" pitchFamily="34" charset="-128"/>
              </a:rPr>
              <a:t>EnM</a:t>
            </a:r>
            <a:r>
              <a:rPr lang="en-GB" altLang="sv-SE" dirty="0" smtClean="0">
                <a:ea typeface="ＭＳ Ｐゴシック" pitchFamily="34" charset="-128"/>
              </a:rPr>
              <a:t> can do much of the administrative work of this Board, you need to stress throughout the command the importance that you attach to this work. You will set the standard for ensuring that energy and environmental policies and procedures are enforced. To that end, it is your responsibility to dedicate the necessary resources—people, money, and equipment—to do the job.</a:t>
            </a:r>
            <a:endParaRPr lang="en-US" altLang="sv-SE" sz="1000" dirty="0" smtClean="0">
              <a:ea typeface="ＭＳ Ｐゴシック" pitchFamily="34" charset="-128"/>
            </a:endParaRPr>
          </a:p>
          <a:p>
            <a:r>
              <a:rPr lang="en-US" altLang="sv-SE" dirty="0" smtClean="0">
                <a:ea typeface="ＭＳ Ｐゴシック" pitchFamily="34" charset="-128"/>
              </a:rPr>
              <a:t>Some of the functions of the EEMB include:</a:t>
            </a:r>
          </a:p>
          <a:p>
            <a:pPr>
              <a:spcBef>
                <a:spcPts val="0"/>
              </a:spcBef>
            </a:pPr>
            <a:r>
              <a:rPr lang="en-US" altLang="sv-SE" dirty="0" smtClean="0">
                <a:ea typeface="ＭＳ Ｐゴシック" pitchFamily="34" charset="-128"/>
              </a:rPr>
              <a:t>     • Determination of applicable standards	</a:t>
            </a:r>
          </a:p>
          <a:p>
            <a:pPr>
              <a:spcBef>
                <a:spcPts val="0"/>
              </a:spcBef>
            </a:pPr>
            <a:r>
              <a:rPr lang="en-US" altLang="sv-SE" dirty="0" smtClean="0">
                <a:ea typeface="ＭＳ Ｐゴシック" pitchFamily="34" charset="-128"/>
              </a:rPr>
              <a:t>     • Identification of resources</a:t>
            </a:r>
          </a:p>
          <a:p>
            <a:pPr>
              <a:spcBef>
                <a:spcPts val="0"/>
              </a:spcBef>
            </a:pPr>
            <a:r>
              <a:rPr lang="en-US" altLang="sv-SE" dirty="0" smtClean="0">
                <a:ea typeface="ＭＳ Ｐゴシック" pitchFamily="34" charset="-128"/>
              </a:rPr>
              <a:t>     • Oversight of environmental actions</a:t>
            </a:r>
          </a:p>
          <a:p>
            <a:pPr>
              <a:spcBef>
                <a:spcPts val="0"/>
              </a:spcBef>
            </a:pPr>
            <a:r>
              <a:rPr lang="en-US" altLang="sv-SE" dirty="0" smtClean="0">
                <a:ea typeface="ＭＳ Ｐゴシック" pitchFamily="34" charset="-128"/>
              </a:rPr>
              <a:t>     • Evaluation of energy and environmental programs</a:t>
            </a:r>
          </a:p>
          <a:p>
            <a:pPr>
              <a:spcBef>
                <a:spcPts val="0"/>
              </a:spcBef>
            </a:pPr>
            <a:r>
              <a:rPr lang="en-US" altLang="sv-SE" dirty="0" smtClean="0">
                <a:ea typeface="ＭＳ Ｐゴシック" pitchFamily="34" charset="-128"/>
              </a:rPr>
              <a:t>     • Review of internal and external audits</a:t>
            </a:r>
          </a:p>
          <a:p>
            <a:pPr>
              <a:spcBef>
                <a:spcPts val="0"/>
              </a:spcBef>
            </a:pPr>
            <a:r>
              <a:rPr lang="en-US" altLang="sv-SE" dirty="0" smtClean="0">
                <a:ea typeface="ＭＳ Ｐゴシック" pitchFamily="34" charset="-128"/>
              </a:rPr>
              <a:t>     • Oversight and review of energy and environmental contracts</a:t>
            </a:r>
          </a:p>
          <a:p>
            <a:r>
              <a:rPr lang="en-US" altLang="sv-SE" dirty="0" smtClean="0">
                <a:ea typeface="ＭＳ Ｐゴシック" pitchFamily="34" charset="-128"/>
              </a:rPr>
              <a:t>This EEMB construct is also laid out in NATO Standardization Agreement (STANAG) 2583, Ed. 1, </a:t>
            </a:r>
            <a:r>
              <a:rPr lang="en-US" altLang="sv-SE" i="1" dirty="0" smtClean="0">
                <a:ea typeface="ＭＳ Ｐゴシック" pitchFamily="34" charset="-128"/>
              </a:rPr>
              <a:t>AJEPP-3 Environmental Management System in NATO Operations</a:t>
            </a:r>
            <a:r>
              <a:rPr lang="en-US" altLang="sv-SE" dirty="0" smtClean="0">
                <a:ea typeface="ＭＳ Ｐゴシック" pitchFamily="34" charset="-128"/>
              </a:rPr>
              <a:t>, 17 August 2011.</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CE45F5F-B259-48FB-AB46-12EF3E4655AD}" type="slidenum">
              <a:rPr lang="en-US" altLang="sv-SE" smtClean="0">
                <a:latin typeface="Arial" pitchFamily="34" charset="0"/>
              </a:rPr>
              <a:pPr eaLnBrk="1" hangingPunct="1">
                <a:spcBef>
                  <a:spcPct val="0"/>
                </a:spcBef>
              </a:pPr>
              <a:t>13</a:t>
            </a:fld>
            <a:endParaRPr lang="en-US" altLang="sv-SE"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sv-SE" sz="1100" dirty="0" smtClean="0">
                <a:ea typeface="ＭＳ Ｐゴシック" pitchFamily="34" charset="-128"/>
              </a:rPr>
              <a:t>The Environmental Officer has a range of responsibilities. He/she:</a:t>
            </a:r>
          </a:p>
          <a:p>
            <a:pPr eaLnBrk="1" hangingPunct="1">
              <a:lnSpc>
                <a:spcPct val="90000"/>
              </a:lnSpc>
              <a:spcBef>
                <a:spcPct val="0"/>
              </a:spcBef>
              <a:buFontTx/>
              <a:buChar char="•"/>
            </a:pPr>
            <a:r>
              <a:rPr lang="en-US" altLang="sv-SE" sz="1100" dirty="0" smtClean="0">
                <a:ea typeface="ＭＳ Ｐゴシック" pitchFamily="34" charset="-128"/>
              </a:rPr>
              <a:t>Advises commander on environmental issues and solutions. The EO has primary responsibility for identifying environmental issues and raising these issues, as warranted, with you. </a:t>
            </a:r>
            <a:r>
              <a:rPr lang="en-GB" altLang="sv-SE" sz="1100" dirty="0" smtClean="0">
                <a:ea typeface="ＭＳ Ｐゴシック" pitchFamily="34" charset="-128"/>
              </a:rPr>
              <a:t>Your EO should routinely update you on environmental issues, such as waste management, spill prevention and response, and any cultural or natural resource protection measures. </a:t>
            </a:r>
            <a:r>
              <a:rPr lang="en-US" altLang="sv-SE" sz="1100" dirty="0" smtClean="0">
                <a:ea typeface="ＭＳ Ｐゴシック" pitchFamily="34" charset="-128"/>
              </a:rPr>
              <a:t>The EO should also offer solutions to problems that arise.</a:t>
            </a:r>
          </a:p>
          <a:p>
            <a:pPr eaLnBrk="1" hangingPunct="1">
              <a:lnSpc>
                <a:spcPct val="90000"/>
              </a:lnSpc>
              <a:spcBef>
                <a:spcPct val="0"/>
              </a:spcBef>
              <a:buFontTx/>
              <a:buChar char="•"/>
            </a:pPr>
            <a:r>
              <a:rPr lang="en-US" altLang="sv-SE" sz="1100" dirty="0" smtClean="0">
                <a:ea typeface="ＭＳ Ｐゴシック" pitchFamily="34" charset="-128"/>
              </a:rPr>
              <a:t>Integrates Environmental Considerations. Assessments need to be done to identify environmentally-related risk, ways to eliminate or reduce the risk, how to measure the effectiveness of the methods, and how to develop corrective actions. The EO oversees the conduct (or updating) of an Environmental Baseline Survey (EBS), provides input on environmental considerations for master planning, and prepares for surges and drawdowns.</a:t>
            </a:r>
          </a:p>
          <a:p>
            <a:pPr eaLnBrk="1" hangingPunct="1">
              <a:lnSpc>
                <a:spcPct val="90000"/>
              </a:lnSpc>
              <a:spcBef>
                <a:spcPct val="0"/>
              </a:spcBef>
              <a:buFontTx/>
              <a:buChar char="•"/>
            </a:pPr>
            <a:r>
              <a:rPr lang="en-US" altLang="sv-SE" sz="1100" dirty="0" smtClean="0">
                <a:ea typeface="ＭＳ Ｐゴシック" pitchFamily="34" charset="-128"/>
              </a:rPr>
              <a:t>Facilitates the Energy and Environmental Management Board. Facilitation is needed to coordinate energy and environmental considerations with other activities and organizations on the base camp. The EEMB includes representatives from across the command. While it is headed by the commander, it is the EO and </a:t>
            </a:r>
            <a:r>
              <a:rPr lang="en-US" altLang="sv-SE" sz="1100" dirty="0" err="1" smtClean="0">
                <a:ea typeface="ＭＳ Ｐゴシック" pitchFamily="34" charset="-128"/>
              </a:rPr>
              <a:t>EnM</a:t>
            </a:r>
            <a:r>
              <a:rPr lang="en-US" altLang="sv-SE" sz="1100" dirty="0" smtClean="0">
                <a:ea typeface="ＭＳ Ｐゴシック" pitchFamily="34" charset="-128"/>
              </a:rPr>
              <a:t> who are responsible for facilitating the Board</a:t>
            </a:r>
            <a:r>
              <a:rPr lang="ja-JP" altLang="en-US" sz="1100" dirty="0" smtClean="0">
                <a:ea typeface="ＭＳ Ｐゴシック" pitchFamily="34" charset="-128"/>
              </a:rPr>
              <a:t>’</a:t>
            </a:r>
            <a:r>
              <a:rPr lang="en-US" altLang="ja-JP" sz="1100" dirty="0" smtClean="0">
                <a:ea typeface="ＭＳ Ｐゴシック" pitchFamily="34" charset="-128"/>
              </a:rPr>
              <a:t>s work.</a:t>
            </a:r>
          </a:p>
          <a:p>
            <a:pPr eaLnBrk="1" hangingPunct="1">
              <a:lnSpc>
                <a:spcPct val="70000"/>
              </a:lnSpc>
              <a:spcBef>
                <a:spcPct val="0"/>
              </a:spcBef>
            </a:pPr>
            <a:endParaRPr lang="en-US" altLang="sv-SE" sz="1100" dirty="0" smtClean="0">
              <a:ea typeface="ＭＳ Ｐゴシック" pitchFamily="34"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980E6A5-58EB-44C2-B362-A9E69813F9B9}" type="slidenum">
              <a:rPr lang="en-US" altLang="sv-SE" smtClean="0">
                <a:latin typeface="Arial" pitchFamily="34" charset="0"/>
              </a:rPr>
              <a:pPr eaLnBrk="1" hangingPunct="1">
                <a:spcBef>
                  <a:spcPct val="0"/>
                </a:spcBef>
              </a:pPr>
              <a:t>14</a:t>
            </a:fld>
            <a:endParaRPr lang="en-US" altLang="sv-SE"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038" indent="-173038" eaLnBrk="1" hangingPunct="1">
              <a:lnSpc>
                <a:spcPct val="80000"/>
              </a:lnSpc>
              <a:spcBef>
                <a:spcPct val="0"/>
              </a:spcBef>
              <a:buFontTx/>
              <a:buChar char="•"/>
              <a:tabLst>
                <a:tab pos="173038" algn="l"/>
              </a:tabLst>
            </a:pPr>
            <a:r>
              <a:rPr lang="en-US" altLang="sv-SE" b="1" dirty="0" smtClean="0">
                <a:ea typeface="ＭＳ Ｐゴシック" pitchFamily="34" charset="-128"/>
              </a:rPr>
              <a:t>Provides environmental training and awareness. </a:t>
            </a:r>
            <a:r>
              <a:rPr lang="en-US" altLang="sv-SE" dirty="0" smtClean="0">
                <a:ea typeface="ＭＳ Ｐゴシック" pitchFamily="34" charset="-128"/>
              </a:rPr>
              <a:t>Environmental training and awareness on issues impacting the base camp is needed to help personnel integrate environmental considerations into their daily operations. This may include formal and informal training, certifications, refreshers, pocket guides, posters, signs, etc. </a:t>
            </a:r>
            <a:endParaRPr lang="en-US" altLang="sv-SE" b="1" dirty="0" smtClean="0">
              <a:ea typeface="ＭＳ Ｐゴシック" pitchFamily="34" charset="-128"/>
            </a:endParaRPr>
          </a:p>
          <a:p>
            <a:pPr marL="173038" indent="-173038" eaLnBrk="1" hangingPunct="1">
              <a:lnSpc>
                <a:spcPct val="80000"/>
              </a:lnSpc>
              <a:spcBef>
                <a:spcPct val="0"/>
              </a:spcBef>
              <a:buFontTx/>
              <a:buChar char="•"/>
              <a:tabLst>
                <a:tab pos="173038" algn="l"/>
              </a:tabLst>
            </a:pPr>
            <a:r>
              <a:rPr lang="en-US" altLang="sv-SE" b="1" dirty="0" smtClean="0">
                <a:ea typeface="ＭＳ Ｐゴシック" pitchFamily="34" charset="-128"/>
              </a:rPr>
              <a:t>Establishes Environmental Reporting Procedures. </a:t>
            </a:r>
            <a:r>
              <a:rPr lang="en-US" altLang="sv-SE" dirty="0" smtClean="0">
                <a:ea typeface="ＭＳ Ｐゴシック" pitchFamily="34" charset="-128"/>
              </a:rPr>
              <a:t>Channels for reporting environmental contingencies must be established and confirmed.</a:t>
            </a:r>
          </a:p>
          <a:p>
            <a:pPr marL="173038" indent="-173038" eaLnBrk="1" hangingPunct="1">
              <a:lnSpc>
                <a:spcPct val="80000"/>
              </a:lnSpc>
              <a:spcBef>
                <a:spcPct val="0"/>
              </a:spcBef>
              <a:buFontTx/>
              <a:buChar char="•"/>
              <a:tabLst>
                <a:tab pos="173038" algn="l"/>
              </a:tabLst>
            </a:pPr>
            <a:r>
              <a:rPr lang="en-US" altLang="sv-SE" b="1" dirty="0" smtClean="0">
                <a:ea typeface="ＭＳ Ｐゴシック" pitchFamily="34" charset="-128"/>
              </a:rPr>
              <a:t>Ensures availability and serviceability of supplies and equipment. </a:t>
            </a:r>
            <a:r>
              <a:rPr lang="en-US" altLang="sv-SE" dirty="0" smtClean="0">
                <a:ea typeface="ＭＳ Ｐゴシック" pitchFamily="34" charset="-128"/>
              </a:rPr>
              <a:t>Supplies needed for environmental practices and procedures should be available and in good condition. This can include supplies and equipment for hazardous material (HM) and hazardous waste (HW) management, spill response, personal protective equipment (PPE), etc. </a:t>
            </a:r>
          </a:p>
          <a:p>
            <a:pPr marL="173038" indent="-173038" eaLnBrk="1" hangingPunct="1">
              <a:lnSpc>
                <a:spcPct val="80000"/>
              </a:lnSpc>
              <a:spcBef>
                <a:spcPct val="0"/>
              </a:spcBef>
              <a:buFontTx/>
              <a:buChar char="•"/>
              <a:tabLst>
                <a:tab pos="173038" algn="l"/>
              </a:tabLst>
            </a:pPr>
            <a:r>
              <a:rPr lang="en-US" altLang="sv-SE" b="1" dirty="0" smtClean="0">
                <a:ea typeface="ＭＳ Ｐゴシック" pitchFamily="34" charset="-128"/>
              </a:rPr>
              <a:t>Integrates environmental considerations into contracting process and documentation.  </a:t>
            </a:r>
            <a:r>
              <a:rPr lang="en-US" altLang="sv-SE" dirty="0" smtClean="0">
                <a:ea typeface="ＭＳ Ｐゴシック" pitchFamily="34" charset="-128"/>
              </a:rPr>
              <a:t>The EO will ensure that contracts specify necessary environmental standards and requirements.  The EO will conduct quality assurance and quality control inspections and monitoring throughout the contract performance period.  </a:t>
            </a:r>
          </a:p>
          <a:p>
            <a:pPr marL="173038" indent="-173038" eaLnBrk="1" hangingPunct="1">
              <a:lnSpc>
                <a:spcPct val="80000"/>
              </a:lnSpc>
              <a:spcBef>
                <a:spcPct val="0"/>
              </a:spcBef>
              <a:buFontTx/>
              <a:buChar char="•"/>
              <a:tabLst>
                <a:tab pos="173038" algn="l"/>
              </a:tabLst>
            </a:pPr>
            <a:r>
              <a:rPr lang="en-US" altLang="sv-SE" b="1" dirty="0" smtClean="0">
                <a:ea typeface="ＭＳ Ｐゴシック" pitchFamily="34" charset="-128"/>
              </a:rPr>
              <a:t>Coordinates spill prevention planning. </a:t>
            </a:r>
            <a:r>
              <a:rPr lang="en-US" altLang="sv-SE" dirty="0" smtClean="0">
                <a:ea typeface="ＭＳ Ｐゴシック" pitchFamily="34" charset="-128"/>
              </a:rPr>
              <a:t>A</a:t>
            </a:r>
            <a:r>
              <a:rPr lang="en-US" altLang="sv-SE" b="1" dirty="0" smtClean="0">
                <a:ea typeface="ＭＳ Ｐゴシック" pitchFamily="34" charset="-128"/>
              </a:rPr>
              <a:t> </a:t>
            </a:r>
            <a:r>
              <a:rPr lang="en-US" altLang="sv-SE" dirty="0" smtClean="0">
                <a:ea typeface="ＭＳ Ｐゴシック" pitchFamily="34" charset="-128"/>
              </a:rPr>
              <a:t>spill prevention and response plan must be developed and practiced. </a:t>
            </a:r>
          </a:p>
          <a:p>
            <a:pPr marL="173038" indent="-173038" eaLnBrk="1" hangingPunct="1">
              <a:lnSpc>
                <a:spcPct val="80000"/>
              </a:lnSpc>
              <a:spcBef>
                <a:spcPct val="0"/>
              </a:spcBef>
              <a:buFontTx/>
              <a:buChar char="•"/>
              <a:tabLst>
                <a:tab pos="173038" algn="l"/>
              </a:tabLst>
            </a:pPr>
            <a:r>
              <a:rPr lang="en-US" altLang="sv-SE" b="1" dirty="0" smtClean="0">
                <a:ea typeface="ＭＳ Ｐゴシック" pitchFamily="34" charset="-128"/>
              </a:rPr>
              <a:t>Oversees and coordinates inspections, corrective actions. </a:t>
            </a:r>
            <a:r>
              <a:rPr lang="en-US" altLang="sv-SE" dirty="0" smtClean="0">
                <a:ea typeface="ＭＳ Ｐゴシック" pitchFamily="34" charset="-128"/>
              </a:rPr>
              <a:t>Inspections are needed to ensure environmental considerations are implemented correctly. Corrective actions should be developed to resolve any gaps or shortfalls. </a:t>
            </a:r>
          </a:p>
          <a:p>
            <a:pPr marL="173038" indent="-173038" eaLnBrk="1" hangingPunct="1">
              <a:lnSpc>
                <a:spcPct val="80000"/>
              </a:lnSpc>
              <a:spcBef>
                <a:spcPct val="0"/>
              </a:spcBef>
              <a:buFontTx/>
              <a:buChar char="•"/>
              <a:tabLst>
                <a:tab pos="173038" algn="l"/>
              </a:tabLst>
            </a:pPr>
            <a:r>
              <a:rPr lang="en-US" altLang="sv-SE" b="1" dirty="0" smtClean="0">
                <a:ea typeface="ＭＳ Ｐゴシック" pitchFamily="34" charset="-128"/>
              </a:rPr>
              <a:t>Manages environmental closure actions. </a:t>
            </a:r>
            <a:r>
              <a:rPr lang="en-US" altLang="sv-SE" dirty="0" smtClean="0">
                <a:ea typeface="ＭＳ Ｐゴシック" pitchFamily="34" charset="-128"/>
              </a:rPr>
              <a:t> The EO will be responsible for completing the site closure survey and coordinating with the Command to complete any required site closure actions.</a:t>
            </a:r>
          </a:p>
          <a:p>
            <a:pPr marL="173038" indent="-173038" eaLnBrk="1" hangingPunct="1">
              <a:lnSpc>
                <a:spcPct val="80000"/>
              </a:lnSpc>
              <a:spcBef>
                <a:spcPct val="0"/>
              </a:spcBef>
              <a:buFontTx/>
              <a:buChar char="•"/>
              <a:tabLst>
                <a:tab pos="173038" algn="l"/>
              </a:tabLst>
            </a:pPr>
            <a:r>
              <a:rPr lang="en-US" altLang="sv-SE" b="1" dirty="0" smtClean="0">
                <a:ea typeface="ＭＳ Ｐゴシック" pitchFamily="34" charset="-128"/>
              </a:rPr>
              <a:t>Becomes</a:t>
            </a:r>
            <a:r>
              <a:rPr lang="en-US" altLang="sv-SE" b="1" baseline="0" dirty="0" smtClean="0">
                <a:ea typeface="ＭＳ Ｐゴシック" pitchFamily="34" charset="-128"/>
              </a:rPr>
              <a:t> familiar with local environmental regulations. </a:t>
            </a:r>
            <a:r>
              <a:rPr lang="en-US" altLang="sv-SE" baseline="0" dirty="0" smtClean="0">
                <a:ea typeface="ＭＳ Ｐゴシック" pitchFamily="34" charset="-128"/>
              </a:rPr>
              <a:t>The EO will responsible, often in collaboration with legal staff, to identify and become familiar with local environmental regulations and their potential applicability.</a:t>
            </a:r>
            <a:r>
              <a:rPr lang="en-US" altLang="sv-SE" dirty="0" smtClean="0">
                <a:ea typeface="ＭＳ Ｐゴシック" pitchFamily="34" charset="-128"/>
              </a:rPr>
              <a:t> </a:t>
            </a:r>
            <a:endParaRPr lang="en-US" altLang="sv-SE" b="1" dirty="0" smtClean="0">
              <a:ea typeface="ＭＳ Ｐゴシック"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FF795124-AB35-4466-B39A-41F89E7ED01D}" type="slidenum">
              <a:rPr lang="en-US" altLang="sv-SE" smtClean="0">
                <a:latin typeface="Arial" pitchFamily="34" charset="0"/>
              </a:rPr>
              <a:pPr eaLnBrk="1" hangingPunct="1">
                <a:spcBef>
                  <a:spcPct val="0"/>
                </a:spcBef>
              </a:pPr>
              <a:t>15</a:t>
            </a:fld>
            <a:endParaRPr lang="en-US" altLang="sv-SE"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sv-SE" dirty="0" smtClean="0">
                <a:solidFill>
                  <a:srgbClr val="131307"/>
                </a:solidFill>
                <a:ea typeface="ＭＳ Ｐゴシック" pitchFamily="34" charset="-128"/>
              </a:rPr>
              <a:t>Energy management is a balanced combination of energy awareness, behavioral practices, and technology to systematically achieve energy efficiency for optimal military operations. The </a:t>
            </a:r>
            <a:r>
              <a:rPr lang="en-US" altLang="sv-SE" dirty="0" err="1" smtClean="0">
                <a:solidFill>
                  <a:srgbClr val="131307"/>
                </a:solidFill>
                <a:ea typeface="ＭＳ Ｐゴシック" pitchFamily="34" charset="-128"/>
              </a:rPr>
              <a:t>EnM</a:t>
            </a:r>
            <a:r>
              <a:rPr lang="en-US" altLang="sv-SE" dirty="0" smtClean="0">
                <a:solidFill>
                  <a:srgbClr val="131307"/>
                </a:solidFill>
                <a:ea typeface="ＭＳ Ｐゴシック" pitchFamily="34" charset="-128"/>
              </a:rPr>
              <a:t> provides information to achieve better energy management in operations.</a:t>
            </a:r>
          </a:p>
          <a:p>
            <a:endParaRPr lang="fi-FI" altLang="sv-SE" dirty="0" smtClean="0">
              <a:ea typeface="ＭＳ Ｐゴシック" pitchFamily="34" charset="-128"/>
            </a:endParaRPr>
          </a:p>
        </p:txBody>
      </p:sp>
      <p:sp>
        <p:nvSpPr>
          <p:cNvPr id="45060"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7D32625-3299-41BF-8EE6-B26C5051560F}" type="slidenum">
              <a:rPr lang="en-US" altLang="sv-SE" smtClean="0">
                <a:latin typeface="Arial" pitchFamily="34" charset="0"/>
              </a:rPr>
              <a:pPr eaLnBrk="1" hangingPunct="1">
                <a:spcBef>
                  <a:spcPct val="0"/>
                </a:spcBef>
              </a:pPr>
              <a:t>16</a:t>
            </a:fld>
            <a:endParaRPr lang="en-US" altLang="sv-SE"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Calibri" pitchFamily="34" charset="0"/>
                <a:ea typeface="ＭＳ Ｐゴシック" pitchFamily="34" charset="-128"/>
              </a:defRPr>
            </a:lvl1pPr>
            <a:lvl2pPr marL="742950" indent="-285750" defTabSz="965200" eaLnBrk="0" hangingPunct="0">
              <a:spcBef>
                <a:spcPct val="30000"/>
              </a:spcBef>
              <a:defRPr sz="1200">
                <a:solidFill>
                  <a:schemeClr val="tx1"/>
                </a:solidFill>
                <a:latin typeface="Calibri" pitchFamily="34" charset="0"/>
                <a:ea typeface="ＭＳ Ｐゴシック" pitchFamily="34" charset="-128"/>
              </a:defRPr>
            </a:lvl2pPr>
            <a:lvl3pPr marL="1143000" indent="-228600" defTabSz="965200" eaLnBrk="0" hangingPunct="0">
              <a:spcBef>
                <a:spcPct val="30000"/>
              </a:spcBef>
              <a:defRPr sz="1200">
                <a:solidFill>
                  <a:schemeClr val="tx1"/>
                </a:solidFill>
                <a:latin typeface="Calibri" pitchFamily="34" charset="0"/>
                <a:ea typeface="ＭＳ Ｐゴシック" pitchFamily="34" charset="-128"/>
              </a:defRPr>
            </a:lvl3pPr>
            <a:lvl4pPr marL="1600200" indent="-228600" defTabSz="965200" eaLnBrk="0" hangingPunct="0">
              <a:spcBef>
                <a:spcPct val="30000"/>
              </a:spcBef>
              <a:defRPr sz="1200">
                <a:solidFill>
                  <a:schemeClr val="tx1"/>
                </a:solidFill>
                <a:latin typeface="Calibri" pitchFamily="34" charset="0"/>
                <a:ea typeface="ＭＳ Ｐゴシック" pitchFamily="34" charset="-128"/>
              </a:defRPr>
            </a:lvl4pPr>
            <a:lvl5pPr marL="2057400" indent="-228600" defTabSz="965200" eaLnBrk="0" hangingPunct="0">
              <a:spcBef>
                <a:spcPct val="30000"/>
              </a:spcBef>
              <a:defRPr sz="1200">
                <a:solidFill>
                  <a:schemeClr val="tx1"/>
                </a:solidFill>
                <a:latin typeface="Calibri" pitchFamily="34"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513D12E-C54A-41B4-9C05-5190B5419B76}" type="slidenum">
              <a:rPr lang="en-US" altLang="sv-SE" smtClean="0">
                <a:latin typeface="Arial" pitchFamily="34" charset="0"/>
              </a:rPr>
              <a:pPr eaLnBrk="1" hangingPunct="1">
                <a:spcBef>
                  <a:spcPct val="0"/>
                </a:spcBef>
              </a:pPr>
              <a:t>17</a:t>
            </a:fld>
            <a:endParaRPr lang="en-US" altLang="sv-SE" smtClean="0">
              <a:latin typeface="Arial"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sv-SE" noProof="0" dirty="0" smtClean="0">
                <a:ea typeface="ＭＳ Ｐゴシック" pitchFamily="34" charset="-128"/>
              </a:rPr>
              <a:t>Environmental and energy considerations are well worth the effort and must be included in all stages of the operational life cycle. Such an approach will help make the operation more efficient, prevent negative mission impacts, and promote force/health protection.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smtClean="0">
              <a:ea typeface="ＭＳ Ｐゴシック" pitchFamily="34" charset="-128"/>
            </a:endParaRPr>
          </a:p>
        </p:txBody>
      </p:sp>
      <p:sp>
        <p:nvSpPr>
          <p:cNvPr id="2970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5B22C04-AD13-40E4-B043-F12B6EF149C9}" type="slidenum">
              <a:rPr lang="en-US" altLang="sv-SE" smtClean="0">
                <a:latin typeface="Arial" pitchFamily="34" charset="0"/>
              </a:rPr>
              <a:pPr eaLnBrk="1" hangingPunct="1">
                <a:spcBef>
                  <a:spcPct val="0"/>
                </a:spcBef>
              </a:pPr>
              <a:t>2</a:t>
            </a:fld>
            <a:endParaRPr lang="en-US" altLang="sv-SE"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Calibri" pitchFamily="34" charset="0"/>
                <a:ea typeface="ＭＳ Ｐゴシック" pitchFamily="34" charset="-128"/>
              </a:defRPr>
            </a:lvl1pPr>
            <a:lvl2pPr marL="742950" indent="-285750" defTabSz="965200" eaLnBrk="0" hangingPunct="0">
              <a:spcBef>
                <a:spcPct val="30000"/>
              </a:spcBef>
              <a:defRPr sz="1200">
                <a:solidFill>
                  <a:schemeClr val="tx1"/>
                </a:solidFill>
                <a:latin typeface="Calibri" pitchFamily="34" charset="0"/>
                <a:ea typeface="ＭＳ Ｐゴシック" pitchFamily="34" charset="-128"/>
              </a:defRPr>
            </a:lvl2pPr>
            <a:lvl3pPr marL="1143000" indent="-228600" defTabSz="965200" eaLnBrk="0" hangingPunct="0">
              <a:spcBef>
                <a:spcPct val="30000"/>
              </a:spcBef>
              <a:defRPr sz="1200">
                <a:solidFill>
                  <a:schemeClr val="tx1"/>
                </a:solidFill>
                <a:latin typeface="Calibri" pitchFamily="34" charset="0"/>
                <a:ea typeface="ＭＳ Ｐゴシック" pitchFamily="34" charset="-128"/>
              </a:defRPr>
            </a:lvl3pPr>
            <a:lvl4pPr marL="1600200" indent="-228600" defTabSz="965200" eaLnBrk="0" hangingPunct="0">
              <a:spcBef>
                <a:spcPct val="30000"/>
              </a:spcBef>
              <a:defRPr sz="1200">
                <a:solidFill>
                  <a:schemeClr val="tx1"/>
                </a:solidFill>
                <a:latin typeface="Calibri" pitchFamily="34" charset="0"/>
                <a:ea typeface="ＭＳ Ｐゴシック" pitchFamily="34" charset="-128"/>
              </a:defRPr>
            </a:lvl4pPr>
            <a:lvl5pPr marL="2057400" indent="-228600" defTabSz="965200" eaLnBrk="0" hangingPunct="0">
              <a:spcBef>
                <a:spcPct val="30000"/>
              </a:spcBef>
              <a:defRPr sz="1200">
                <a:solidFill>
                  <a:schemeClr val="tx1"/>
                </a:solidFill>
                <a:latin typeface="Calibri" pitchFamily="34"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E894FB3-A092-4AAB-8999-04C5CE548EA3}" type="slidenum">
              <a:rPr lang="en-US" altLang="sv-SE" smtClean="0">
                <a:latin typeface="Arial" pitchFamily="34" charset="0"/>
              </a:rPr>
              <a:pPr eaLnBrk="1" hangingPunct="1">
                <a:spcBef>
                  <a:spcPct val="0"/>
                </a:spcBef>
              </a:pPr>
              <a:t>3</a:t>
            </a:fld>
            <a:endParaRPr lang="en-US" altLang="sv-SE" smtClean="0">
              <a:latin typeface="Arial" pitchFamily="34" charset="0"/>
            </a:endParaRPr>
          </a:p>
        </p:txBody>
      </p:sp>
      <p:sp>
        <p:nvSpPr>
          <p:cNvPr id="30723" name="Rectangle 2"/>
          <p:cNvSpPr>
            <a:spLocks noGrp="1" noRot="1" noChangeAspect="1" noChangeArrowheads="1" noTextEdit="1"/>
          </p:cNvSpPr>
          <p:nvPr>
            <p:ph type="sldImg"/>
          </p:nvPr>
        </p:nvSpPr>
        <p:spPr bwMode="auto">
          <a:xfrm>
            <a:off x="915988" y="742950"/>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xfrm>
            <a:off x="679450" y="4716463"/>
            <a:ext cx="5438775" cy="4468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lgn="just" eaLnBrk="1" hangingPunct="1">
              <a:lnSpc>
                <a:spcPct val="90000"/>
              </a:lnSpc>
              <a:spcBef>
                <a:spcPct val="0"/>
              </a:spcBef>
              <a:tabLst>
                <a:tab pos="184150" algn="l"/>
              </a:tabLst>
            </a:pPr>
            <a:r>
              <a:rPr lang="en-AU" altLang="sv-SE" dirty="0" smtClean="0">
                <a:ea typeface="ＭＳ Ｐゴシック" pitchFamily="34" charset="-128"/>
              </a:rPr>
              <a:t>Environmental and energy considerations comprise a broad spectrum of issues that require integration into the every day lives of all service members.  They do not go away or become unimportant to consider because we are involved in operations. In fact, planning for environmental and energy issues should enhance operational capabilities and security.</a:t>
            </a:r>
          </a:p>
          <a:p>
            <a:pPr algn="just" eaLnBrk="1" hangingPunct="1">
              <a:lnSpc>
                <a:spcPct val="90000"/>
              </a:lnSpc>
              <a:spcBef>
                <a:spcPct val="0"/>
              </a:spcBef>
              <a:tabLst>
                <a:tab pos="184150" algn="l"/>
              </a:tabLst>
            </a:pPr>
            <a:endParaRPr lang="en-GB" altLang="sv-SE" dirty="0" smtClean="0">
              <a:ea typeface="ＭＳ Ｐゴシック" pitchFamily="34" charset="-128"/>
            </a:endParaRPr>
          </a:p>
          <a:p>
            <a:pPr algn="just" eaLnBrk="1" hangingPunct="1">
              <a:lnSpc>
                <a:spcPct val="90000"/>
              </a:lnSpc>
              <a:spcBef>
                <a:spcPct val="0"/>
              </a:spcBef>
              <a:tabLst>
                <a:tab pos="184150" algn="l"/>
              </a:tabLst>
            </a:pPr>
            <a:r>
              <a:rPr lang="en-AU" altLang="sv-SE" dirty="0" smtClean="0">
                <a:ea typeface="ＭＳ Ｐゴシック" pitchFamily="34" charset="-128"/>
              </a:rPr>
              <a:t>Leaders need to always integrate </a:t>
            </a:r>
            <a:r>
              <a:rPr lang="en-AU" altLang="sv-SE" dirty="0" smtClean="0">
                <a:solidFill>
                  <a:srgbClr val="131307"/>
                </a:solidFill>
                <a:ea typeface="ＭＳ Ｐゴシック" pitchFamily="34" charset="-128"/>
              </a:rPr>
              <a:t>environmental and energy considerations </a:t>
            </a:r>
            <a:r>
              <a:rPr lang="en-AU" altLang="sv-SE" dirty="0" smtClean="0">
                <a:ea typeface="ＭＳ Ｐゴシック" pitchFamily="34" charset="-128"/>
              </a:rPr>
              <a:t>into training, the planning processes, and all execution phases of an operation.</a:t>
            </a:r>
            <a:r>
              <a:rPr lang="en-GB" altLang="sv-SE" dirty="0" smtClean="0">
                <a:ea typeface="ＭＳ Ｐゴシック" pitchFamily="34" charset="-128"/>
              </a:rPr>
              <a:t> </a:t>
            </a:r>
            <a:r>
              <a:rPr lang="en-AU" altLang="sv-SE" dirty="0" smtClean="0">
                <a:ea typeface="ＭＳ Ｐゴシック" pitchFamily="34" charset="-128"/>
              </a:rPr>
              <a:t>The integration and application of environmental values into the military mission are force multipliers that help:</a:t>
            </a:r>
          </a:p>
          <a:p>
            <a:pPr algn="just" eaLnBrk="1" hangingPunct="1">
              <a:lnSpc>
                <a:spcPct val="90000"/>
              </a:lnSpc>
              <a:spcBef>
                <a:spcPct val="0"/>
              </a:spcBef>
              <a:buFontTx/>
              <a:buChar char="•"/>
              <a:tabLst>
                <a:tab pos="184150" algn="l"/>
              </a:tabLst>
            </a:pPr>
            <a:r>
              <a:rPr lang="en-AU" altLang="sv-SE" dirty="0" smtClean="0">
                <a:ea typeface="ＭＳ Ｐゴシック" pitchFamily="34" charset="-128"/>
              </a:rPr>
              <a:t>	sustain readiness and ensure mission execution</a:t>
            </a:r>
          </a:p>
          <a:p>
            <a:pPr algn="just" eaLnBrk="1" hangingPunct="1">
              <a:lnSpc>
                <a:spcPct val="90000"/>
              </a:lnSpc>
              <a:spcBef>
                <a:spcPct val="0"/>
              </a:spcBef>
              <a:buFontTx/>
              <a:buChar char="•"/>
              <a:tabLst>
                <a:tab pos="184150" algn="l"/>
              </a:tabLst>
            </a:pPr>
            <a:r>
              <a:rPr lang="en-AU" altLang="sv-SE" dirty="0" smtClean="0">
                <a:ea typeface="ＭＳ Ｐゴシック" pitchFamily="34" charset="-128"/>
              </a:rPr>
              <a:t>	protect the safety and health of deploying troops, host nation troops, civilian personnel, and local nationals</a:t>
            </a:r>
          </a:p>
          <a:p>
            <a:pPr algn="just" eaLnBrk="1" hangingPunct="1">
              <a:lnSpc>
                <a:spcPct val="90000"/>
              </a:lnSpc>
              <a:spcBef>
                <a:spcPct val="0"/>
              </a:spcBef>
              <a:buFontTx/>
              <a:buChar char="•"/>
              <a:tabLst>
                <a:tab pos="184150" algn="l"/>
              </a:tabLst>
            </a:pPr>
            <a:r>
              <a:rPr lang="en-AU" altLang="sv-SE" dirty="0" smtClean="0">
                <a:ea typeface="ＭＳ Ｐゴシック" pitchFamily="34" charset="-128"/>
              </a:rPr>
              <a:t>  facilitate coalition and international cooperation and interoperability</a:t>
            </a:r>
          </a:p>
          <a:p>
            <a:pPr algn="just" eaLnBrk="1" hangingPunct="1">
              <a:lnSpc>
                <a:spcPct val="90000"/>
              </a:lnSpc>
              <a:spcBef>
                <a:spcPct val="0"/>
              </a:spcBef>
              <a:buFontTx/>
              <a:buChar char="•"/>
              <a:tabLst>
                <a:tab pos="184150" algn="l"/>
              </a:tabLst>
            </a:pPr>
            <a:r>
              <a:rPr lang="en-AU" altLang="sv-SE" dirty="0" smtClean="0">
                <a:ea typeface="ＭＳ Ｐゴシック" pitchFamily="34" charset="-128"/>
              </a:rPr>
              <a:t>  ensure legal compliance</a:t>
            </a:r>
          </a:p>
          <a:p>
            <a:pPr algn="just" eaLnBrk="1" hangingPunct="1">
              <a:lnSpc>
                <a:spcPct val="90000"/>
              </a:lnSpc>
              <a:spcBef>
                <a:spcPct val="0"/>
              </a:spcBef>
              <a:buFontTx/>
              <a:buChar char="•"/>
              <a:tabLst>
                <a:tab pos="184150" algn="l"/>
              </a:tabLst>
            </a:pPr>
            <a:r>
              <a:rPr lang="en-AU" altLang="sv-SE" dirty="0" smtClean="0">
                <a:ea typeface="ＭＳ Ｐゴシック" pitchFamily="34" charset="-128"/>
              </a:rPr>
              <a:t>  strengthen civil relations, and</a:t>
            </a:r>
          </a:p>
          <a:p>
            <a:pPr algn="just" eaLnBrk="1" hangingPunct="1">
              <a:lnSpc>
                <a:spcPct val="90000"/>
              </a:lnSpc>
              <a:spcBef>
                <a:spcPct val="0"/>
              </a:spcBef>
              <a:buFontTx/>
              <a:buChar char="•"/>
              <a:tabLst>
                <a:tab pos="184150" algn="l"/>
              </a:tabLst>
            </a:pPr>
            <a:r>
              <a:rPr lang="en-AU" altLang="sv-SE" dirty="0" smtClean="0">
                <a:ea typeface="ＭＳ Ｐゴシック" pitchFamily="34" charset="-128"/>
              </a:rPr>
              <a:t>  promote efficient and sustainable use of valuable natural resources and infrastructure</a:t>
            </a:r>
            <a:endParaRPr lang="en-GB" altLang="sv-SE" dirty="0" smtClean="0">
              <a:ea typeface="ＭＳ Ｐゴシック" pitchFamily="34" charset="-128"/>
            </a:endParaRPr>
          </a:p>
          <a:p>
            <a:pPr algn="just" eaLnBrk="1" hangingPunct="1">
              <a:lnSpc>
                <a:spcPct val="90000"/>
              </a:lnSpc>
              <a:spcBef>
                <a:spcPct val="0"/>
              </a:spcBef>
              <a:tabLst>
                <a:tab pos="184150" algn="l"/>
              </a:tabLst>
            </a:pPr>
            <a:endParaRPr lang="en-GB" altLang="sv-SE" dirty="0" smtClean="0">
              <a:ea typeface="ＭＳ Ｐゴシック" pitchFamily="34" charset="-128"/>
            </a:endParaRPr>
          </a:p>
          <a:p>
            <a:pPr eaLnBrk="1" hangingPunct="1">
              <a:lnSpc>
                <a:spcPct val="90000"/>
              </a:lnSpc>
              <a:tabLst>
                <a:tab pos="184150" algn="l"/>
              </a:tabLst>
            </a:pPr>
            <a:r>
              <a:rPr lang="en-AU" altLang="sv-SE" dirty="0" smtClean="0">
                <a:ea typeface="ＭＳ Ｐゴシック" pitchFamily="34" charset="-128"/>
              </a:rPr>
              <a:t>There is an increasing appreciation for the interdependence between the military mission, the community, and the environment. </a:t>
            </a:r>
            <a:r>
              <a:rPr lang="en-GB" altLang="sv-SE" dirty="0" smtClean="0">
                <a:ea typeface="ＭＳ Ｐゴシック" pitchFamily="34" charset="-128"/>
              </a:rPr>
              <a:t>The picture on the right illustrates the logistical burden and force protection requirements of delivering supplies to conflict areas. On the left, we see what can happen when there is a lack of sound environmental management practices.  In the foreground is an example of a base camp meeting mission requirements while seamlessly integrating into the surrounding environment.  Importantly, environmental and energy considerations can help to ease the logistical burden and reduce force protection requirements.</a:t>
            </a:r>
            <a:endParaRPr lang="en-US" altLang="sv-SE"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sv-SE" smtClean="0">
                <a:ea typeface="ＭＳ Ｐゴシック" pitchFamily="34" charset="-128"/>
              </a:rPr>
              <a:t>The commander is responsible and accountable for adherence to environmental rules and regulations. </a:t>
            </a:r>
          </a:p>
          <a:p>
            <a:pPr eaLnBrk="1" hangingPunct="1"/>
            <a:endParaRPr lang="en-US" altLang="sv-SE" smtClean="0">
              <a:ea typeface="ＭＳ Ｐゴシック" pitchFamily="34" charset="-128"/>
            </a:endParaRPr>
          </a:p>
          <a:p>
            <a:pPr eaLnBrk="1" hangingPunct="1"/>
            <a:r>
              <a:rPr lang="en-US" altLang="sv-SE" smtClean="0">
                <a:ea typeface="ＭＳ Ｐゴシック" pitchFamily="34" charset="-128"/>
              </a:rPr>
              <a:t>It is of great importance to be informed about all the rules governing the deployment — mission-specific, United Nations, EU, NATO, national, etc. — and to implement them in the correct phases.</a:t>
            </a:r>
          </a:p>
          <a:p>
            <a:pPr eaLnBrk="1" hangingPunct="1"/>
            <a:endParaRPr lang="en-US" altLang="sv-SE" smtClean="0">
              <a:ea typeface="ＭＳ Ｐゴシック" pitchFamily="34" charset="-128"/>
            </a:endParaRPr>
          </a:p>
          <a:p>
            <a:pPr eaLnBrk="1" hangingPunct="1"/>
            <a:r>
              <a:rPr lang="en-US" altLang="sv-SE" smtClean="0">
                <a:ea typeface="ＭＳ Ｐゴシック" pitchFamily="34" charset="-128"/>
              </a:rPr>
              <a:t>The environmental officer (EO) is the commander</a:t>
            </a:r>
            <a:r>
              <a:rPr lang="en-US" altLang="en-US" smtClean="0">
                <a:ea typeface="ＭＳ Ｐゴシック" pitchFamily="34" charset="-128"/>
              </a:rPr>
              <a:t>’</a:t>
            </a:r>
            <a:r>
              <a:rPr lang="en-US" altLang="sv-SE" smtClean="0">
                <a:ea typeface="ＭＳ Ｐゴシック" pitchFamily="34" charset="-128"/>
              </a:rPr>
              <a:t>s support for implementing environmental rules and regulations during the various phases of the mission. The duties of the EO include planning, educating, and promoting adherence to environmental considerations, and giving advice to the commander on these issues. The energy manager (EnM) coordinates energy management and supports the command staff in achieving greater energy efficiency.</a:t>
            </a:r>
          </a:p>
          <a:p>
            <a:pPr eaLnBrk="1" hangingPunct="1"/>
            <a:endParaRPr lang="en-US" altLang="sv-SE" smtClean="0">
              <a:ea typeface="ＭＳ Ｐゴシック"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Calibri" pitchFamily="34" charset="0"/>
                <a:ea typeface="ＭＳ Ｐゴシック" pitchFamily="34" charset="-128"/>
              </a:defRPr>
            </a:lvl1pPr>
            <a:lvl2pPr marL="742950" indent="-285750" defTabSz="965200" eaLnBrk="0" hangingPunct="0">
              <a:spcBef>
                <a:spcPct val="30000"/>
              </a:spcBef>
              <a:defRPr sz="1200">
                <a:solidFill>
                  <a:schemeClr val="tx1"/>
                </a:solidFill>
                <a:latin typeface="Calibri" pitchFamily="34" charset="0"/>
                <a:ea typeface="ＭＳ Ｐゴシック" pitchFamily="34" charset="-128"/>
              </a:defRPr>
            </a:lvl2pPr>
            <a:lvl3pPr marL="1143000" indent="-228600" defTabSz="965200" eaLnBrk="0" hangingPunct="0">
              <a:spcBef>
                <a:spcPct val="30000"/>
              </a:spcBef>
              <a:defRPr sz="1200">
                <a:solidFill>
                  <a:schemeClr val="tx1"/>
                </a:solidFill>
                <a:latin typeface="Calibri" pitchFamily="34" charset="0"/>
                <a:ea typeface="ＭＳ Ｐゴシック" pitchFamily="34" charset="-128"/>
              </a:defRPr>
            </a:lvl3pPr>
            <a:lvl4pPr marL="1600200" indent="-228600" defTabSz="965200" eaLnBrk="0" hangingPunct="0">
              <a:spcBef>
                <a:spcPct val="30000"/>
              </a:spcBef>
              <a:defRPr sz="1200">
                <a:solidFill>
                  <a:schemeClr val="tx1"/>
                </a:solidFill>
                <a:latin typeface="Calibri" pitchFamily="34" charset="0"/>
                <a:ea typeface="ＭＳ Ｐゴシック" pitchFamily="34" charset="-128"/>
              </a:defRPr>
            </a:lvl4pPr>
            <a:lvl5pPr marL="2057400" indent="-228600" defTabSz="965200" eaLnBrk="0" hangingPunct="0">
              <a:spcBef>
                <a:spcPct val="30000"/>
              </a:spcBef>
              <a:defRPr sz="1200">
                <a:solidFill>
                  <a:schemeClr val="tx1"/>
                </a:solidFill>
                <a:latin typeface="Calibri" pitchFamily="34"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04E3451-1473-4430-A076-3E42575D3FC3}" type="slidenum">
              <a:rPr lang="en-US" altLang="sv-SE" smtClean="0">
                <a:latin typeface="Arial" pitchFamily="34" charset="0"/>
              </a:rPr>
              <a:pPr eaLnBrk="1" hangingPunct="1">
                <a:spcBef>
                  <a:spcPct val="0"/>
                </a:spcBef>
              </a:pPr>
              <a:t>4</a:t>
            </a:fld>
            <a:endParaRPr lang="en-US" altLang="sv-SE"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Calibri" pitchFamily="34" charset="0"/>
                <a:ea typeface="ＭＳ Ｐゴシック" pitchFamily="34" charset="-128"/>
              </a:defRPr>
            </a:lvl1pPr>
            <a:lvl2pPr marL="742950" indent="-285750" defTabSz="965200" eaLnBrk="0" hangingPunct="0">
              <a:spcBef>
                <a:spcPct val="30000"/>
              </a:spcBef>
              <a:defRPr sz="1200">
                <a:solidFill>
                  <a:schemeClr val="tx1"/>
                </a:solidFill>
                <a:latin typeface="Calibri" pitchFamily="34" charset="0"/>
                <a:ea typeface="ＭＳ Ｐゴシック" pitchFamily="34" charset="-128"/>
              </a:defRPr>
            </a:lvl2pPr>
            <a:lvl3pPr marL="1143000" indent="-228600" defTabSz="965200" eaLnBrk="0" hangingPunct="0">
              <a:spcBef>
                <a:spcPct val="30000"/>
              </a:spcBef>
              <a:defRPr sz="1200">
                <a:solidFill>
                  <a:schemeClr val="tx1"/>
                </a:solidFill>
                <a:latin typeface="Calibri" pitchFamily="34" charset="0"/>
                <a:ea typeface="ＭＳ Ｐゴシック" pitchFamily="34" charset="-128"/>
              </a:defRPr>
            </a:lvl3pPr>
            <a:lvl4pPr marL="1600200" indent="-228600" defTabSz="965200" eaLnBrk="0" hangingPunct="0">
              <a:spcBef>
                <a:spcPct val="30000"/>
              </a:spcBef>
              <a:defRPr sz="1200">
                <a:solidFill>
                  <a:schemeClr val="tx1"/>
                </a:solidFill>
                <a:latin typeface="Calibri" pitchFamily="34" charset="0"/>
                <a:ea typeface="ＭＳ Ｐゴシック" pitchFamily="34" charset="-128"/>
              </a:defRPr>
            </a:lvl4pPr>
            <a:lvl5pPr marL="2057400" indent="-228600" defTabSz="965200" eaLnBrk="0" hangingPunct="0">
              <a:spcBef>
                <a:spcPct val="30000"/>
              </a:spcBef>
              <a:defRPr sz="1200">
                <a:solidFill>
                  <a:schemeClr val="tx1"/>
                </a:solidFill>
                <a:latin typeface="Calibri" pitchFamily="34"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8802DEB-0988-47F6-A6EC-74B9F81E5DB6}" type="slidenum">
              <a:rPr lang="en-US" altLang="sv-SE" smtClean="0">
                <a:latin typeface="Arial" pitchFamily="34" charset="0"/>
              </a:rPr>
              <a:pPr eaLnBrk="1" hangingPunct="1">
                <a:spcBef>
                  <a:spcPct val="0"/>
                </a:spcBef>
              </a:pPr>
              <a:t>5</a:t>
            </a:fld>
            <a:endParaRPr lang="en-US" altLang="sv-SE" smtClean="0">
              <a:latin typeface="Arial"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xfrm>
            <a:off x="431800" y="4652963"/>
            <a:ext cx="6365875"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lnSpc>
                <a:spcPct val="80000"/>
              </a:lnSpc>
              <a:spcBef>
                <a:spcPct val="0"/>
              </a:spcBef>
              <a:tabLst>
                <a:tab pos="117475" algn="l"/>
              </a:tabLst>
            </a:pPr>
            <a:r>
              <a:rPr lang="en-US" altLang="sv-SE" sz="1000" dirty="0" smtClean="0">
                <a:ea typeface="ＭＳ Ｐゴシック" pitchFamily="34" charset="-128"/>
              </a:rPr>
              <a:t>The aims of Environmental Considerations are to:</a:t>
            </a:r>
          </a:p>
          <a:p>
            <a:pPr eaLnBrk="1" hangingPunct="1">
              <a:lnSpc>
                <a:spcPct val="80000"/>
              </a:lnSpc>
              <a:spcBef>
                <a:spcPct val="0"/>
              </a:spcBef>
              <a:buFontTx/>
              <a:buChar char="•"/>
              <a:tabLst>
                <a:tab pos="117475" algn="l"/>
              </a:tabLst>
            </a:pPr>
            <a:r>
              <a:rPr lang="en-US" altLang="sv-SE" sz="1000" dirty="0" smtClean="0">
                <a:ea typeface="ＭＳ Ｐゴシック" pitchFamily="34" charset="-128"/>
              </a:rPr>
              <a:t>	avoid or minimize potentially adverse environmental impacts during military operations </a:t>
            </a:r>
          </a:p>
          <a:p>
            <a:pPr eaLnBrk="1" hangingPunct="1">
              <a:lnSpc>
                <a:spcPct val="80000"/>
              </a:lnSpc>
              <a:spcBef>
                <a:spcPct val="0"/>
              </a:spcBef>
              <a:buFontTx/>
              <a:buChar char="•"/>
              <a:tabLst>
                <a:tab pos="117475" algn="l"/>
              </a:tabLst>
            </a:pPr>
            <a:r>
              <a:rPr lang="en-US" altLang="sv-SE" sz="1000" dirty="0" smtClean="0">
                <a:ea typeface="ＭＳ Ｐゴシック" pitchFamily="34" charset="-128"/>
              </a:rPr>
              <a:t>	enable advance planning instead of having to continuously intervene to mitigate impacts during the operation; this also helps ensure the future environmental viability of the host nation</a:t>
            </a:r>
          </a:p>
          <a:p>
            <a:pPr eaLnBrk="1" hangingPunct="1">
              <a:lnSpc>
                <a:spcPct val="80000"/>
              </a:lnSpc>
              <a:spcBef>
                <a:spcPct val="0"/>
              </a:spcBef>
              <a:buFontTx/>
              <a:buChar char="•"/>
              <a:tabLst>
                <a:tab pos="117475" algn="l"/>
              </a:tabLst>
            </a:pPr>
            <a:r>
              <a:rPr lang="en-US" altLang="sv-SE" sz="1000" dirty="0" smtClean="0">
                <a:ea typeface="ＭＳ Ｐゴシック" pitchFamily="34" charset="-128"/>
              </a:rPr>
              <a:t>	mitigate and/or avoid pre-existing environmental contamination that may negatively impact the force or the mission</a:t>
            </a:r>
          </a:p>
          <a:p>
            <a:pPr eaLnBrk="1" hangingPunct="1">
              <a:lnSpc>
                <a:spcPct val="80000"/>
              </a:lnSpc>
              <a:spcBef>
                <a:spcPct val="0"/>
              </a:spcBef>
              <a:tabLst>
                <a:tab pos="117475" algn="l"/>
              </a:tabLst>
            </a:pPr>
            <a:endParaRPr lang="en-US" altLang="sv-SE" sz="1000" dirty="0" smtClean="0">
              <a:ea typeface="ＭＳ Ｐゴシック" pitchFamily="34" charset="-128"/>
            </a:endParaRPr>
          </a:p>
          <a:p>
            <a:pPr eaLnBrk="1" hangingPunct="1">
              <a:lnSpc>
                <a:spcPct val="80000"/>
              </a:lnSpc>
              <a:spcBef>
                <a:spcPct val="0"/>
              </a:spcBef>
              <a:tabLst>
                <a:tab pos="117475" algn="l"/>
              </a:tabLst>
            </a:pPr>
            <a:r>
              <a:rPr lang="en-US" altLang="sv-SE" sz="1000" noProof="0" dirty="0" smtClean="0">
                <a:ea typeface="ＭＳ Ｐゴシック" pitchFamily="34" charset="-128"/>
              </a:rPr>
              <a:t>The aims of Energy Considerations are to:</a:t>
            </a:r>
          </a:p>
          <a:p>
            <a:pPr>
              <a:lnSpc>
                <a:spcPct val="100000"/>
              </a:lnSpc>
              <a:spcBef>
                <a:spcPts val="0"/>
              </a:spcBef>
              <a:buFontTx/>
              <a:buChar char="•"/>
              <a:tabLst>
                <a:tab pos="117475" algn="l"/>
              </a:tabLst>
            </a:pPr>
            <a:r>
              <a:rPr lang="en-US" altLang="sv-SE" sz="1000" noProof="0" dirty="0" smtClean="0">
                <a:ea typeface="ＭＳ Ｐゴシック" pitchFamily="34" charset="-128"/>
              </a:rPr>
              <a:t>use less energy to provide the same service </a:t>
            </a:r>
          </a:p>
          <a:p>
            <a:pPr>
              <a:lnSpc>
                <a:spcPct val="100000"/>
              </a:lnSpc>
              <a:spcBef>
                <a:spcPts val="0"/>
              </a:spcBef>
              <a:buFontTx/>
              <a:buChar char="•"/>
              <a:tabLst>
                <a:tab pos="117475" algn="l"/>
              </a:tabLst>
            </a:pPr>
            <a:r>
              <a:rPr lang="en-US" altLang="sv-SE" sz="1000" noProof="0" dirty="0" smtClean="0">
                <a:ea typeface="ＭＳ Ｐゴシック" pitchFamily="34" charset="-128"/>
              </a:rPr>
              <a:t>systematically achieve better energy efficiency and mission sustainability through technical solutions and by enhancing</a:t>
            </a:r>
            <a:r>
              <a:rPr lang="en-US" altLang="sv-SE" sz="1000" i="1" noProof="0" dirty="0" smtClean="0">
                <a:ea typeface="ＭＳ Ｐゴシック" pitchFamily="34" charset="-128"/>
              </a:rPr>
              <a:t> </a:t>
            </a:r>
            <a:r>
              <a:rPr lang="en-US" altLang="sv-SE" sz="1000" noProof="0" dirty="0" smtClean="0">
                <a:ea typeface="ＭＳ Ｐゴシック" pitchFamily="34" charset="-128"/>
              </a:rPr>
              <a:t>energy awareness and behavioral practices </a:t>
            </a:r>
          </a:p>
          <a:p>
            <a:pPr eaLnBrk="1" hangingPunct="1">
              <a:lnSpc>
                <a:spcPct val="80000"/>
              </a:lnSpc>
              <a:spcBef>
                <a:spcPct val="0"/>
              </a:spcBef>
              <a:tabLst>
                <a:tab pos="117475" algn="l"/>
              </a:tabLst>
            </a:pPr>
            <a:endParaRPr lang="en-US" altLang="sv-SE" sz="1000" dirty="0" smtClean="0">
              <a:ea typeface="ＭＳ Ｐゴシック" pitchFamily="34" charset="-128"/>
            </a:endParaRPr>
          </a:p>
          <a:p>
            <a:pPr eaLnBrk="1" hangingPunct="1">
              <a:lnSpc>
                <a:spcPct val="80000"/>
              </a:lnSpc>
              <a:spcBef>
                <a:spcPct val="0"/>
              </a:spcBef>
              <a:tabLst>
                <a:tab pos="117475" algn="l"/>
              </a:tabLst>
            </a:pPr>
            <a:r>
              <a:rPr lang="en-US" altLang="en-US" sz="1000" dirty="0" smtClean="0">
                <a:ea typeface="ＭＳ Ｐゴシック" pitchFamily="34" charset="-128"/>
              </a:rPr>
              <a:t>“</a:t>
            </a:r>
            <a:r>
              <a:rPr lang="en-US" altLang="sv-SE" sz="1000" dirty="0" smtClean="0">
                <a:ea typeface="ＭＳ Ｐゴシック" pitchFamily="34" charset="-128"/>
              </a:rPr>
              <a:t>Environmental Considerations in Operations (</a:t>
            </a:r>
            <a:r>
              <a:rPr lang="en-US" altLang="sv-SE" sz="1000" dirty="0" err="1" smtClean="0">
                <a:ea typeface="ＭＳ Ｐゴシック" pitchFamily="34" charset="-128"/>
              </a:rPr>
              <a:t>ECOps</a:t>
            </a:r>
            <a:r>
              <a:rPr lang="en-US" altLang="sv-SE" sz="1000" dirty="0" smtClean="0">
                <a:ea typeface="ＭＳ Ｐゴシック" pitchFamily="34" charset="-128"/>
              </a:rPr>
              <a:t>)</a:t>
            </a:r>
            <a:r>
              <a:rPr lang="en-US" altLang="en-US" sz="1000" dirty="0" smtClean="0">
                <a:ea typeface="ＭＳ Ｐゴシック" pitchFamily="34" charset="-128"/>
              </a:rPr>
              <a:t>”</a:t>
            </a:r>
            <a:r>
              <a:rPr lang="en-US" altLang="sv-SE" sz="1000" dirty="0" smtClean="0">
                <a:ea typeface="ＭＳ Ｐゴシック" pitchFamily="34" charset="-128"/>
              </a:rPr>
              <a:t> covers a broad range of issues. The focus areas addressed in this toolbox are: </a:t>
            </a:r>
          </a:p>
          <a:p>
            <a:pPr eaLnBrk="1" hangingPunct="1">
              <a:lnSpc>
                <a:spcPct val="80000"/>
              </a:lnSpc>
              <a:spcBef>
                <a:spcPct val="0"/>
              </a:spcBef>
              <a:buFontTx/>
              <a:buChar char="•"/>
              <a:tabLst>
                <a:tab pos="117475" algn="l"/>
              </a:tabLst>
            </a:pPr>
            <a:r>
              <a:rPr lang="en-US" altLang="sv-SE" sz="1000" dirty="0" smtClean="0">
                <a:ea typeface="ＭＳ Ｐゴシック" pitchFamily="34" charset="-128"/>
              </a:rPr>
              <a:t> </a:t>
            </a:r>
            <a:r>
              <a:rPr lang="en-US" altLang="sv-SE" sz="1000" u="sng" dirty="0" smtClean="0">
                <a:ea typeface="ＭＳ Ｐゴシック" pitchFamily="34" charset="-128"/>
              </a:rPr>
              <a:t>Solid waste/hazardous material/hazardous waste management</a:t>
            </a:r>
            <a:r>
              <a:rPr lang="en-US" altLang="sv-SE" sz="1000" dirty="0" smtClean="0">
                <a:ea typeface="ＭＳ Ｐゴシック" pitchFamily="34" charset="-128"/>
              </a:rPr>
              <a:t>.  Operations require a lot of material and generate large quantities of waste.  Proper management of material and waste helps to minimize environmental pollution, protect health, and conserve resources and funding. For example, it is important to properly handle and store hazardous material or waste that is used when maintaining vehicles.</a:t>
            </a:r>
          </a:p>
          <a:p>
            <a:pPr eaLnBrk="1" hangingPunct="1">
              <a:lnSpc>
                <a:spcPct val="80000"/>
              </a:lnSpc>
              <a:spcBef>
                <a:spcPct val="0"/>
              </a:spcBef>
              <a:buFontTx/>
              <a:buChar char="•"/>
              <a:tabLst>
                <a:tab pos="117475" algn="l"/>
              </a:tabLst>
            </a:pPr>
            <a:r>
              <a:rPr lang="en-US" altLang="sv-SE" sz="1000" dirty="0" smtClean="0">
                <a:ea typeface="ＭＳ Ｐゴシック" pitchFamily="34" charset="-128"/>
              </a:rPr>
              <a:t>	</a:t>
            </a:r>
            <a:r>
              <a:rPr lang="en-US" altLang="sv-SE" sz="1000" u="sng" dirty="0" smtClean="0">
                <a:ea typeface="ＭＳ Ｐゴシック" pitchFamily="34" charset="-128"/>
              </a:rPr>
              <a:t>Water and wastewater management</a:t>
            </a:r>
            <a:r>
              <a:rPr lang="en-US" altLang="sv-SE" sz="1000" dirty="0" smtClean="0">
                <a:ea typeface="ＭＳ Ｐゴシック" pitchFamily="34" charset="-128"/>
              </a:rPr>
              <a:t>.  Water is used in many aspects of an operation. It is necessary for drinking, personal hygiene, cleaning equipment, etc. Often operations occur in areas with limited water resources and water must be transported to military operations. Proper management of water and wastewater helps to ensure we have safe drinking water, reduces transportation requirements, and protects soldiers from diseases resulting from improper wastewater management. </a:t>
            </a:r>
          </a:p>
          <a:p>
            <a:pPr eaLnBrk="1" hangingPunct="1">
              <a:lnSpc>
                <a:spcPct val="80000"/>
              </a:lnSpc>
              <a:spcBef>
                <a:spcPct val="0"/>
              </a:spcBef>
              <a:buFontTx/>
              <a:buChar char="•"/>
              <a:tabLst>
                <a:tab pos="117475" algn="l"/>
              </a:tabLst>
            </a:pPr>
            <a:r>
              <a:rPr lang="en-US" altLang="sv-SE" sz="1000" dirty="0" smtClean="0">
                <a:ea typeface="ＭＳ Ｐゴシック" pitchFamily="34" charset="-128"/>
              </a:rPr>
              <a:t>  </a:t>
            </a:r>
            <a:r>
              <a:rPr lang="en-US" altLang="sv-SE" sz="1000" u="sng" dirty="0" smtClean="0">
                <a:ea typeface="ＭＳ Ｐゴシック" pitchFamily="34" charset="-128"/>
              </a:rPr>
              <a:t>Spill Prevention and Response Planning</a:t>
            </a:r>
            <a:r>
              <a:rPr lang="en-US" altLang="sv-SE" sz="1000" dirty="0" smtClean="0">
                <a:ea typeface="ＭＳ Ｐゴシック" pitchFamily="34" charset="-128"/>
              </a:rPr>
              <a:t>. Spills of petroleum, oils and lubricants (POL) and hazardous materials may occur during routine operations. Establishing preventive measures and ensuring that personnel know their roles and responsibilities for spill response helps to minimize exposure of personnel to hazards and the impacts of spills on the environment. Personnel must be able to act in the case of a spill.</a:t>
            </a:r>
          </a:p>
          <a:p>
            <a:pPr eaLnBrk="1" hangingPunct="1">
              <a:lnSpc>
                <a:spcPct val="80000"/>
              </a:lnSpc>
              <a:spcBef>
                <a:spcPct val="0"/>
              </a:spcBef>
              <a:buFontTx/>
              <a:buChar char="•"/>
              <a:tabLst>
                <a:tab pos="117475" algn="l"/>
              </a:tabLst>
            </a:pPr>
            <a:r>
              <a:rPr lang="en-US" altLang="sv-SE" sz="1000" dirty="0" smtClean="0">
                <a:ea typeface="ＭＳ Ｐゴシック" pitchFamily="34" charset="-128"/>
              </a:rPr>
              <a:t>  </a:t>
            </a:r>
            <a:r>
              <a:rPr lang="en-US" altLang="sv-SE" sz="1000" u="sng" dirty="0" smtClean="0">
                <a:ea typeface="ＭＳ Ｐゴシック" pitchFamily="34" charset="-128"/>
              </a:rPr>
              <a:t>Natural resource and cultural property protection</a:t>
            </a:r>
            <a:r>
              <a:rPr lang="en-US" altLang="sv-SE" sz="1000" dirty="0" smtClean="0">
                <a:ea typeface="ＭＳ Ｐゴシック" pitchFamily="34" charset="-128"/>
              </a:rPr>
              <a:t>. It is important for deploying forces to be respectful of historic sites, buildings, archeological sites, natural resources, wildlife and habitats that are important to the host nation. This helps to foster good relations with local populations and the host nation. </a:t>
            </a:r>
          </a:p>
          <a:p>
            <a:pPr eaLnBrk="1" hangingPunct="1">
              <a:lnSpc>
                <a:spcPct val="80000"/>
              </a:lnSpc>
              <a:spcBef>
                <a:spcPct val="0"/>
              </a:spcBef>
              <a:tabLst>
                <a:tab pos="117475" algn="l"/>
              </a:tabLst>
            </a:pPr>
            <a:endParaRPr lang="en-US" altLang="sv-SE" sz="1000" dirty="0" smtClean="0">
              <a:ea typeface="ＭＳ Ｐゴシック" pitchFamily="34" charset="-128"/>
            </a:endParaRPr>
          </a:p>
          <a:p>
            <a:pPr eaLnBrk="1" hangingPunct="1">
              <a:lnSpc>
                <a:spcPct val="80000"/>
              </a:lnSpc>
              <a:spcBef>
                <a:spcPct val="0"/>
              </a:spcBef>
              <a:buFontTx/>
              <a:buChar char="•"/>
              <a:tabLst>
                <a:tab pos="117475" algn="l"/>
              </a:tabLst>
            </a:pPr>
            <a:r>
              <a:rPr lang="en-US" altLang="sv-SE" sz="1000" b="0" noProof="0" dirty="0" smtClean="0">
                <a:ea typeface="ＭＳ Ｐゴシック" pitchFamily="34" charset="-128"/>
              </a:rPr>
              <a:t>Energy is another important consideration, but addressing all aspects of energy conservation and use could constitute a whole separate toolbox. As general guidelines, remember to use energy sustainably and responsibly. </a:t>
            </a:r>
          </a:p>
          <a:p>
            <a:pPr eaLnBrk="1" hangingPunct="1">
              <a:lnSpc>
                <a:spcPct val="80000"/>
              </a:lnSpc>
              <a:spcBef>
                <a:spcPct val="0"/>
              </a:spcBef>
              <a:tabLst>
                <a:tab pos="117475" algn="l"/>
              </a:tabLst>
            </a:pPr>
            <a:r>
              <a:rPr lang="en-US" altLang="sv-SE" sz="1000" b="0" noProof="0" dirty="0" smtClean="0">
                <a:ea typeface="ＭＳ Ｐゴシック" pitchFamily="34" charset="-128"/>
              </a:rPr>
              <a:t>Energy consumption, supplies, and availability are often critical factors for military operations. Energy use is also a financial and environmental issue, so avoid unnecessary energy use.</a:t>
            </a:r>
          </a:p>
          <a:p>
            <a:pPr eaLnBrk="1" hangingPunct="1">
              <a:lnSpc>
                <a:spcPct val="80000"/>
              </a:lnSpc>
              <a:spcBef>
                <a:spcPct val="0"/>
              </a:spcBef>
              <a:tabLst>
                <a:tab pos="117475" algn="l"/>
              </a:tabLst>
            </a:pPr>
            <a:r>
              <a:rPr lang="en-US" altLang="sv-SE" sz="1000" b="0" noProof="0" dirty="0" smtClean="0">
                <a:ea typeface="ＭＳ Ｐゴシック" pitchFamily="34" charset="-128"/>
              </a:rPr>
              <a:t>Focus areas  of  the </a:t>
            </a:r>
            <a:r>
              <a:rPr lang="en-US" altLang="en-US" sz="1000" b="0" noProof="0" dirty="0" smtClean="0">
                <a:ea typeface="ＭＳ Ｐゴシック" pitchFamily="34" charset="-128"/>
              </a:rPr>
              <a:t>“</a:t>
            </a:r>
            <a:r>
              <a:rPr lang="en-US" altLang="sv-SE" sz="1000" b="0" noProof="0" dirty="0" smtClean="0">
                <a:ea typeface="ＭＳ Ｐゴシック" pitchFamily="34" charset="-128"/>
              </a:rPr>
              <a:t>Energy Considerations in Operations (</a:t>
            </a:r>
            <a:r>
              <a:rPr lang="en-US" altLang="sv-SE" sz="1000" b="0" noProof="0" dirty="0" err="1" smtClean="0">
                <a:ea typeface="ＭＳ Ｐゴシック" pitchFamily="34" charset="-128"/>
              </a:rPr>
              <a:t>EnCOps</a:t>
            </a:r>
            <a:r>
              <a:rPr lang="en-US" altLang="sv-SE" sz="1000" b="0" noProof="0" dirty="0" smtClean="0">
                <a:ea typeface="ＭＳ Ｐゴシック" pitchFamily="34" charset="-128"/>
              </a:rPr>
              <a:t>)</a:t>
            </a:r>
            <a:r>
              <a:rPr lang="en-US" altLang="en-US" sz="1000" b="0" noProof="0" dirty="0" smtClean="0">
                <a:ea typeface="ＭＳ Ｐゴシック" pitchFamily="34" charset="-128"/>
              </a:rPr>
              <a:t>”</a:t>
            </a:r>
            <a:r>
              <a:rPr lang="en-US" altLang="sv-SE" sz="1000" b="0" noProof="0" dirty="0" smtClean="0">
                <a:ea typeface="ＭＳ Ｐゴシック" pitchFamily="34" charset="-128"/>
              </a:rPr>
              <a:t> in the toolbox are:</a:t>
            </a:r>
          </a:p>
          <a:p>
            <a:pPr>
              <a:spcBef>
                <a:spcPts val="0"/>
              </a:spcBef>
              <a:spcAft>
                <a:spcPts val="0"/>
              </a:spcAft>
              <a:buFontTx/>
              <a:buChar char="•"/>
              <a:tabLst>
                <a:tab pos="117475" algn="l"/>
              </a:tabLst>
            </a:pPr>
            <a:r>
              <a:rPr lang="en-US" altLang="sv-SE" sz="1000" b="0" u="sng" noProof="0" dirty="0" smtClean="0">
                <a:ea typeface="ＭＳ Ｐゴシック" pitchFamily="34" charset="-128"/>
              </a:rPr>
              <a:t>planning considerations for optimal energy management</a:t>
            </a:r>
          </a:p>
          <a:p>
            <a:pPr>
              <a:spcBef>
                <a:spcPts val="0"/>
              </a:spcBef>
              <a:spcAft>
                <a:spcPts val="0"/>
              </a:spcAft>
              <a:buFontTx/>
              <a:buChar char="•"/>
              <a:tabLst>
                <a:tab pos="117475" algn="l"/>
              </a:tabLst>
            </a:pPr>
            <a:r>
              <a:rPr lang="en-US" altLang="sv-SE" sz="1000" b="0" u="sng" noProof="0" dirty="0" smtClean="0">
                <a:ea typeface="ＭＳ Ｐゴシック" pitchFamily="34" charset="-128"/>
              </a:rPr>
              <a:t>energy use in military operations</a:t>
            </a:r>
          </a:p>
          <a:p>
            <a:pPr>
              <a:spcBef>
                <a:spcPts val="0"/>
              </a:spcBef>
              <a:spcAft>
                <a:spcPts val="0"/>
              </a:spcAft>
              <a:buFontTx/>
              <a:buChar char="•"/>
              <a:tabLst>
                <a:tab pos="117475" algn="l"/>
              </a:tabLst>
            </a:pPr>
            <a:r>
              <a:rPr lang="en-US" altLang="sv-SE" sz="1000" b="0" u="sng" noProof="0" dirty="0" smtClean="0">
                <a:ea typeface="ＭＳ Ｐゴシック" pitchFamily="34" charset="-128"/>
              </a:rPr>
              <a:t>energy production, storage, and distribution</a:t>
            </a:r>
          </a:p>
          <a:p>
            <a:pPr>
              <a:spcBef>
                <a:spcPts val="0"/>
              </a:spcBef>
              <a:spcAft>
                <a:spcPts val="0"/>
              </a:spcAft>
              <a:buFontTx/>
              <a:buChar char="•"/>
              <a:tabLst>
                <a:tab pos="117475" algn="l"/>
              </a:tabLst>
            </a:pPr>
            <a:r>
              <a:rPr lang="en-US" altLang="sv-SE" sz="1000" b="0" u="sng" noProof="0" dirty="0" smtClean="0">
                <a:ea typeface="ＭＳ Ｐゴシック" pitchFamily="34" charset="-128"/>
              </a:rPr>
              <a:t>energy efficiency practices</a:t>
            </a:r>
          </a:p>
          <a:p>
            <a:pPr eaLnBrk="1" hangingPunct="1">
              <a:lnSpc>
                <a:spcPct val="80000"/>
              </a:lnSpc>
              <a:spcBef>
                <a:spcPct val="0"/>
              </a:spcBef>
              <a:buFontTx/>
              <a:buChar char="•"/>
              <a:tabLst>
                <a:tab pos="117475" algn="l"/>
              </a:tabLst>
            </a:pPr>
            <a:endParaRPr lang="en-US" altLang="sv-SE" sz="1000" dirty="0" smtClean="0">
              <a:ea typeface="ＭＳ Ｐゴシック" pitchFamily="34" charset="-128"/>
            </a:endParaRPr>
          </a:p>
          <a:p>
            <a:pPr eaLnBrk="1" hangingPunct="1">
              <a:lnSpc>
                <a:spcPct val="80000"/>
              </a:lnSpc>
              <a:spcBef>
                <a:spcPct val="0"/>
              </a:spcBef>
              <a:tabLst>
                <a:tab pos="117475" algn="l"/>
              </a:tabLst>
            </a:pPr>
            <a:endParaRPr lang="en-US" altLang="sv-SE" sz="1000"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Calibri" pitchFamily="34" charset="0"/>
                <a:ea typeface="ＭＳ Ｐゴシック" pitchFamily="34" charset="-128"/>
              </a:defRPr>
            </a:lvl1pPr>
            <a:lvl2pPr marL="742950" indent="-285750" defTabSz="965200" eaLnBrk="0" hangingPunct="0">
              <a:spcBef>
                <a:spcPct val="30000"/>
              </a:spcBef>
              <a:defRPr sz="1200">
                <a:solidFill>
                  <a:schemeClr val="tx1"/>
                </a:solidFill>
                <a:latin typeface="Calibri" pitchFamily="34" charset="0"/>
                <a:ea typeface="ＭＳ Ｐゴシック" pitchFamily="34" charset="-128"/>
              </a:defRPr>
            </a:lvl2pPr>
            <a:lvl3pPr marL="1143000" indent="-228600" defTabSz="965200" eaLnBrk="0" hangingPunct="0">
              <a:spcBef>
                <a:spcPct val="30000"/>
              </a:spcBef>
              <a:defRPr sz="1200">
                <a:solidFill>
                  <a:schemeClr val="tx1"/>
                </a:solidFill>
                <a:latin typeface="Calibri" pitchFamily="34" charset="0"/>
                <a:ea typeface="ＭＳ Ｐゴシック" pitchFamily="34" charset="-128"/>
              </a:defRPr>
            </a:lvl3pPr>
            <a:lvl4pPr marL="1600200" indent="-228600" defTabSz="965200" eaLnBrk="0" hangingPunct="0">
              <a:spcBef>
                <a:spcPct val="30000"/>
              </a:spcBef>
              <a:defRPr sz="1200">
                <a:solidFill>
                  <a:schemeClr val="tx1"/>
                </a:solidFill>
                <a:latin typeface="Calibri" pitchFamily="34" charset="0"/>
                <a:ea typeface="ＭＳ Ｐゴシック" pitchFamily="34" charset="-128"/>
              </a:defRPr>
            </a:lvl4pPr>
            <a:lvl5pPr marL="2057400" indent="-228600" defTabSz="965200" eaLnBrk="0" hangingPunct="0">
              <a:spcBef>
                <a:spcPct val="30000"/>
              </a:spcBef>
              <a:defRPr sz="1200">
                <a:solidFill>
                  <a:schemeClr val="tx1"/>
                </a:solidFill>
                <a:latin typeface="Calibri" pitchFamily="34"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CE285BB9-3D7E-4393-9AA0-082D13B5AEA2}" type="slidenum">
              <a:rPr lang="en-US" altLang="sv-SE" smtClean="0">
                <a:latin typeface="Arial" pitchFamily="34" charset="0"/>
              </a:rPr>
              <a:pPr eaLnBrk="1" hangingPunct="1">
                <a:spcBef>
                  <a:spcPct val="0"/>
                </a:spcBef>
              </a:pPr>
              <a:t>6</a:t>
            </a:fld>
            <a:endParaRPr lang="en-US" altLang="sv-SE" smtClean="0">
              <a:latin typeface="Arial"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xfrm>
            <a:off x="219075" y="4637088"/>
            <a:ext cx="64023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lnSpc>
                <a:spcPct val="80000"/>
              </a:lnSpc>
              <a:spcBef>
                <a:spcPct val="0"/>
              </a:spcBef>
              <a:tabLst>
                <a:tab pos="117475" algn="l"/>
              </a:tabLst>
            </a:pPr>
            <a:r>
              <a:rPr lang="en-US" altLang="sv-SE" sz="1100" dirty="0" smtClean="0">
                <a:ea typeface="ＭＳ Ｐゴシック" pitchFamily="34" charset="-128"/>
              </a:rPr>
              <a:t>It is important to provide examples to your troops to highlight the importance of </a:t>
            </a:r>
            <a:r>
              <a:rPr lang="en-US" altLang="sv-SE" sz="1100" dirty="0" err="1" smtClean="0">
                <a:ea typeface="ＭＳ Ｐゴシック" pitchFamily="34" charset="-128"/>
              </a:rPr>
              <a:t>ECOps</a:t>
            </a:r>
            <a:r>
              <a:rPr lang="en-US" altLang="sv-SE" sz="1100" dirty="0" smtClean="0">
                <a:ea typeface="ＭＳ Ｐゴシック" pitchFamily="34" charset="-128"/>
              </a:rPr>
              <a:t> and </a:t>
            </a:r>
            <a:r>
              <a:rPr lang="en-US" altLang="sv-SE" sz="1100" dirty="0" err="1" smtClean="0">
                <a:ea typeface="ＭＳ Ｐゴシック" pitchFamily="34" charset="-128"/>
              </a:rPr>
              <a:t>EnCOps</a:t>
            </a:r>
            <a:r>
              <a:rPr lang="en-US" altLang="sv-SE" sz="1100" dirty="0" smtClean="0">
                <a:ea typeface="ＭＳ Ｐゴシック" pitchFamily="34" charset="-128"/>
              </a:rPr>
              <a:t>.  Such examples could include the bed-down of forces in areas of high industrial pollution, chemical storage facilities or swampy areas – all of these are real examples that have affected the health of personnel in deployed locations, resulting in negative mission impacts.</a:t>
            </a:r>
          </a:p>
          <a:p>
            <a:pPr eaLnBrk="1" hangingPunct="1">
              <a:lnSpc>
                <a:spcPct val="60000"/>
              </a:lnSpc>
              <a:spcBef>
                <a:spcPct val="0"/>
              </a:spcBef>
              <a:tabLst>
                <a:tab pos="117475" algn="l"/>
              </a:tabLst>
            </a:pPr>
            <a:endParaRPr lang="en-US" altLang="sv-SE" sz="1100" dirty="0" smtClean="0">
              <a:ea typeface="ＭＳ Ｐゴシック" pitchFamily="34" charset="-128"/>
            </a:endParaRPr>
          </a:p>
          <a:p>
            <a:pPr eaLnBrk="1" hangingPunct="1">
              <a:lnSpc>
                <a:spcPct val="60000"/>
              </a:lnSpc>
              <a:spcBef>
                <a:spcPct val="0"/>
              </a:spcBef>
              <a:tabLst>
                <a:tab pos="117475" algn="l"/>
              </a:tabLst>
            </a:pPr>
            <a:r>
              <a:rPr lang="en-US" altLang="sv-SE" sz="1100" dirty="0" smtClean="0">
                <a:ea typeface="ＭＳ Ｐゴシック" pitchFamily="34" charset="-128"/>
              </a:rPr>
              <a:t>There are a number of reasons why it is important to think about environmental and energy considerations. </a:t>
            </a:r>
          </a:p>
          <a:p>
            <a:pPr eaLnBrk="1" hangingPunct="1">
              <a:lnSpc>
                <a:spcPct val="60000"/>
              </a:lnSpc>
              <a:spcBef>
                <a:spcPct val="0"/>
              </a:spcBef>
              <a:tabLst>
                <a:tab pos="117475" algn="l"/>
              </a:tabLst>
            </a:pPr>
            <a:r>
              <a:rPr lang="en-US" altLang="sv-SE" sz="1100" u="sng" dirty="0" smtClean="0">
                <a:ea typeface="ＭＳ Ｐゴシック" pitchFamily="34" charset="-128"/>
              </a:rPr>
              <a:t>Force Protection (Safety and Health of Forces)</a:t>
            </a:r>
          </a:p>
          <a:p>
            <a:pPr eaLnBrk="1" hangingPunct="1">
              <a:lnSpc>
                <a:spcPct val="80000"/>
              </a:lnSpc>
              <a:spcBef>
                <a:spcPct val="0"/>
              </a:spcBef>
              <a:buFontTx/>
              <a:buChar char="•"/>
              <a:tabLst>
                <a:tab pos="117475" algn="l"/>
              </a:tabLst>
            </a:pPr>
            <a:r>
              <a:rPr lang="en-US" altLang="sv-SE" sz="1100" dirty="0" smtClean="0">
                <a:ea typeface="ＭＳ Ｐゴシック" pitchFamily="34" charset="-128"/>
              </a:rPr>
              <a:t>Planning for energy and environmental considerations prior to force deployment can help protect the safety and health of the troops.  For example, it can help ensure troops are housed away from contaminated areas. Energy and environment considerations also help to reduce military supply demands, therefore reducing the risk troops face when convoying supplies. </a:t>
            </a:r>
          </a:p>
          <a:p>
            <a:pPr eaLnBrk="1" hangingPunct="1">
              <a:lnSpc>
                <a:spcPct val="80000"/>
              </a:lnSpc>
              <a:spcBef>
                <a:spcPct val="0"/>
              </a:spcBef>
              <a:tabLst>
                <a:tab pos="117475" algn="l"/>
              </a:tabLst>
            </a:pPr>
            <a:r>
              <a:rPr lang="en-US" altLang="sv-SE" sz="1100" u="sng" dirty="0" smtClean="0">
                <a:ea typeface="ＭＳ Ｐゴシック" pitchFamily="34" charset="-128"/>
              </a:rPr>
              <a:t>Logistical, Financial and Legal Implications</a:t>
            </a:r>
          </a:p>
          <a:p>
            <a:pPr eaLnBrk="1" hangingPunct="1">
              <a:lnSpc>
                <a:spcPct val="80000"/>
              </a:lnSpc>
              <a:spcBef>
                <a:spcPct val="0"/>
              </a:spcBef>
              <a:buFontTx/>
              <a:buChar char="•"/>
              <a:tabLst>
                <a:tab pos="117475" algn="l"/>
              </a:tabLst>
            </a:pPr>
            <a:r>
              <a:rPr lang="en-US" altLang="sv-SE" sz="1100" dirty="0" smtClean="0">
                <a:ea typeface="ＭＳ Ｐゴシック" pitchFamily="34" charset="-128"/>
              </a:rPr>
              <a:t>Recent operations have shown that approximately 70% of logistic movement by weight is fuel and water. Environmental and energy considerations help to reduce the demand of these resources, which in turn help to decrease the overall cost of the mission. </a:t>
            </a:r>
          </a:p>
          <a:p>
            <a:pPr eaLnBrk="1" hangingPunct="1">
              <a:lnSpc>
                <a:spcPct val="80000"/>
              </a:lnSpc>
              <a:spcBef>
                <a:spcPct val="0"/>
              </a:spcBef>
              <a:buFontTx/>
              <a:buChar char="•"/>
              <a:tabLst>
                <a:tab pos="117475" algn="l"/>
              </a:tabLst>
            </a:pPr>
            <a:r>
              <a:rPr lang="en-US" altLang="sv-SE" sz="1100" dirty="0" smtClean="0">
                <a:ea typeface="ＭＳ Ｐゴシック" pitchFamily="34" charset="-128"/>
              </a:rPr>
              <a:t>Environmental damage requires money and man-hours to rehabilitate; this is money and manpower that could be used elsewhere in the operation. Failure to prevent or repair damage could result in unanticipated liabilities, both legal and political.</a:t>
            </a:r>
          </a:p>
          <a:p>
            <a:pPr eaLnBrk="1" hangingPunct="1">
              <a:lnSpc>
                <a:spcPct val="80000"/>
              </a:lnSpc>
              <a:spcBef>
                <a:spcPct val="0"/>
              </a:spcBef>
              <a:buFontTx/>
              <a:buChar char="•"/>
              <a:tabLst>
                <a:tab pos="117475" algn="l"/>
              </a:tabLst>
            </a:pPr>
            <a:r>
              <a:rPr lang="en-US" altLang="sv-SE" sz="1100" dirty="0" smtClean="0">
                <a:ea typeface="ＭＳ Ｐゴシック" pitchFamily="34" charset="-128"/>
              </a:rPr>
              <a:t>Poor environmental  and energy management preparation can increase resource costs. For example, it costs money to clean up the waste generated by a leaking fuel tanker as well as the cost of the spilled fuel itself. Energy supplies that are poorly managed means more energy must be delivered to the deployed location.</a:t>
            </a:r>
          </a:p>
          <a:p>
            <a:pPr eaLnBrk="1" hangingPunct="1">
              <a:lnSpc>
                <a:spcPct val="80000"/>
              </a:lnSpc>
              <a:spcBef>
                <a:spcPct val="0"/>
              </a:spcBef>
              <a:tabLst>
                <a:tab pos="117475" algn="l"/>
              </a:tabLst>
            </a:pPr>
            <a:r>
              <a:rPr lang="en-US" altLang="sv-SE" sz="1100" u="sng" dirty="0" smtClean="0">
                <a:ea typeface="ＭＳ Ｐゴシック" pitchFamily="34" charset="-128"/>
              </a:rPr>
              <a:t>Sustainable use </a:t>
            </a:r>
            <a:r>
              <a:rPr lang="en-US" altLang="sv-SE" sz="1100" dirty="0" smtClean="0">
                <a:ea typeface="ＭＳ Ｐゴシック" pitchFamily="34" charset="-128"/>
              </a:rPr>
              <a:t>of the environment is important for several different reasons:</a:t>
            </a:r>
          </a:p>
          <a:p>
            <a:pPr eaLnBrk="1" hangingPunct="1">
              <a:lnSpc>
                <a:spcPct val="80000"/>
              </a:lnSpc>
              <a:spcBef>
                <a:spcPct val="0"/>
              </a:spcBef>
              <a:buFontTx/>
              <a:buChar char="•"/>
              <a:tabLst>
                <a:tab pos="117475" algn="l"/>
              </a:tabLst>
            </a:pPr>
            <a:r>
              <a:rPr lang="en-US" altLang="sv-SE" sz="1100" dirty="0" smtClean="0">
                <a:ea typeface="ＭＳ Ｐゴシック" pitchFamily="34" charset="-128"/>
              </a:rPr>
              <a:t>so that the current mission can continue (impacts to current operations are avoided) </a:t>
            </a:r>
          </a:p>
          <a:p>
            <a:pPr eaLnBrk="1" hangingPunct="1">
              <a:lnSpc>
                <a:spcPct val="80000"/>
              </a:lnSpc>
              <a:spcBef>
                <a:spcPct val="0"/>
              </a:spcBef>
              <a:buFontTx/>
              <a:buChar char="•"/>
              <a:tabLst>
                <a:tab pos="117475" algn="l"/>
              </a:tabLst>
            </a:pPr>
            <a:r>
              <a:rPr lang="en-US" altLang="sv-SE" sz="1100" dirty="0" smtClean="0">
                <a:ea typeface="ＭＳ Ｐゴシック" pitchFamily="34" charset="-128"/>
              </a:rPr>
              <a:t>so that future deployments can occur in the same areas; this depends on proper environmental care during the current deployment</a:t>
            </a:r>
          </a:p>
          <a:p>
            <a:pPr eaLnBrk="1" hangingPunct="1">
              <a:lnSpc>
                <a:spcPct val="80000"/>
              </a:lnSpc>
              <a:spcBef>
                <a:spcPct val="0"/>
              </a:spcBef>
              <a:buFontTx/>
              <a:buChar char="•"/>
              <a:tabLst>
                <a:tab pos="117475" algn="l"/>
              </a:tabLst>
            </a:pPr>
            <a:r>
              <a:rPr lang="en-US" altLang="sv-SE" sz="1100" dirty="0" smtClean="0">
                <a:ea typeface="ＭＳ Ｐゴシック" pitchFamily="34" charset="-128"/>
              </a:rPr>
              <a:t>so that the host nation can use the area after operations have ceased</a:t>
            </a:r>
          </a:p>
          <a:p>
            <a:pPr eaLnBrk="1" hangingPunct="1">
              <a:lnSpc>
                <a:spcPct val="80000"/>
              </a:lnSpc>
              <a:spcBef>
                <a:spcPct val="0"/>
              </a:spcBef>
              <a:tabLst>
                <a:tab pos="117475" algn="l"/>
              </a:tabLst>
            </a:pPr>
            <a:endParaRPr lang="en-US" altLang="sv-SE" sz="1100" dirty="0" smtClean="0">
              <a:ea typeface="ＭＳ Ｐゴシック" pitchFamily="34" charset="-128"/>
            </a:endParaRPr>
          </a:p>
          <a:p>
            <a:pPr eaLnBrk="1" hangingPunct="1">
              <a:lnSpc>
                <a:spcPct val="80000"/>
              </a:lnSpc>
              <a:spcBef>
                <a:spcPct val="0"/>
              </a:spcBef>
              <a:tabLst>
                <a:tab pos="117475" algn="l"/>
              </a:tabLst>
            </a:pPr>
            <a:r>
              <a:rPr lang="en-US" altLang="sv-SE" sz="1100" dirty="0" smtClean="0">
                <a:ea typeface="ＭＳ Ｐゴシック" pitchFamily="34" charset="-128"/>
              </a:rPr>
              <a:t>When implementing environmental and energy considerations, you should consider possible environmental impacts on the geopolitical situation such as:</a:t>
            </a:r>
          </a:p>
          <a:p>
            <a:pPr eaLnBrk="1" hangingPunct="1">
              <a:lnSpc>
                <a:spcPct val="80000"/>
              </a:lnSpc>
              <a:spcBef>
                <a:spcPct val="0"/>
              </a:spcBef>
              <a:buFontTx/>
              <a:buChar char="•"/>
              <a:tabLst>
                <a:tab pos="117475" algn="l"/>
              </a:tabLst>
            </a:pPr>
            <a:r>
              <a:rPr lang="en-US" altLang="sv-SE" sz="1100" dirty="0" smtClean="0">
                <a:ea typeface="ＭＳ Ｐゴシック" pitchFamily="34" charset="-128"/>
              </a:rPr>
              <a:t>	Environmental local resources as a cause of conflict, e.g., vying for access to water resources and agricultural land  as well as host nation-supported electricity.</a:t>
            </a:r>
          </a:p>
          <a:p>
            <a:pPr eaLnBrk="1" hangingPunct="1">
              <a:lnSpc>
                <a:spcPct val="80000"/>
              </a:lnSpc>
              <a:spcBef>
                <a:spcPct val="0"/>
              </a:spcBef>
              <a:buFontTx/>
              <a:buChar char="•"/>
              <a:tabLst>
                <a:tab pos="117475" algn="l"/>
              </a:tabLst>
            </a:pPr>
            <a:r>
              <a:rPr lang="en-US" altLang="sv-SE" sz="1100" dirty="0" smtClean="0">
                <a:ea typeface="ＭＳ Ｐゴシック" pitchFamily="34" charset="-128"/>
              </a:rPr>
              <a:t>	Environmental threats, e.g., destruction of natural resources, contamination of farms lands, etc. could stress the economy.</a:t>
            </a:r>
          </a:p>
          <a:p>
            <a:pPr eaLnBrk="1" hangingPunct="1">
              <a:lnSpc>
                <a:spcPct val="80000"/>
              </a:lnSpc>
              <a:spcBef>
                <a:spcPct val="0"/>
              </a:spcBef>
              <a:buFontTx/>
              <a:buChar char="•"/>
              <a:tabLst>
                <a:tab pos="117475" algn="l"/>
              </a:tabLst>
            </a:pPr>
            <a:r>
              <a:rPr lang="en-US" altLang="sv-SE" sz="1100" dirty="0" smtClean="0">
                <a:ea typeface="ＭＳ Ｐゴシック" pitchFamily="34" charset="-128"/>
              </a:rPr>
              <a:t>	National strategic assets and security interests where implementation of considerations should be cognizant of the host nation</a:t>
            </a:r>
            <a:r>
              <a:rPr lang="ja-JP" altLang="en-US" sz="1100" dirty="0" smtClean="0">
                <a:ea typeface="ＭＳ Ｐゴシック" pitchFamily="34" charset="-128"/>
              </a:rPr>
              <a:t>’</a:t>
            </a:r>
            <a:r>
              <a:rPr lang="en-US" altLang="ja-JP" sz="1100" dirty="0" smtClean="0">
                <a:ea typeface="ＭＳ Ｐゴシック" pitchFamily="34" charset="-128"/>
              </a:rPr>
              <a:t>s resources and populace</a:t>
            </a:r>
          </a:p>
          <a:p>
            <a:pPr eaLnBrk="1" hangingPunct="1">
              <a:lnSpc>
                <a:spcPct val="60000"/>
              </a:lnSpc>
              <a:spcBef>
                <a:spcPct val="0"/>
              </a:spcBef>
              <a:tabLst>
                <a:tab pos="117475" algn="l"/>
              </a:tabLst>
            </a:pPr>
            <a:endParaRPr lang="en-US" altLang="sv-SE" sz="1100" dirty="0" smtClean="0">
              <a:ea typeface="ＭＳ Ｐゴシック" pitchFamily="34" charset="-128"/>
            </a:endParaRPr>
          </a:p>
          <a:p>
            <a:pPr eaLnBrk="1" hangingPunct="1">
              <a:lnSpc>
                <a:spcPct val="80000"/>
              </a:lnSpc>
              <a:spcBef>
                <a:spcPct val="0"/>
              </a:spcBef>
              <a:tabLst>
                <a:tab pos="117475" algn="l"/>
              </a:tabLst>
            </a:pPr>
            <a:r>
              <a:rPr lang="en-US" altLang="sv-SE" sz="1100" dirty="0" smtClean="0">
                <a:ea typeface="ＭＳ Ｐゴシック" pitchFamily="34" charset="-128"/>
              </a:rPr>
              <a:t>When proper consideration is given, this can help win the hearts and minds of the local population by showing them that you respect host nation values and resources. All of this contributes to making a positive impact on psychological operations (PSYOPS).</a:t>
            </a:r>
          </a:p>
          <a:p>
            <a:pPr eaLnBrk="1" hangingPunct="1">
              <a:lnSpc>
                <a:spcPct val="80000"/>
              </a:lnSpc>
              <a:spcBef>
                <a:spcPct val="0"/>
              </a:spcBef>
              <a:tabLst>
                <a:tab pos="117475" algn="l"/>
              </a:tabLst>
            </a:pPr>
            <a:endParaRPr lang="en-US" altLang="sv-SE" sz="1100" dirty="0" smtClean="0">
              <a:ea typeface="ＭＳ Ｐゴシック" pitchFamily="34" charset="-128"/>
            </a:endParaRPr>
          </a:p>
          <a:p>
            <a:pPr eaLnBrk="1" hangingPunct="1">
              <a:lnSpc>
                <a:spcPct val="80000"/>
              </a:lnSpc>
              <a:spcBef>
                <a:spcPct val="0"/>
              </a:spcBef>
              <a:tabLst>
                <a:tab pos="117475" algn="l"/>
              </a:tabLst>
            </a:pPr>
            <a:r>
              <a:rPr lang="en-US" altLang="sv-SE" sz="1100" dirty="0" smtClean="0">
                <a:solidFill>
                  <a:srgbClr val="131307"/>
                </a:solidFill>
                <a:ea typeface="ＭＳ Ｐゴシック" pitchFamily="34" charset="-128"/>
              </a:rPr>
              <a:t>In the end, by doing things like reducing demand (of water, packaging, energy, etc.), and reusing and recycling resources and equipment, you will be helping to improve the safety and security of yourself and your troops.</a:t>
            </a:r>
          </a:p>
          <a:p>
            <a:pPr eaLnBrk="1" hangingPunct="1">
              <a:lnSpc>
                <a:spcPct val="80000"/>
              </a:lnSpc>
              <a:spcBef>
                <a:spcPct val="0"/>
              </a:spcBef>
              <a:tabLst>
                <a:tab pos="117475" algn="l"/>
              </a:tabLst>
            </a:pPr>
            <a:endParaRPr lang="en-US" altLang="sv-SE" sz="1100" dirty="0" smtClean="0">
              <a:solidFill>
                <a:srgbClr val="131307"/>
              </a:solidFill>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sv-SE" dirty="0" smtClean="0">
                <a:ea typeface="ＭＳ Ｐゴシック" pitchFamily="34" charset="-128"/>
              </a:rPr>
              <a:t>At each stage of the life cycle process, there are environmental and energy requirements and responsibilities at different levels of the command structure, from the highest strategic planning to the daily responsibilities of every soldier.</a:t>
            </a:r>
          </a:p>
          <a:p>
            <a:pPr eaLnBrk="1" hangingPunct="1"/>
            <a:r>
              <a:rPr lang="en-US" altLang="sv-SE" dirty="0" smtClean="0">
                <a:ea typeface="ＭＳ Ｐゴシック" pitchFamily="34" charset="-128"/>
              </a:rPr>
              <a:t>The commanding officer has an important role to play in all stages of this life cycle, with assistance from the EO and </a:t>
            </a:r>
            <a:r>
              <a:rPr lang="en-US" altLang="sv-SE" dirty="0" err="1" smtClean="0">
                <a:ea typeface="ＭＳ Ｐゴシック" pitchFamily="34" charset="-128"/>
              </a:rPr>
              <a:t>EnM</a:t>
            </a:r>
            <a:r>
              <a:rPr lang="en-US" altLang="sv-SE" dirty="0" smtClean="0">
                <a:ea typeface="ＭＳ Ｐゴシック" pitchFamily="34" charset="-128"/>
              </a:rPr>
              <a:t>. What you do sets an example for all others in your command to follow. </a:t>
            </a:r>
          </a:p>
          <a:p>
            <a:pPr eaLnBrk="1" hangingPunct="1"/>
            <a:endParaRPr lang="en-US" altLang="sv-SE" dirty="0" smtClean="0">
              <a:ea typeface="ＭＳ Ｐゴシック" pitchFamily="34" charset="-128"/>
            </a:endParaRPr>
          </a:p>
          <a:p>
            <a:pPr eaLnBrk="1" hangingPunct="1"/>
            <a:endParaRPr lang="en-US" altLang="sv-SE" dirty="0" smtClean="0">
              <a:ea typeface="ＭＳ Ｐゴシック" pitchFamily="34" charset="-128"/>
            </a:endParaRPr>
          </a:p>
          <a:p>
            <a:pPr eaLnBrk="1" hangingPunct="1"/>
            <a:endParaRPr lang="en-US" altLang="sv-SE" dirty="0" smtClean="0">
              <a:ea typeface="ＭＳ Ｐゴシック" pitchFamily="34" charset="-128"/>
            </a:endParaRPr>
          </a:p>
          <a:p>
            <a:pPr eaLnBrk="1" hangingPunct="1"/>
            <a:endParaRPr lang="en-US" altLang="sv-SE" dirty="0" smtClean="0">
              <a:ea typeface="ＭＳ Ｐゴシック" pitchFamily="34" charset="-128"/>
            </a:endParaRPr>
          </a:p>
          <a:p>
            <a:pPr eaLnBrk="1" hangingPunct="1"/>
            <a:endParaRPr lang="en-US" altLang="sv-SE" dirty="0" smtClean="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8F048DB-AC1B-464B-8854-712A290C9EC8}" type="slidenum">
              <a:rPr lang="en-US" altLang="sv-SE" smtClean="0">
                <a:latin typeface="Arial" pitchFamily="34" charset="0"/>
              </a:rPr>
              <a:pPr eaLnBrk="1" hangingPunct="1">
                <a:spcBef>
                  <a:spcPct val="0"/>
                </a:spcBef>
              </a:pPr>
              <a:t>7</a:t>
            </a:fld>
            <a:endParaRPr lang="en-US" altLang="sv-SE"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fi-FI" altLang="sv-SE" b="0" dirty="0" smtClean="0">
                <a:ea typeface="ＭＳ Ｐゴシック" pitchFamily="34" charset="-128"/>
              </a:rPr>
              <a:t>For</a:t>
            </a:r>
            <a:r>
              <a:rPr lang="fi-FI" altLang="sv-SE" b="0" baseline="0" dirty="0" smtClean="0">
                <a:ea typeface="ＭＳ Ｐゴシック" pitchFamily="34" charset="-128"/>
              </a:rPr>
              <a:t> general information about military energy use, see for example</a:t>
            </a:r>
            <a:r>
              <a:rPr lang="fi-FI" altLang="sv-SE" b="1" baseline="0" dirty="0" smtClean="0">
                <a:ea typeface="ＭＳ Ｐゴシック" pitchFamily="34" charset="-128"/>
              </a:rPr>
              <a:t>, </a:t>
            </a:r>
            <a:r>
              <a:rPr lang="en-US" sz="1200" kern="1200" dirty="0" smtClean="0">
                <a:solidFill>
                  <a:schemeClr val="tx1"/>
                </a:solidFill>
                <a:effectLst/>
                <a:latin typeface="+mn-lt"/>
                <a:ea typeface="ＭＳ Ｐゴシック" charset="0"/>
                <a:cs typeface="+mn-cs"/>
              </a:rPr>
              <a:t>US Army, “The Power Is in Your Hands,” https://www.army.mil/e2/c/downloads/316462.pdf.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Information</a:t>
            </a:r>
            <a:r>
              <a:rPr lang="en-US" sz="1200" kern="1200" baseline="0" dirty="0" smtClean="0">
                <a:solidFill>
                  <a:schemeClr val="tx1"/>
                </a:solidFill>
                <a:effectLst/>
                <a:latin typeface="+mn-lt"/>
                <a:ea typeface="ＭＳ Ｐゴシック" charset="0"/>
                <a:cs typeface="+mn-cs"/>
              </a:rPr>
              <a:t> about Afghanistan is drawn from several sources, including: http://www.natolibguides.info/smartenergy and </a:t>
            </a:r>
            <a:r>
              <a:rPr lang="en-US" sz="1200" kern="1200" dirty="0" smtClean="0">
                <a:solidFill>
                  <a:schemeClr val="tx1"/>
                </a:solidFill>
                <a:effectLst/>
                <a:latin typeface="+mn-lt"/>
                <a:ea typeface="ＭＳ Ｐゴシック" charset="0"/>
                <a:cs typeface="+mn-cs"/>
              </a:rPr>
              <a:t>http://www.nationaldefensemagazine.org/archive/2010/April/Pages/HowMuchforaGallonofGas.aspx and</a:t>
            </a:r>
            <a:r>
              <a:rPr lang="en-US" sz="1200" kern="1200" baseline="0" dirty="0" smtClean="0">
                <a:solidFill>
                  <a:schemeClr val="tx1"/>
                </a:solidFill>
                <a:effectLst/>
                <a:latin typeface="+mn-lt"/>
                <a:ea typeface="ＭＳ Ｐゴシック" charset="0"/>
                <a:cs typeface="+mn-cs"/>
              </a:rPr>
              <a:t> </a:t>
            </a:r>
            <a:r>
              <a:rPr lang="en-US" sz="1200" kern="1200" dirty="0" smtClean="0">
                <a:solidFill>
                  <a:schemeClr val="tx1"/>
                </a:solidFill>
                <a:effectLst/>
                <a:latin typeface="+mn-lt"/>
                <a:ea typeface="ＭＳ Ｐゴシック" charset="0"/>
                <a:cs typeface="+mn-cs"/>
              </a:rPr>
              <a:t>https://protonex.com/blog/iraq-and-afghanistan-the-hidden-cost-of-fuel-convoys.</a:t>
            </a:r>
            <a:endParaRPr lang="fi-FI" altLang="sv-SE" b="1" dirty="0" smtClean="0">
              <a:ea typeface="ＭＳ Ｐゴシック" pitchFamily="34" charset="-128"/>
            </a:endParaRPr>
          </a:p>
        </p:txBody>
      </p:sp>
      <p:sp>
        <p:nvSpPr>
          <p:cNvPr id="36868"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44F64169-1878-450D-A132-FC12E7FA5C57}" type="slidenum">
              <a:rPr lang="en-US" altLang="sv-SE" smtClean="0">
                <a:latin typeface="Arial" pitchFamily="34" charset="0"/>
              </a:rPr>
              <a:pPr eaLnBrk="1" hangingPunct="1">
                <a:spcBef>
                  <a:spcPct val="0"/>
                </a:spcBef>
              </a:pPr>
              <a:t>8</a:t>
            </a:fld>
            <a:endParaRPr lang="en-US" altLang="sv-SE"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sv-SE" dirty="0" smtClean="0">
                <a:ea typeface="ＭＳ Ｐゴシック" pitchFamily="34" charset="-128"/>
              </a:rPr>
              <a:t>Remember: resource conservation is ALSO energy conservation.  It takes energy to move resources to where you are!</a:t>
            </a:r>
          </a:p>
          <a:p>
            <a:r>
              <a:rPr lang="en-US" altLang="sv-SE" dirty="0" smtClean="0">
                <a:ea typeface="ＭＳ Ｐゴシック" pitchFamily="34" charset="-128"/>
              </a:rPr>
              <a:t>If available, use high-efficiency lighting such as LEDs or compact fluorescence lights.</a:t>
            </a:r>
          </a:p>
          <a:p>
            <a:endParaRPr lang="en-US" altLang="sv-SE" dirty="0" smtClean="0">
              <a:ea typeface="ＭＳ Ｐゴシック" pitchFamily="34" charset="-128"/>
            </a:endParaRPr>
          </a:p>
        </p:txBody>
      </p:sp>
      <p:sp>
        <p:nvSpPr>
          <p:cNvPr id="37892"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C66EE004-34DA-4D3C-8CD4-337086A0C435}" type="slidenum">
              <a:rPr lang="en-US" altLang="sv-SE" smtClean="0">
                <a:latin typeface="Arial" pitchFamily="34" charset="0"/>
              </a:rPr>
              <a:pPr eaLnBrk="1" hangingPunct="1">
                <a:spcBef>
                  <a:spcPct val="0"/>
                </a:spcBef>
              </a:pPr>
              <a:t>9</a:t>
            </a:fld>
            <a:endParaRPr lang="en-US" altLang="sv-SE"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a:off x="381000" y="6451600"/>
            <a:ext cx="8382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Text Box 4"/>
          <p:cNvSpPr txBox="1">
            <a:spLocks noChangeArrowheads="1"/>
          </p:cNvSpPr>
          <p:nvPr/>
        </p:nvSpPr>
        <p:spPr bwMode="auto">
          <a:xfrm>
            <a:off x="1271588" y="304800"/>
            <a:ext cx="6435725" cy="769938"/>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n-US" sz="4400" b="1" i="1" smtClean="0">
                <a:ea typeface="+mn-ea"/>
              </a:rPr>
              <a:t>Environmental Toolbox</a:t>
            </a:r>
          </a:p>
        </p:txBody>
      </p:sp>
      <p:sp>
        <p:nvSpPr>
          <p:cNvPr id="4" name="Line 5"/>
          <p:cNvSpPr>
            <a:spLocks noChangeShapeType="1"/>
          </p:cNvSpPr>
          <p:nvPr/>
        </p:nvSpPr>
        <p:spPr bwMode="auto">
          <a:xfrm>
            <a:off x="381000" y="1231900"/>
            <a:ext cx="8382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ext Box 12"/>
          <p:cNvSpPr txBox="1">
            <a:spLocks noChangeArrowheads="1"/>
          </p:cNvSpPr>
          <p:nvPr userDrawn="1"/>
        </p:nvSpPr>
        <p:spPr bwMode="auto">
          <a:xfrm>
            <a:off x="5029200" y="5029200"/>
            <a:ext cx="184150" cy="396875"/>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sz="2000" b="1" smtClean="0">
              <a:ea typeface="+mn-ea"/>
            </a:endParaRPr>
          </a:p>
        </p:txBody>
      </p:sp>
      <p:pic>
        <p:nvPicPr>
          <p:cNvPr id="6" name="Picture 3" descr="SNURRA_COLOR.jpg"/>
          <p:cNvPicPr>
            <a:picLocks noChangeAspect="1"/>
          </p:cNvPicPr>
          <p:nvPr userDrawn="1"/>
        </p:nvPicPr>
        <p:blipFill>
          <a:blip r:embed="rId2">
            <a:extLst>
              <a:ext uri="{28A0092B-C50C-407E-A947-70E740481C1C}">
                <a14:useLocalDpi xmlns:a14="http://schemas.microsoft.com/office/drawing/2010/main" val="0"/>
              </a:ext>
            </a:extLst>
          </a:blip>
          <a:srcRect l="5969" r="10448"/>
          <a:stretch>
            <a:fillRect/>
          </a:stretch>
        </p:blipFill>
        <p:spPr bwMode="auto">
          <a:xfrm>
            <a:off x="1752600" y="1447800"/>
            <a:ext cx="55864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84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0" y="1066800"/>
            <a:ext cx="9144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Rectangle 4"/>
          <p:cNvSpPr>
            <a:spLocks noChangeArrowheads="1"/>
          </p:cNvSpPr>
          <p:nvPr userDrawn="1"/>
        </p:nvSpPr>
        <p:spPr bwMode="auto">
          <a:xfrm>
            <a:off x="8153400" y="617220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fld id="{B42CE922-1756-41DD-9E00-BD2FD7D1BC7F}" type="slidenum">
              <a:rPr lang="en-US" altLang="sv-SE" smtClean="0"/>
              <a:pPr eaLnBrk="1" hangingPunct="1">
                <a:defRPr/>
              </a:pPr>
              <a:t>‹#›</a:t>
            </a:fld>
            <a:endParaRPr lang="en-US" altLang="sv-SE" smtClean="0"/>
          </a:p>
        </p:txBody>
      </p:sp>
      <p:sp>
        <p:nvSpPr>
          <p:cNvPr id="5" name="Content Placeholder 2"/>
          <p:cNvSpPr>
            <a:spLocks noGrp="1"/>
          </p:cNvSpPr>
          <p:nvPr>
            <p:ph idx="1"/>
          </p:nvPr>
        </p:nvSpPr>
        <p:spPr>
          <a:xfrm>
            <a:off x="533400" y="1371600"/>
            <a:ext cx="8001000" cy="4419600"/>
          </a:xfrm>
          <a:prstGeom prst="rect">
            <a:avLst/>
          </a:prstGeom>
        </p:spPr>
        <p:txBody>
          <a:bodyPr/>
          <a:lstStyle>
            <a:lvl1pPr>
              <a:buSzPct val="125000"/>
              <a:defRPr/>
            </a:lvl1pPr>
            <a:lvl2pPr>
              <a:buSzPct val="125000"/>
              <a:buFont typeface="Wingdings" pitchFamily="2" charset="2"/>
              <a:buChar char="§"/>
              <a:defRPr/>
            </a:lvl2pPr>
            <a:lvl3pPr>
              <a:buSzPct val="125000"/>
              <a:defRPr/>
            </a:lvl3pPr>
            <a:lvl4pPr>
              <a:buSzPct val="125000"/>
              <a:buFont typeface="Wingdings" pitchFamily="2" charset="2"/>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noChangeArrowheads="1"/>
          </p:cNvSpPr>
          <p:nvPr>
            <p:ph type="title"/>
          </p:nvPr>
        </p:nvSpPr>
        <p:spPr bwMode="auto">
          <a:xfrm>
            <a:off x="1066800" y="152400"/>
            <a:ext cx="7010400" cy="762000"/>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384327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81000" y="2438400"/>
            <a:ext cx="8382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itle 1"/>
          <p:cNvSpPr>
            <a:spLocks noGrp="1"/>
          </p:cNvSpPr>
          <p:nvPr>
            <p:ph type="title"/>
          </p:nvPr>
        </p:nvSpPr>
        <p:spPr>
          <a:xfrm>
            <a:off x="722313" y="952500"/>
            <a:ext cx="7772400" cy="1362075"/>
          </a:xfrm>
        </p:spPr>
        <p:txBody>
          <a:bodyPr anchor="b"/>
          <a:lstStyle>
            <a:lvl1pPr algn="l">
              <a:buNone/>
              <a:defRPr sz="4000" b="0" cap="none"/>
            </a:lvl1pPr>
          </a:lstStyle>
          <a:p>
            <a:r>
              <a:rPr lang="en-US" dirty="0" smtClean="0"/>
              <a:t>Click to edit Master title style</a:t>
            </a:r>
            <a:endParaRPr lang="en-US" dirty="0"/>
          </a:p>
        </p:txBody>
      </p:sp>
      <p:sp>
        <p:nvSpPr>
          <p:cNvPr id="6" name="Text Placeholder 2"/>
          <p:cNvSpPr>
            <a:spLocks noGrp="1"/>
          </p:cNvSpPr>
          <p:nvPr>
            <p:ph type="body" idx="1"/>
          </p:nvPr>
        </p:nvSpPr>
        <p:spPr>
          <a:xfrm>
            <a:off x="722313" y="2547938"/>
            <a:ext cx="7772400" cy="1338262"/>
          </a:xfrm>
          <a:prstGeom prst="rect">
            <a:avLst/>
          </a:prstGeo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32141423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Line 5"/>
          <p:cNvSpPr>
            <a:spLocks noChangeShapeType="1"/>
          </p:cNvSpPr>
          <p:nvPr userDrawn="1"/>
        </p:nvSpPr>
        <p:spPr bwMode="auto">
          <a:xfrm>
            <a:off x="0" y="990600"/>
            <a:ext cx="9144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466501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Line 5"/>
          <p:cNvSpPr>
            <a:spLocks noChangeShapeType="1"/>
          </p:cNvSpPr>
          <p:nvPr userDrawn="1"/>
        </p:nvSpPr>
        <p:spPr bwMode="auto">
          <a:xfrm>
            <a:off x="0" y="990600"/>
            <a:ext cx="9144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478647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0" y="990600"/>
            <a:ext cx="9144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mn-ea"/>
                <a:cs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mn-ea"/>
                <a:cs typeface="Arial" charset="0"/>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a:defRPr/>
            </a:lvl1pPr>
          </a:lstStyle>
          <a:p>
            <a:pPr>
              <a:defRPr/>
            </a:pPr>
            <a:fld id="{EE74841D-C838-4EA0-BF66-D7182777F47A}" type="slidenum">
              <a:rPr lang="en-US"/>
              <a:pPr>
                <a:defRPr/>
              </a:pPr>
              <a:t>‹#›</a:t>
            </a:fld>
            <a:endParaRPr lang="en-US"/>
          </a:p>
        </p:txBody>
      </p:sp>
    </p:spTree>
    <p:extLst>
      <p:ext uri="{BB962C8B-B14F-4D97-AF65-F5344CB8AC3E}">
        <p14:creationId xmlns:p14="http://schemas.microsoft.com/office/powerpoint/2010/main" val="70523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mn-ea"/>
                <a:cs typeface="Arial" charset="0"/>
              </a:defRPr>
            </a:lvl1pPr>
          </a:lstStyle>
          <a:p>
            <a:pPr>
              <a:defRPr/>
            </a:pPr>
            <a:endParaRPr lang="en-US"/>
          </a:p>
        </p:txBody>
      </p:sp>
      <p:sp>
        <p:nvSpPr>
          <p:cNvPr id="6" name="Rectangle 4"/>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mn-ea"/>
                <a:cs typeface="Arial" charset="0"/>
              </a:defRPr>
            </a:lvl1pPr>
          </a:lstStyle>
          <a:p>
            <a:pPr>
              <a:defRPr/>
            </a:pPr>
            <a:endParaRPr lang="en-US"/>
          </a:p>
        </p:txBody>
      </p:sp>
      <p:sp>
        <p:nvSpPr>
          <p:cNvPr id="7" name="Rectangle 5"/>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6AE8DDD-2DAA-4DD4-AAD3-C29FEA6C8063}" type="slidenum">
              <a:rPr lang="en-US"/>
              <a:pPr>
                <a:defRPr/>
              </a:pPr>
              <a:t>‹#›</a:t>
            </a:fld>
            <a:endParaRPr lang="en-US"/>
          </a:p>
        </p:txBody>
      </p:sp>
    </p:spTree>
    <p:extLst>
      <p:ext uri="{BB962C8B-B14F-4D97-AF65-F5344CB8AC3E}">
        <p14:creationId xmlns:p14="http://schemas.microsoft.com/office/powerpoint/2010/main" val="240558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1066800" y="152400"/>
            <a:ext cx="701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v-SE" smtClean="0"/>
              <a:t>Click to edit Master title style</a:t>
            </a:r>
          </a:p>
        </p:txBody>
      </p:sp>
      <p:pic>
        <p:nvPicPr>
          <p:cNvPr id="1027" name="Picture 3" descr="SNURRA_COLOR.jpg"/>
          <p:cNvPicPr>
            <a:picLocks noChangeAspect="1"/>
          </p:cNvPicPr>
          <p:nvPr userDrawn="1"/>
        </p:nvPicPr>
        <p:blipFill>
          <a:blip r:embed="rId9">
            <a:extLst>
              <a:ext uri="{28A0092B-C50C-407E-A947-70E740481C1C}">
                <a14:useLocalDpi xmlns:a14="http://schemas.microsoft.com/office/drawing/2010/main" val="0"/>
              </a:ext>
            </a:extLst>
          </a:blip>
          <a:srcRect r="6250"/>
          <a:stretch>
            <a:fillRect/>
          </a:stretch>
        </p:blipFill>
        <p:spPr bwMode="auto">
          <a:xfrm>
            <a:off x="0" y="76200"/>
            <a:ext cx="1143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chemeClr val="tx1"/>
          </a:solidFill>
          <a:latin typeface="+mj-lt"/>
          <a:ea typeface="ＭＳ Ｐゴシック" charset="0"/>
          <a:cs typeface="+mj-cs"/>
        </a:defRPr>
      </a:lvl1pPr>
      <a:lvl2pPr algn="ctr" rtl="0" eaLnBrk="0" fontAlgn="base" hangingPunct="0">
        <a:spcBef>
          <a:spcPct val="0"/>
        </a:spcBef>
        <a:spcAft>
          <a:spcPct val="0"/>
        </a:spcAft>
        <a:defRPr sz="3600" b="1">
          <a:solidFill>
            <a:schemeClr val="tx1"/>
          </a:solidFill>
          <a:latin typeface="Arial" charset="0"/>
          <a:ea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defRPr>
      </a:lvl5pPr>
      <a:lvl6pPr marL="455272" algn="ctr" rtl="0" eaLnBrk="1" fontAlgn="base" hangingPunct="1">
        <a:spcBef>
          <a:spcPct val="0"/>
        </a:spcBef>
        <a:spcAft>
          <a:spcPct val="0"/>
        </a:spcAft>
        <a:defRPr sz="3600" b="1">
          <a:solidFill>
            <a:schemeClr val="folHlink"/>
          </a:solidFill>
          <a:latin typeface="Arial" charset="0"/>
        </a:defRPr>
      </a:lvl6pPr>
      <a:lvl7pPr marL="910544" algn="ctr" rtl="0" eaLnBrk="1" fontAlgn="base" hangingPunct="1">
        <a:spcBef>
          <a:spcPct val="0"/>
        </a:spcBef>
        <a:spcAft>
          <a:spcPct val="0"/>
        </a:spcAft>
        <a:defRPr sz="3600" b="1">
          <a:solidFill>
            <a:schemeClr val="folHlink"/>
          </a:solidFill>
          <a:latin typeface="Arial" charset="0"/>
        </a:defRPr>
      </a:lvl7pPr>
      <a:lvl8pPr marL="1365819" algn="ctr" rtl="0" eaLnBrk="1" fontAlgn="base" hangingPunct="1">
        <a:spcBef>
          <a:spcPct val="0"/>
        </a:spcBef>
        <a:spcAft>
          <a:spcPct val="0"/>
        </a:spcAft>
        <a:defRPr sz="3600" b="1">
          <a:solidFill>
            <a:schemeClr val="folHlink"/>
          </a:solidFill>
          <a:latin typeface="Arial" charset="0"/>
        </a:defRPr>
      </a:lvl8pPr>
      <a:lvl9pPr marL="1821090" algn="ctr" rtl="0" eaLnBrk="1" fontAlgn="base" hangingPunct="1">
        <a:spcBef>
          <a:spcPct val="0"/>
        </a:spcBef>
        <a:spcAft>
          <a:spcPct val="0"/>
        </a:spcAft>
        <a:defRPr sz="3600" b="1">
          <a:solidFill>
            <a:schemeClr val="folHlink"/>
          </a:solidFill>
          <a:latin typeface="Arial" charset="0"/>
        </a:defRPr>
      </a:lvl9pPr>
    </p:titleStyle>
    <p:bodyStyle>
      <a:lvl1pPr marL="331788" indent="-331788" algn="l" rtl="0" eaLnBrk="0" fontAlgn="base" hangingPunct="0">
        <a:spcBef>
          <a:spcPct val="20000"/>
        </a:spcBef>
        <a:spcAft>
          <a:spcPct val="0"/>
        </a:spcAft>
        <a:buChar char="•"/>
        <a:defRPr sz="2400">
          <a:solidFill>
            <a:schemeClr val="tx1"/>
          </a:solidFill>
          <a:latin typeface="+mn-lt"/>
          <a:ea typeface="ＭＳ Ｐゴシック" charset="0"/>
          <a:cs typeface="+mn-cs"/>
        </a:defRPr>
      </a:lvl1pPr>
      <a:lvl2pPr marL="730250" indent="-274638" algn="l" rtl="0" eaLnBrk="0" fontAlgn="base" hangingPunct="0">
        <a:spcBef>
          <a:spcPct val="20000"/>
        </a:spcBef>
        <a:spcAft>
          <a:spcPct val="0"/>
        </a:spcAft>
        <a:buChar char="•"/>
        <a:defRPr sz="2200">
          <a:solidFill>
            <a:schemeClr val="tx1"/>
          </a:solidFill>
          <a:latin typeface="+mn-lt"/>
          <a:ea typeface="ＭＳ Ｐゴシック" charset="0"/>
        </a:defRPr>
      </a:lvl2pPr>
      <a:lvl3pPr marL="1130300" indent="-217488" algn="l" rtl="0" eaLnBrk="0" fontAlgn="base" hangingPunct="0">
        <a:spcBef>
          <a:spcPct val="20000"/>
        </a:spcBef>
        <a:spcAft>
          <a:spcPct val="0"/>
        </a:spcAft>
        <a:buChar char="•"/>
        <a:defRPr>
          <a:solidFill>
            <a:schemeClr val="tx1"/>
          </a:solidFill>
          <a:latin typeface="+mn-lt"/>
          <a:ea typeface="ＭＳ Ｐゴシック" charset="0"/>
        </a:defRPr>
      </a:lvl3pPr>
      <a:lvl4pPr marL="1585913" indent="-217488" algn="l" rtl="0" eaLnBrk="0" fontAlgn="base" hangingPunct="0">
        <a:spcBef>
          <a:spcPct val="20000"/>
        </a:spcBef>
        <a:spcAft>
          <a:spcPct val="0"/>
        </a:spcAft>
        <a:defRPr>
          <a:solidFill>
            <a:schemeClr val="tx1"/>
          </a:solidFill>
          <a:latin typeface="+mn-lt"/>
          <a:ea typeface="ＭＳ Ｐゴシック" charset="0"/>
        </a:defRPr>
      </a:lvl4pPr>
      <a:lvl5pPr marL="2041525" indent="-217488" algn="l" rtl="0" eaLnBrk="0" fontAlgn="base" hangingPunct="0">
        <a:spcBef>
          <a:spcPct val="20000"/>
        </a:spcBef>
        <a:spcAft>
          <a:spcPct val="0"/>
        </a:spcAft>
        <a:buChar char="»"/>
        <a:defRPr>
          <a:solidFill>
            <a:schemeClr val="tx1"/>
          </a:solidFill>
          <a:latin typeface="+mn-lt"/>
          <a:ea typeface="ＭＳ Ｐゴシック" charset="0"/>
        </a:defRPr>
      </a:lvl5pPr>
      <a:lvl6pPr marL="2503999" indent="-227637" algn="l" rtl="0" eaLnBrk="1" fontAlgn="base" hangingPunct="1">
        <a:spcBef>
          <a:spcPct val="20000"/>
        </a:spcBef>
        <a:spcAft>
          <a:spcPct val="0"/>
        </a:spcAft>
        <a:buChar char="»"/>
        <a:defRPr>
          <a:solidFill>
            <a:schemeClr val="tx1"/>
          </a:solidFill>
          <a:latin typeface="+mn-lt"/>
        </a:defRPr>
      </a:lvl6pPr>
      <a:lvl7pPr marL="2959268" indent="-227637" algn="l" rtl="0" eaLnBrk="1" fontAlgn="base" hangingPunct="1">
        <a:spcBef>
          <a:spcPct val="20000"/>
        </a:spcBef>
        <a:spcAft>
          <a:spcPct val="0"/>
        </a:spcAft>
        <a:buChar char="»"/>
        <a:defRPr>
          <a:solidFill>
            <a:schemeClr val="tx1"/>
          </a:solidFill>
          <a:latin typeface="+mn-lt"/>
        </a:defRPr>
      </a:lvl7pPr>
      <a:lvl8pPr marL="3414540" indent="-227637" algn="l" rtl="0" eaLnBrk="1" fontAlgn="base" hangingPunct="1">
        <a:spcBef>
          <a:spcPct val="20000"/>
        </a:spcBef>
        <a:spcAft>
          <a:spcPct val="0"/>
        </a:spcAft>
        <a:buChar char="»"/>
        <a:defRPr>
          <a:solidFill>
            <a:schemeClr val="tx1"/>
          </a:solidFill>
          <a:latin typeface="+mn-lt"/>
        </a:defRPr>
      </a:lvl8pPr>
      <a:lvl9pPr marL="3869808" indent="-227637"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0544" rtl="0" eaLnBrk="1" latinLnBrk="0" hangingPunct="1">
        <a:defRPr sz="1800" kern="1200">
          <a:solidFill>
            <a:schemeClr val="tx1"/>
          </a:solidFill>
          <a:latin typeface="+mn-lt"/>
          <a:ea typeface="+mn-ea"/>
          <a:cs typeface="+mn-cs"/>
        </a:defRPr>
      </a:lvl1pPr>
      <a:lvl2pPr marL="455272" algn="l" defTabSz="910544" rtl="0" eaLnBrk="1" latinLnBrk="0" hangingPunct="1">
        <a:defRPr sz="1800" kern="1200">
          <a:solidFill>
            <a:schemeClr val="tx1"/>
          </a:solidFill>
          <a:latin typeface="+mn-lt"/>
          <a:ea typeface="+mn-ea"/>
          <a:cs typeface="+mn-cs"/>
        </a:defRPr>
      </a:lvl2pPr>
      <a:lvl3pPr marL="910544" algn="l" defTabSz="910544" rtl="0" eaLnBrk="1" latinLnBrk="0" hangingPunct="1">
        <a:defRPr sz="1800" kern="1200">
          <a:solidFill>
            <a:schemeClr val="tx1"/>
          </a:solidFill>
          <a:latin typeface="+mn-lt"/>
          <a:ea typeface="+mn-ea"/>
          <a:cs typeface="+mn-cs"/>
        </a:defRPr>
      </a:lvl3pPr>
      <a:lvl4pPr marL="1365819" algn="l" defTabSz="910544" rtl="0" eaLnBrk="1" latinLnBrk="0" hangingPunct="1">
        <a:defRPr sz="1800" kern="1200">
          <a:solidFill>
            <a:schemeClr val="tx1"/>
          </a:solidFill>
          <a:latin typeface="+mn-lt"/>
          <a:ea typeface="+mn-ea"/>
          <a:cs typeface="+mn-cs"/>
        </a:defRPr>
      </a:lvl4pPr>
      <a:lvl5pPr marL="1821090" algn="l" defTabSz="910544" rtl="0" eaLnBrk="1" latinLnBrk="0" hangingPunct="1">
        <a:defRPr sz="1800" kern="1200">
          <a:solidFill>
            <a:schemeClr val="tx1"/>
          </a:solidFill>
          <a:latin typeface="+mn-lt"/>
          <a:ea typeface="+mn-ea"/>
          <a:cs typeface="+mn-cs"/>
        </a:defRPr>
      </a:lvl5pPr>
      <a:lvl6pPr marL="2276357" algn="l" defTabSz="910544" rtl="0" eaLnBrk="1" latinLnBrk="0" hangingPunct="1">
        <a:defRPr sz="1800" kern="1200">
          <a:solidFill>
            <a:schemeClr val="tx1"/>
          </a:solidFill>
          <a:latin typeface="+mn-lt"/>
          <a:ea typeface="+mn-ea"/>
          <a:cs typeface="+mn-cs"/>
        </a:defRPr>
      </a:lvl6pPr>
      <a:lvl7pPr marL="2731633" algn="l" defTabSz="910544" rtl="0" eaLnBrk="1" latinLnBrk="0" hangingPunct="1">
        <a:defRPr sz="1800" kern="1200">
          <a:solidFill>
            <a:schemeClr val="tx1"/>
          </a:solidFill>
          <a:latin typeface="+mn-lt"/>
          <a:ea typeface="+mn-ea"/>
          <a:cs typeface="+mn-cs"/>
        </a:defRPr>
      </a:lvl7pPr>
      <a:lvl8pPr marL="3186905" algn="l" defTabSz="910544" rtl="0" eaLnBrk="1" latinLnBrk="0" hangingPunct="1">
        <a:defRPr sz="1800" kern="1200">
          <a:solidFill>
            <a:schemeClr val="tx1"/>
          </a:solidFill>
          <a:latin typeface="+mn-lt"/>
          <a:ea typeface="+mn-ea"/>
          <a:cs typeface="+mn-cs"/>
        </a:defRPr>
      </a:lvl8pPr>
      <a:lvl9pPr marL="3642180" algn="l" defTabSz="9105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8012276" y="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5"/>
          <p:cNvSpPr>
            <a:spLocks noGrp="1"/>
          </p:cNvSpPr>
          <p:nvPr>
            <p:ph idx="1"/>
          </p:nvPr>
        </p:nvSpPr>
        <p:spPr bwMode="auto">
          <a:xfrm>
            <a:off x="533400" y="1371600"/>
            <a:ext cx="8001000" cy="4800600"/>
          </a:xfrm>
          <a:extLst/>
        </p:spPr>
        <p:txBody>
          <a:bodyPr vert="horz" wrap="square" lIns="91440" tIns="45720" rIns="91440" bIns="45720" numCol="1" anchor="t" anchorCtr="0" compatLnSpc="1">
            <a:prstTxWarp prst="textNoShape">
              <a:avLst/>
            </a:prstTxWarp>
            <a:normAutofit fontScale="92500" lnSpcReduction="20000"/>
          </a:bodyPr>
          <a:lstStyle/>
          <a:p>
            <a:pPr eaLnBrk="1" hangingPunct="1">
              <a:defRPr/>
            </a:pPr>
            <a:r>
              <a:rPr lang="en-US" altLang="fi-FI" sz="2800" dirty="0" smtClean="0">
                <a:ea typeface="+mn-ea"/>
              </a:rPr>
              <a:t>Understand  and enforce the legal requirements and responsibilities</a:t>
            </a:r>
          </a:p>
          <a:p>
            <a:pPr eaLnBrk="1" hangingPunct="1">
              <a:defRPr/>
            </a:pPr>
            <a:r>
              <a:rPr lang="en-US" altLang="fi-FI" sz="2800" dirty="0" smtClean="0">
                <a:ea typeface="+mn-ea"/>
              </a:rPr>
              <a:t>Provide command emphasis on environmental  and energy considerations through the lifecycle of operations, from strategic planning to after action reports (AARs)</a:t>
            </a:r>
          </a:p>
          <a:p>
            <a:pPr eaLnBrk="1" hangingPunct="1">
              <a:defRPr/>
            </a:pPr>
            <a:r>
              <a:rPr lang="en-US" altLang="fi-FI" sz="2800" dirty="0" smtClean="0">
                <a:ea typeface="+mn-ea"/>
              </a:rPr>
              <a:t>Designate </a:t>
            </a:r>
            <a:r>
              <a:rPr lang="en-US" altLang="fi-FI" sz="2800" dirty="0">
                <a:ea typeface="+mn-ea"/>
              </a:rPr>
              <a:t>a specific energy </a:t>
            </a:r>
            <a:r>
              <a:rPr lang="en-US" altLang="fi-FI" sz="2800" dirty="0" smtClean="0">
                <a:ea typeface="+mn-ea"/>
              </a:rPr>
              <a:t>manager (</a:t>
            </a:r>
            <a:r>
              <a:rPr lang="en-US" altLang="fi-FI" sz="2800" dirty="0" err="1" smtClean="0">
                <a:ea typeface="+mn-ea"/>
              </a:rPr>
              <a:t>EnM</a:t>
            </a:r>
            <a:r>
              <a:rPr lang="en-US" altLang="fi-FI" sz="2800" dirty="0" smtClean="0">
                <a:ea typeface="+mn-ea"/>
              </a:rPr>
              <a:t>), </a:t>
            </a:r>
            <a:r>
              <a:rPr lang="en-US" altLang="fi-FI" sz="2800" dirty="0">
                <a:ea typeface="+mn-ea"/>
              </a:rPr>
              <a:t>likely within the engineer staff, and </a:t>
            </a:r>
            <a:r>
              <a:rPr lang="en-US" altLang="fi-FI" sz="2800" dirty="0" smtClean="0">
                <a:ea typeface="+mn-ea"/>
              </a:rPr>
              <a:t>authorize the </a:t>
            </a:r>
            <a:r>
              <a:rPr lang="en-US" altLang="fi-FI" sz="2800" dirty="0" err="1" smtClean="0">
                <a:ea typeface="+mn-ea"/>
              </a:rPr>
              <a:t>EnM</a:t>
            </a:r>
            <a:r>
              <a:rPr lang="en-US" altLang="fi-FI" sz="2800" dirty="0" smtClean="0">
                <a:ea typeface="+mn-ea"/>
              </a:rPr>
              <a:t> to </a:t>
            </a:r>
            <a:r>
              <a:rPr lang="en-US" altLang="fi-FI" sz="2800" dirty="0">
                <a:ea typeface="+mn-ea"/>
              </a:rPr>
              <a:t>coordinate with all other staff as </a:t>
            </a:r>
            <a:r>
              <a:rPr lang="en-US" altLang="fi-FI" sz="2800" dirty="0" smtClean="0">
                <a:ea typeface="+mn-ea"/>
              </a:rPr>
              <a:t>necessary</a:t>
            </a:r>
          </a:p>
          <a:p>
            <a:pPr eaLnBrk="1" hangingPunct="1">
              <a:defRPr/>
            </a:pPr>
            <a:r>
              <a:rPr lang="en-US" altLang="fi-FI" sz="2800" dirty="0" smtClean="0">
                <a:ea typeface="+mn-ea"/>
              </a:rPr>
              <a:t>Chair the Energy and Environmental Management Board (EEMB) to ensure policies, priorities and resources are available for energy and environmental management (manpower, money, equipment)</a:t>
            </a:r>
          </a:p>
          <a:p>
            <a:pPr eaLnBrk="1" hangingPunct="1">
              <a:defRPr/>
            </a:pPr>
            <a:endParaRPr lang="en-US" altLang="fi-FI" sz="2800" dirty="0" smtClean="0">
              <a:ea typeface="+mn-ea"/>
            </a:endParaRPr>
          </a:p>
        </p:txBody>
      </p:sp>
      <p:sp>
        <p:nvSpPr>
          <p:cNvPr id="19459" name="Title 4"/>
          <p:cNvSpPr>
            <a:spLocks noGrp="1"/>
          </p:cNvSpPr>
          <p:nvPr>
            <p:ph type="title"/>
          </p:nvPr>
        </p:nvSpPr>
        <p:spPr>
          <a:ln/>
        </p:spPr>
        <p:txBody>
          <a:bodyPr/>
          <a:lstStyle/>
          <a:p>
            <a:pPr eaLnBrk="1" hangingPunct="1"/>
            <a:r>
              <a:rPr lang="en-US" altLang="sv-SE" sz="3200" smtClean="0">
                <a:ea typeface="ＭＳ Ｐゴシック" pitchFamily="34" charset="-128"/>
              </a:rPr>
              <a:t>Commander Responsibilities</a:t>
            </a:r>
          </a:p>
        </p:txBody>
      </p:sp>
      <p:sp>
        <p:nvSpPr>
          <p:cNvPr id="5" name="Rektangel 3"/>
          <p:cNvSpPr/>
          <p:nvPr/>
        </p:nvSpPr>
        <p:spPr>
          <a:xfrm>
            <a:off x="8030473" y="139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sv-SE" smtClean="0">
                <a:ea typeface="ＭＳ Ｐゴシック" pitchFamily="34" charset="-128"/>
              </a:rPr>
              <a:t>International laws and treaties</a:t>
            </a:r>
          </a:p>
          <a:p>
            <a:r>
              <a:rPr lang="en-US" altLang="sv-SE" smtClean="0">
                <a:ea typeface="ＭＳ Ｐゴシック" pitchFamily="34" charset="-128"/>
              </a:rPr>
              <a:t>Agreements pertaining to deploying forces such as Status of Forces Agreements (SOFAs)</a:t>
            </a:r>
          </a:p>
          <a:p>
            <a:r>
              <a:rPr lang="en-US" altLang="sv-SE" smtClean="0">
                <a:ea typeface="ＭＳ Ｐゴシック" pitchFamily="34" charset="-128"/>
              </a:rPr>
              <a:t>Own nation</a:t>
            </a:r>
            <a:r>
              <a:rPr lang="en-US" altLang="en-US" smtClean="0">
                <a:ea typeface="ＭＳ Ｐゴシック" pitchFamily="34" charset="-128"/>
              </a:rPr>
              <a:t>’</a:t>
            </a:r>
            <a:r>
              <a:rPr lang="en-US" altLang="sv-SE" smtClean="0">
                <a:ea typeface="ＭＳ Ｐゴシック" pitchFamily="34" charset="-128"/>
              </a:rPr>
              <a:t>s laws</a:t>
            </a:r>
          </a:p>
          <a:p>
            <a:r>
              <a:rPr lang="en-US" altLang="sv-SE" smtClean="0">
                <a:ea typeface="ＭＳ Ｐゴシック" pitchFamily="34" charset="-128"/>
              </a:rPr>
              <a:t>Host nation laws </a:t>
            </a:r>
          </a:p>
          <a:p>
            <a:r>
              <a:rPr lang="en-US" altLang="sv-SE" smtClean="0">
                <a:ea typeface="ＭＳ Ｐゴシック" pitchFamily="34" charset="-128"/>
              </a:rPr>
              <a:t>UN, NATO, EU, or coalition command standards – who controls the space?</a:t>
            </a:r>
          </a:p>
          <a:p>
            <a:r>
              <a:rPr lang="en-US" altLang="sv-SE" smtClean="0">
                <a:ea typeface="ＭＳ Ｐゴシック" pitchFamily="34" charset="-128"/>
              </a:rPr>
              <a:t>Mission regulations</a:t>
            </a:r>
          </a:p>
          <a:p>
            <a:pPr algn="ctr">
              <a:buFontTx/>
              <a:buNone/>
            </a:pPr>
            <a:endParaRPr lang="en-US" altLang="sv-SE" sz="2800" smtClean="0">
              <a:ea typeface="ＭＳ Ｐゴシック" pitchFamily="34" charset="-128"/>
            </a:endParaRPr>
          </a:p>
        </p:txBody>
      </p:sp>
      <p:sp>
        <p:nvSpPr>
          <p:cNvPr id="20483" name="Title 1"/>
          <p:cNvSpPr>
            <a:spLocks noGrp="1"/>
          </p:cNvSpPr>
          <p:nvPr>
            <p:ph type="title"/>
          </p:nvPr>
        </p:nvSpPr>
        <p:spPr>
          <a:ln/>
        </p:spPr>
        <p:txBody>
          <a:bodyPr/>
          <a:lstStyle/>
          <a:p>
            <a:r>
              <a:rPr lang="en-US" altLang="sv-SE" smtClean="0">
                <a:ea typeface="ＭＳ Ｐゴシック" pitchFamily="34" charset="-128"/>
              </a:rPr>
              <a:t>Laws and Regulations</a:t>
            </a:r>
          </a:p>
        </p:txBody>
      </p:sp>
      <p:sp>
        <p:nvSpPr>
          <p:cNvPr id="16388" name="TextBox 4"/>
          <p:cNvSpPr txBox="1">
            <a:spLocks noChangeArrowheads="1"/>
          </p:cNvSpPr>
          <p:nvPr/>
        </p:nvSpPr>
        <p:spPr bwMode="auto">
          <a:xfrm>
            <a:off x="1066800" y="4800600"/>
            <a:ext cx="7010400" cy="15700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sv-SE" sz="2400"/>
              <a:t>Compare and understand what governs the current operation. </a:t>
            </a:r>
            <a:br>
              <a:rPr lang="en-US" altLang="sv-SE" sz="2400"/>
            </a:br>
            <a:r>
              <a:rPr lang="en-US" altLang="sv-SE" sz="2400"/>
              <a:t>Be prepared to implement the highest applicable environmental standard.</a:t>
            </a:r>
          </a:p>
        </p:txBody>
      </p:sp>
      <p:sp>
        <p:nvSpPr>
          <p:cNvPr id="6" name="Rektangel 3"/>
          <p:cNvSpPr/>
          <p:nvPr/>
        </p:nvSpPr>
        <p:spPr>
          <a:xfrm>
            <a:off x="7995216" y="139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sv-SE" smtClean="0">
                <a:ea typeface="ＭＳ Ｐゴシック" pitchFamily="34" charset="-128"/>
              </a:rPr>
              <a:t>Strategic Level Planning</a:t>
            </a:r>
          </a:p>
        </p:txBody>
      </p:sp>
      <p:sp>
        <p:nvSpPr>
          <p:cNvPr id="14339" name="Rectangle 3"/>
          <p:cNvSpPr>
            <a:spLocks noGrp="1" noChangeArrowheads="1"/>
          </p:cNvSpPr>
          <p:nvPr>
            <p:ph idx="1"/>
          </p:nvPr>
        </p:nvSpPr>
        <p:spPr>
          <a:xfrm>
            <a:off x="457200" y="1143000"/>
            <a:ext cx="8229600" cy="5029200"/>
          </a:xfrm>
        </p:spPr>
        <p:txBody>
          <a:bodyPr/>
          <a:lstStyle/>
          <a:p>
            <a:pPr marL="331788" lvl="1" indent="-331788" eaLnBrk="1" hangingPunct="1">
              <a:defRPr/>
            </a:pPr>
            <a:r>
              <a:rPr lang="en-US" sz="2400" dirty="0" smtClean="0">
                <a:ea typeface="+mn-ea"/>
                <a:cs typeface="+mn-cs"/>
              </a:rPr>
              <a:t>The Operation Plan (OPLAN) should contain an environmental annex. It should be based on an analysis of:</a:t>
            </a:r>
          </a:p>
          <a:p>
            <a:pPr lvl="1" eaLnBrk="1" hangingPunct="1">
              <a:defRPr/>
            </a:pPr>
            <a:r>
              <a:rPr lang="en-US" sz="2000" dirty="0" smtClean="0"/>
              <a:t>The legal framework</a:t>
            </a:r>
          </a:p>
          <a:p>
            <a:pPr lvl="1" eaLnBrk="1" hangingPunct="1">
              <a:defRPr/>
            </a:pPr>
            <a:r>
              <a:rPr lang="en-US" sz="2000" dirty="0" smtClean="0"/>
              <a:t>Critical environmental aspects that could constrain the effective achievement of the mission</a:t>
            </a:r>
          </a:p>
          <a:p>
            <a:pPr lvl="1" eaLnBrk="1" hangingPunct="1">
              <a:defRPr/>
            </a:pPr>
            <a:r>
              <a:rPr lang="en-US" sz="2000" dirty="0" smtClean="0"/>
              <a:t>Critical environmental aspects that could affect force protection or increase financial risks</a:t>
            </a:r>
          </a:p>
          <a:p>
            <a:pPr marL="331788" lvl="1" indent="-331788" eaLnBrk="1" hangingPunct="1">
              <a:defRPr/>
            </a:pPr>
            <a:r>
              <a:rPr lang="en-US" sz="2400" dirty="0" smtClean="0"/>
              <a:t>Energy Management issues need to be considered and integrated into all relevant parts of the OPLAN. </a:t>
            </a:r>
          </a:p>
          <a:p>
            <a:pPr lvl="1" eaLnBrk="1" hangingPunct="1">
              <a:defRPr/>
            </a:pPr>
            <a:r>
              <a:rPr lang="en-US" sz="2000" dirty="0" smtClean="0"/>
              <a:t>Pre-deployment planning will determine how energy efficient the operation will be </a:t>
            </a:r>
          </a:p>
          <a:p>
            <a:pPr lvl="1" eaLnBrk="1" hangingPunct="1">
              <a:defRPr/>
            </a:pPr>
            <a:r>
              <a:rPr lang="en-US" sz="2000" dirty="0"/>
              <a:t>A</a:t>
            </a:r>
            <a:r>
              <a:rPr lang="en-US" sz="2000" dirty="0" smtClean="0"/>
              <a:t>n </a:t>
            </a:r>
            <a:r>
              <a:rPr lang="en-US" sz="2000" dirty="0"/>
              <a:t>energy management </a:t>
            </a:r>
            <a:r>
              <a:rPr lang="en-US" sz="2000" dirty="0" smtClean="0"/>
              <a:t>plan should be developed as early as possible in the planning process</a:t>
            </a:r>
            <a:endParaRPr lang="en-US" sz="2000" dirty="0"/>
          </a:p>
        </p:txBody>
      </p:sp>
      <p:sp>
        <p:nvSpPr>
          <p:cNvPr id="2150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90F2A45-0084-409A-BCBE-160A7926D470}" type="slidenum">
              <a:rPr lang="en-US" altLang="sv-SE" smtClean="0"/>
              <a:pPr eaLnBrk="1" hangingPunct="1"/>
              <a:t>12</a:t>
            </a:fld>
            <a:endParaRPr lang="en-US" altLang="sv-SE" smtClean="0"/>
          </a:p>
        </p:txBody>
      </p:sp>
      <p:sp>
        <p:nvSpPr>
          <p:cNvPr id="6" name="Rektangel 3"/>
          <p:cNvSpPr/>
          <p:nvPr/>
        </p:nvSpPr>
        <p:spPr>
          <a:xfrm>
            <a:off x="8012276" y="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66800" y="152400"/>
            <a:ext cx="7315200" cy="762000"/>
          </a:xfrm>
        </p:spPr>
        <p:txBody>
          <a:bodyPr/>
          <a:lstStyle/>
          <a:p>
            <a:r>
              <a:rPr lang="en-US" altLang="sv-SE" sz="3200" dirty="0" smtClean="0">
                <a:ea typeface="ＭＳ Ｐゴシック" pitchFamily="34" charset="-128"/>
              </a:rPr>
              <a:t>Environmental and Energy Management</a:t>
            </a:r>
          </a:p>
        </p:txBody>
      </p:sp>
      <p:sp>
        <p:nvSpPr>
          <p:cNvPr id="22531" name="Content Placeholder 2"/>
          <p:cNvSpPr>
            <a:spLocks noGrp="1"/>
          </p:cNvSpPr>
          <p:nvPr>
            <p:ph idx="1"/>
          </p:nvPr>
        </p:nvSpPr>
        <p:spPr bwMode="auto">
          <a:xfrm>
            <a:off x="533400" y="1295400"/>
            <a:ext cx="8229600" cy="467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sv-SE" sz="2000" dirty="0" smtClean="0">
                <a:ea typeface="ＭＳ Ｐゴシック" pitchFamily="34" charset="-128"/>
              </a:rPr>
              <a:t>Environmental and energy issues should be addressed regularly in relevant existing management </a:t>
            </a:r>
            <a:r>
              <a:rPr lang="en-US" altLang="sv-SE" sz="2000" dirty="0">
                <a:ea typeface="ＭＳ Ｐゴシック" pitchFamily="34" charset="-128"/>
              </a:rPr>
              <a:t>g</a:t>
            </a:r>
            <a:r>
              <a:rPr lang="en-US" altLang="sv-SE" sz="2000" dirty="0" smtClean="0">
                <a:ea typeface="ＭＳ Ｐゴシック" pitchFamily="34" charset="-128"/>
              </a:rPr>
              <a:t>roups. The </a:t>
            </a:r>
            <a:r>
              <a:rPr lang="en-US" altLang="sv-SE" sz="2000" dirty="0" err="1" smtClean="0">
                <a:ea typeface="ＭＳ Ｐゴシック" pitchFamily="34" charset="-128"/>
              </a:rPr>
              <a:t>EnM</a:t>
            </a:r>
            <a:r>
              <a:rPr lang="en-US" altLang="sv-SE" sz="2000" dirty="0" smtClean="0">
                <a:ea typeface="ＭＳ Ｐゴシック" pitchFamily="34" charset="-128"/>
              </a:rPr>
              <a:t> and EO should participate when energy and environmental issues are </a:t>
            </a:r>
            <a:r>
              <a:rPr lang="en-US" altLang="en-US" sz="2000" dirty="0" smtClean="0">
                <a:ea typeface="ＭＳ Ｐゴシック" pitchFamily="34" charset="-128"/>
              </a:rPr>
              <a:t>“</a:t>
            </a:r>
            <a:r>
              <a:rPr lang="en-US" altLang="sv-SE" sz="2000" dirty="0" smtClean="0">
                <a:ea typeface="ＭＳ Ｐゴシック" pitchFamily="34" charset="-128"/>
              </a:rPr>
              <a:t>on the table.</a:t>
            </a:r>
            <a:r>
              <a:rPr lang="en-US" altLang="en-US" sz="2000" dirty="0" smtClean="0">
                <a:ea typeface="ＭＳ Ｐゴシック" pitchFamily="34" charset="-128"/>
              </a:rPr>
              <a:t>”</a:t>
            </a:r>
            <a:r>
              <a:rPr lang="en-US" altLang="sv-SE" sz="2000" dirty="0" smtClean="0">
                <a:ea typeface="ＭＳ Ｐゴシック" pitchFamily="34" charset="-128"/>
              </a:rPr>
              <a:t> </a:t>
            </a:r>
          </a:p>
          <a:p>
            <a:pPr marL="0" indent="0"/>
            <a:r>
              <a:rPr lang="en-US" altLang="sv-SE" sz="1800" dirty="0" smtClean="0">
                <a:ea typeface="ＭＳ Ｐゴシック" pitchFamily="34" charset="-128"/>
              </a:rPr>
              <a:t>The </a:t>
            </a:r>
            <a:r>
              <a:rPr lang="en-US" altLang="sv-SE" sz="1800" dirty="0">
                <a:ea typeface="ＭＳ Ｐゴシック" pitchFamily="34" charset="-128"/>
              </a:rPr>
              <a:t>Environmental </a:t>
            </a:r>
            <a:r>
              <a:rPr lang="en-US" altLang="sv-SE" sz="1800" dirty="0" smtClean="0">
                <a:ea typeface="ＭＳ Ｐゴシック" pitchFamily="34" charset="-128"/>
              </a:rPr>
              <a:t>and Energy Management Board (EEMB) advises the Commander in establishing policies, procedures, practices, priorities and overall direction for environmental management requirements</a:t>
            </a:r>
          </a:p>
          <a:p>
            <a:pPr marL="0" indent="0"/>
            <a:r>
              <a:rPr lang="en-US" altLang="sv-SE" sz="1800" dirty="0" smtClean="0">
                <a:ea typeface="ＭＳ Ｐゴシック" pitchFamily="34" charset="-128"/>
              </a:rPr>
              <a:t>The Commander</a:t>
            </a:r>
            <a:r>
              <a:rPr lang="en-US" altLang="en-US" sz="1800" dirty="0" smtClean="0">
                <a:ea typeface="ＭＳ Ｐゴシック" pitchFamily="34" charset="-128"/>
              </a:rPr>
              <a:t>’</a:t>
            </a:r>
            <a:r>
              <a:rPr lang="en-US" altLang="sv-SE" sz="1800" dirty="0" smtClean="0">
                <a:ea typeface="ＭＳ Ｐゴシック" pitchFamily="34" charset="-128"/>
              </a:rPr>
              <a:t>s responsibility is to chair the EEMB</a:t>
            </a:r>
          </a:p>
          <a:p>
            <a:pPr marL="0" indent="0"/>
            <a:r>
              <a:rPr lang="en-US" altLang="sv-SE" sz="1800" dirty="0" smtClean="0">
                <a:ea typeface="ＭＳ Ｐゴシック" pitchFamily="34" charset="-128"/>
              </a:rPr>
              <a:t>Suggested EEMB participants:</a:t>
            </a:r>
          </a:p>
          <a:p>
            <a:pPr lvl="1"/>
            <a:endParaRPr lang="en-US" altLang="sv-SE" sz="2000" dirty="0" smtClean="0">
              <a:ea typeface="ＭＳ Ｐゴシック" pitchFamily="34" charset="-128"/>
            </a:endParaRPr>
          </a:p>
          <a:p>
            <a:pPr marL="0" indent="0"/>
            <a:endParaRPr lang="en-US" altLang="sv-SE" sz="2000" dirty="0" smtClean="0">
              <a:ea typeface="ＭＳ Ｐゴシック" pitchFamily="34" charset="-128"/>
            </a:endParaRPr>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471874A-277F-40EB-9265-B400667601E2}" type="slidenum">
              <a:rPr lang="en-US" altLang="sv-SE" smtClean="0"/>
              <a:pPr eaLnBrk="1" hangingPunct="1"/>
              <a:t>13</a:t>
            </a:fld>
            <a:endParaRPr lang="en-US" altLang="sv-SE" smtClean="0"/>
          </a:p>
        </p:txBody>
      </p:sp>
      <p:graphicFrame>
        <p:nvGraphicFramePr>
          <p:cNvPr id="5" name="Table 4"/>
          <p:cNvGraphicFramePr>
            <a:graphicFrameLocks noGrp="1"/>
          </p:cNvGraphicFramePr>
          <p:nvPr>
            <p:extLst>
              <p:ext uri="{D42A27DB-BD31-4B8C-83A1-F6EECF244321}">
                <p14:modId xmlns:p14="http://schemas.microsoft.com/office/powerpoint/2010/main" val="1167930775"/>
              </p:ext>
            </p:extLst>
          </p:nvPr>
        </p:nvGraphicFramePr>
        <p:xfrm>
          <a:off x="1143000" y="4038600"/>
          <a:ext cx="6705600" cy="2011428"/>
        </p:xfrm>
        <a:graphic>
          <a:graphicData uri="http://schemas.openxmlformats.org/drawingml/2006/table">
            <a:tbl>
              <a:tblPr firstRow="1" bandRow="1">
                <a:tableStyleId>{ED083AE6-46FA-4A59-8FB0-9F97EB10719F}</a:tableStyleId>
              </a:tblPr>
              <a:tblGrid>
                <a:gridCol w="3352800"/>
                <a:gridCol w="3352800"/>
              </a:tblGrid>
              <a:tr h="152400">
                <a:tc>
                  <a:txBody>
                    <a:bodyPr/>
                    <a:lstStyle/>
                    <a:p>
                      <a:r>
                        <a:rPr lang="en-US" sz="1600" b="0" dirty="0" smtClean="0">
                          <a:solidFill>
                            <a:schemeClr val="tx1"/>
                          </a:solidFill>
                        </a:rPr>
                        <a:t>Environmental and Energy Officers</a:t>
                      </a:r>
                      <a:endParaRPr lang="en-US" sz="1600" b="0" dirty="0">
                        <a:solidFill>
                          <a:schemeClr val="tx1"/>
                        </a:solidFill>
                      </a:endParaRPr>
                    </a:p>
                  </a:txBody>
                  <a:tcPr marT="45699" marB="45699"/>
                </a:tc>
                <a:tc>
                  <a:txBody>
                    <a:bodyPr/>
                    <a:lstStyle/>
                    <a:p>
                      <a:r>
                        <a:rPr lang="en-US" sz="1600" b="0" dirty="0" smtClean="0"/>
                        <a:t>Legal</a:t>
                      </a:r>
                      <a:endParaRPr lang="en-US" sz="1600" b="0" dirty="0"/>
                    </a:p>
                  </a:txBody>
                  <a:tcPr marT="45699" marB="45699"/>
                </a:tc>
              </a:tr>
              <a:tr h="335227">
                <a:tc>
                  <a:txBody>
                    <a:bodyPr/>
                    <a:lstStyle/>
                    <a:p>
                      <a:r>
                        <a:rPr lang="en-US" sz="1600" dirty="0" smtClean="0"/>
                        <a:t>Medical</a:t>
                      </a:r>
                      <a:endParaRPr lang="en-US" sz="1600" dirty="0"/>
                    </a:p>
                  </a:txBody>
                  <a:tcPr marT="45699" marB="45699"/>
                </a:tc>
                <a:tc>
                  <a:txBody>
                    <a:bodyPr/>
                    <a:lstStyle/>
                    <a:p>
                      <a:r>
                        <a:rPr lang="en-US" sz="1600" dirty="0" smtClean="0"/>
                        <a:t>Engineering</a:t>
                      </a:r>
                      <a:endParaRPr lang="en-US" sz="1600" dirty="0"/>
                    </a:p>
                  </a:txBody>
                  <a:tcPr marT="45699" marB="45699"/>
                </a:tc>
              </a:tr>
              <a:tr h="335227">
                <a:tc>
                  <a:txBody>
                    <a:bodyPr/>
                    <a:lstStyle/>
                    <a:p>
                      <a:r>
                        <a:rPr lang="en-US" sz="1600" dirty="0" smtClean="0"/>
                        <a:t>Logistics </a:t>
                      </a:r>
                      <a:endParaRPr lang="en-US" sz="1600" dirty="0"/>
                    </a:p>
                  </a:txBody>
                  <a:tcPr marT="45699" marB="45699"/>
                </a:tc>
                <a:tc>
                  <a:txBody>
                    <a:bodyPr/>
                    <a:lstStyle/>
                    <a:p>
                      <a:r>
                        <a:rPr lang="en-US" sz="1600" dirty="0" smtClean="0"/>
                        <a:t>Real estate</a:t>
                      </a:r>
                      <a:endParaRPr lang="en-US" sz="1600" dirty="0"/>
                    </a:p>
                  </a:txBody>
                  <a:tcPr marT="45699" marB="45699"/>
                </a:tc>
              </a:tr>
              <a:tr h="335227">
                <a:tc>
                  <a:txBody>
                    <a:bodyPr/>
                    <a:lstStyle/>
                    <a:p>
                      <a:r>
                        <a:rPr lang="en-US" sz="1600" dirty="0" smtClean="0"/>
                        <a:t>Contracting</a:t>
                      </a:r>
                      <a:r>
                        <a:rPr lang="en-US" sz="1600" baseline="0" dirty="0" smtClean="0"/>
                        <a:t> officer</a:t>
                      </a:r>
                      <a:endParaRPr lang="en-US" sz="1600" dirty="0"/>
                    </a:p>
                  </a:txBody>
                  <a:tcPr marT="45699" marB="45699"/>
                </a:tc>
                <a:tc>
                  <a:txBody>
                    <a:bodyPr/>
                    <a:lstStyle/>
                    <a:p>
                      <a:r>
                        <a:rPr lang="en-US" sz="1600" dirty="0" smtClean="0"/>
                        <a:t>Public affairs</a:t>
                      </a:r>
                      <a:endParaRPr lang="en-US" sz="1600" dirty="0"/>
                    </a:p>
                  </a:txBody>
                  <a:tcPr marT="45699" marB="45699"/>
                </a:tc>
              </a:tr>
              <a:tr h="335227">
                <a:tc>
                  <a:txBody>
                    <a:bodyPr/>
                    <a:lstStyle/>
                    <a:p>
                      <a:r>
                        <a:rPr lang="en-US" sz="1600" dirty="0" smtClean="0"/>
                        <a:t>Financial</a:t>
                      </a:r>
                      <a:endParaRPr lang="en-US" sz="1600" dirty="0"/>
                    </a:p>
                  </a:txBody>
                  <a:tcPr marT="45699" marB="45699"/>
                </a:tc>
                <a:tc>
                  <a:txBody>
                    <a:bodyPr/>
                    <a:lstStyle/>
                    <a:p>
                      <a:r>
                        <a:rPr lang="en-US" sz="1600" dirty="0" smtClean="0"/>
                        <a:t>Key equipment/plant</a:t>
                      </a:r>
                      <a:r>
                        <a:rPr lang="en-US" sz="1600" baseline="0" dirty="0" smtClean="0"/>
                        <a:t> operators</a:t>
                      </a:r>
                      <a:endParaRPr lang="en-US" sz="1600" dirty="0"/>
                    </a:p>
                  </a:txBody>
                  <a:tcPr marT="45699" marB="45699"/>
                </a:tc>
              </a:tr>
              <a:tr h="335227">
                <a:tc>
                  <a:txBody>
                    <a:bodyPr/>
                    <a:lstStyle/>
                    <a:p>
                      <a:r>
                        <a:rPr lang="en-US" sz="1600" dirty="0" smtClean="0"/>
                        <a:t>Civil-military</a:t>
                      </a:r>
                      <a:endParaRPr lang="en-US" sz="1600" dirty="0"/>
                    </a:p>
                  </a:txBody>
                  <a:tcPr marT="45699" marB="45699"/>
                </a:tc>
                <a:tc>
                  <a:txBody>
                    <a:bodyPr/>
                    <a:lstStyle/>
                    <a:p>
                      <a:r>
                        <a:rPr lang="en-US" sz="1600" dirty="0" smtClean="0"/>
                        <a:t>Troop Contributing Nations</a:t>
                      </a:r>
                      <a:endParaRPr lang="en-US" sz="1600" dirty="0"/>
                    </a:p>
                  </a:txBody>
                  <a:tcPr marT="45699" marB="45699"/>
                </a:tc>
              </a:tr>
            </a:tbl>
          </a:graphicData>
        </a:graphic>
      </p:graphicFrame>
      <p:sp>
        <p:nvSpPr>
          <p:cNvPr id="7" name="Rektangel 3"/>
          <p:cNvSpPr/>
          <p:nvPr/>
        </p:nvSpPr>
        <p:spPr>
          <a:xfrm>
            <a:off x="8012276" y="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US" altLang="sv-SE" smtClean="0">
                <a:ea typeface="ＭＳ Ｐゴシック" pitchFamily="34" charset="-128"/>
              </a:rPr>
              <a:t>Advises commander on environmental issues and solutions for the lifecycle of the operation</a:t>
            </a:r>
          </a:p>
          <a:p>
            <a:pPr eaLnBrk="1" hangingPunct="1">
              <a:lnSpc>
                <a:spcPct val="80000"/>
              </a:lnSpc>
            </a:pPr>
            <a:r>
              <a:rPr lang="en-US" altLang="sv-SE" smtClean="0">
                <a:ea typeface="ＭＳ Ｐゴシック" pitchFamily="34" charset="-128"/>
              </a:rPr>
              <a:t>Integrates environmental considerations into base camp master plan by:</a:t>
            </a:r>
          </a:p>
          <a:p>
            <a:pPr lvl="1" eaLnBrk="1" hangingPunct="1">
              <a:lnSpc>
                <a:spcPct val="80000"/>
              </a:lnSpc>
            </a:pPr>
            <a:r>
              <a:rPr lang="en-US" altLang="sv-SE" smtClean="0">
                <a:ea typeface="ＭＳ Ｐゴシック" pitchFamily="34" charset="-128"/>
              </a:rPr>
              <a:t>Conducting environmental risk assessments</a:t>
            </a:r>
          </a:p>
          <a:p>
            <a:pPr lvl="1" eaLnBrk="1" hangingPunct="1">
              <a:lnSpc>
                <a:spcPct val="80000"/>
              </a:lnSpc>
            </a:pPr>
            <a:r>
              <a:rPr lang="en-US" altLang="sv-SE" smtClean="0">
                <a:ea typeface="ＭＳ Ｐゴシック" pitchFamily="34" charset="-128"/>
              </a:rPr>
              <a:t>Completing Environmental Baseline Survey and associated updates and reports</a:t>
            </a:r>
          </a:p>
          <a:p>
            <a:pPr lvl="1" eaLnBrk="1" hangingPunct="1">
              <a:lnSpc>
                <a:spcPct val="80000"/>
              </a:lnSpc>
            </a:pPr>
            <a:r>
              <a:rPr lang="en-US" altLang="sv-SE" smtClean="0">
                <a:ea typeface="ＭＳ Ｐゴシック" pitchFamily="34" charset="-128"/>
              </a:rPr>
              <a:t>Coordinating with engineers to site utilities, materials and waste management operations</a:t>
            </a:r>
          </a:p>
          <a:p>
            <a:pPr lvl="1" eaLnBrk="1" hangingPunct="1">
              <a:lnSpc>
                <a:spcPct val="80000"/>
              </a:lnSpc>
            </a:pPr>
            <a:r>
              <a:rPr lang="en-US" altLang="sv-SE" smtClean="0">
                <a:ea typeface="ＭＳ Ｐゴシック" pitchFamily="34" charset="-128"/>
              </a:rPr>
              <a:t>Providing contingency planning for surges and drawdowns</a:t>
            </a:r>
          </a:p>
          <a:p>
            <a:pPr eaLnBrk="1" hangingPunct="1">
              <a:lnSpc>
                <a:spcPct val="80000"/>
              </a:lnSpc>
            </a:pPr>
            <a:r>
              <a:rPr lang="en-US" altLang="sv-SE" smtClean="0">
                <a:ea typeface="ＭＳ Ｐゴシック" pitchFamily="34" charset="-128"/>
              </a:rPr>
              <a:t>Facilitates, with the EnM, the Energy and Environmental Management Board (EEMB)</a:t>
            </a:r>
          </a:p>
          <a:p>
            <a:endParaRPr lang="en-US" altLang="sv-SE" smtClean="0">
              <a:ea typeface="ＭＳ Ｐゴシック" pitchFamily="34" charset="-128"/>
            </a:endParaRPr>
          </a:p>
        </p:txBody>
      </p:sp>
      <p:sp>
        <p:nvSpPr>
          <p:cNvPr id="23555" name="Title 2"/>
          <p:cNvSpPr>
            <a:spLocks noGrp="1"/>
          </p:cNvSpPr>
          <p:nvPr>
            <p:ph type="title"/>
          </p:nvPr>
        </p:nvSpPr>
        <p:spPr>
          <a:ln/>
        </p:spPr>
        <p:txBody>
          <a:bodyPr/>
          <a:lstStyle/>
          <a:p>
            <a:r>
              <a:rPr lang="en-US" altLang="sv-SE" sz="3200" smtClean="0">
                <a:ea typeface="ＭＳ Ｐゴシック" pitchFamily="34" charset="-128"/>
              </a:rPr>
              <a:t>What the EO Does for You (1 of 2)</a:t>
            </a:r>
          </a:p>
        </p:txBody>
      </p:sp>
      <p:pic>
        <p:nvPicPr>
          <p:cNvPr id="235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191000"/>
            <a:ext cx="12795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3"/>
          <p:cNvSpPr/>
          <p:nvPr/>
        </p:nvSpPr>
        <p:spPr>
          <a:xfrm>
            <a:off x="8028863" y="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bwMode="auto">
          <a:xfrm>
            <a:off x="533400" y="1371600"/>
            <a:ext cx="8077200"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US" altLang="sv-SE" dirty="0" smtClean="0">
                <a:ea typeface="ＭＳ Ｐゴシック" pitchFamily="34" charset="-128"/>
              </a:rPr>
              <a:t>Provides environmental training and awareness</a:t>
            </a:r>
          </a:p>
          <a:p>
            <a:pPr eaLnBrk="1" hangingPunct="1">
              <a:lnSpc>
                <a:spcPct val="80000"/>
              </a:lnSpc>
            </a:pPr>
            <a:r>
              <a:rPr lang="en-US" altLang="sv-SE" dirty="0" smtClean="0">
                <a:ea typeface="ＭＳ Ｐゴシック" pitchFamily="34" charset="-128"/>
              </a:rPr>
              <a:t>Establishes environmental reporting procedures and maintains environmental records</a:t>
            </a:r>
          </a:p>
          <a:p>
            <a:pPr eaLnBrk="1" hangingPunct="1">
              <a:lnSpc>
                <a:spcPct val="80000"/>
              </a:lnSpc>
            </a:pPr>
            <a:r>
              <a:rPr lang="en-US" altLang="sv-SE" dirty="0" smtClean="0">
                <a:ea typeface="ＭＳ Ｐゴシック" pitchFamily="34" charset="-128"/>
              </a:rPr>
              <a:t>Ensures availability and serviceability of environmental management supplies and equipment </a:t>
            </a:r>
          </a:p>
          <a:p>
            <a:pPr eaLnBrk="1" hangingPunct="1">
              <a:lnSpc>
                <a:spcPct val="80000"/>
              </a:lnSpc>
            </a:pPr>
            <a:r>
              <a:rPr lang="en-US" altLang="sv-SE" dirty="0" smtClean="0">
                <a:ea typeface="ＭＳ Ｐゴシック" pitchFamily="34" charset="-128"/>
              </a:rPr>
              <a:t>Integrates environmental considerations into contracting process and documentation</a:t>
            </a:r>
          </a:p>
          <a:p>
            <a:endParaRPr lang="en-US" altLang="sv-SE" dirty="0" smtClean="0">
              <a:ea typeface="ＭＳ Ｐゴシック" pitchFamily="34" charset="-128"/>
            </a:endParaRPr>
          </a:p>
        </p:txBody>
      </p:sp>
      <p:sp>
        <p:nvSpPr>
          <p:cNvPr id="24579" name="Title 2"/>
          <p:cNvSpPr>
            <a:spLocks noGrp="1"/>
          </p:cNvSpPr>
          <p:nvPr>
            <p:ph type="title"/>
          </p:nvPr>
        </p:nvSpPr>
        <p:spPr>
          <a:ln/>
        </p:spPr>
        <p:txBody>
          <a:bodyPr/>
          <a:lstStyle/>
          <a:p>
            <a:r>
              <a:rPr lang="en-US" altLang="sv-SE" sz="3200" smtClean="0">
                <a:ea typeface="ＭＳ Ｐゴシック" pitchFamily="34" charset="-128"/>
              </a:rPr>
              <a:t>What the EO Does for You (2 of 2)</a:t>
            </a:r>
          </a:p>
        </p:txBody>
      </p:sp>
      <p:pic>
        <p:nvPicPr>
          <p:cNvPr id="2458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30638"/>
            <a:ext cx="2667000"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1"/>
          <p:cNvSpPr txBox="1">
            <a:spLocks noChangeArrowheads="1"/>
          </p:cNvSpPr>
          <p:nvPr/>
        </p:nvSpPr>
        <p:spPr bwMode="auto">
          <a:xfrm>
            <a:off x="533400" y="3733800"/>
            <a:ext cx="5943600" cy="239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80000"/>
              </a:lnSpc>
              <a:spcBef>
                <a:spcPts val="600"/>
              </a:spcBef>
              <a:buFont typeface="Arial" pitchFamily="34" charset="0"/>
              <a:buChar char="•"/>
            </a:pPr>
            <a:r>
              <a:rPr lang="en-US" altLang="sv-SE" sz="2400" dirty="0"/>
              <a:t>Maintains spill prevention and response plan</a:t>
            </a:r>
          </a:p>
          <a:p>
            <a:pPr eaLnBrk="1" hangingPunct="1">
              <a:lnSpc>
                <a:spcPct val="80000"/>
              </a:lnSpc>
              <a:spcBef>
                <a:spcPts val="600"/>
              </a:spcBef>
              <a:buFont typeface="Arial" pitchFamily="34" charset="0"/>
              <a:buChar char="•"/>
            </a:pPr>
            <a:r>
              <a:rPr lang="en-US" altLang="sv-SE" sz="2400" dirty="0"/>
              <a:t>Oversees and coordinates inspections, </a:t>
            </a:r>
            <a:br>
              <a:rPr lang="en-US" altLang="sv-SE" sz="2400" dirty="0"/>
            </a:br>
            <a:r>
              <a:rPr lang="en-US" altLang="sv-SE" sz="2400" dirty="0"/>
              <a:t>implements corrective actions</a:t>
            </a:r>
          </a:p>
          <a:p>
            <a:pPr eaLnBrk="1" hangingPunct="1">
              <a:lnSpc>
                <a:spcPct val="80000"/>
              </a:lnSpc>
              <a:spcBef>
                <a:spcPts val="600"/>
              </a:spcBef>
              <a:buFont typeface="Arial" pitchFamily="34" charset="0"/>
              <a:buChar char="•"/>
            </a:pPr>
            <a:r>
              <a:rPr lang="en-US" altLang="sv-SE" sz="2400" dirty="0"/>
              <a:t>Manages environmental closure actions</a:t>
            </a:r>
          </a:p>
          <a:p>
            <a:pPr eaLnBrk="1" hangingPunct="1">
              <a:lnSpc>
                <a:spcPct val="80000"/>
              </a:lnSpc>
              <a:spcBef>
                <a:spcPts val="600"/>
              </a:spcBef>
              <a:buFont typeface="Arial" pitchFamily="34" charset="0"/>
              <a:buChar char="•"/>
            </a:pPr>
            <a:r>
              <a:rPr lang="en-US" altLang="sv-SE" sz="2400" dirty="0" smtClean="0"/>
              <a:t>Becomes familiar </a:t>
            </a:r>
            <a:r>
              <a:rPr lang="en-US" altLang="sv-SE" sz="2400" dirty="0"/>
              <a:t>with local environmental </a:t>
            </a:r>
            <a:r>
              <a:rPr lang="en-US" altLang="sv-SE" sz="2400" dirty="0" smtClean="0"/>
              <a:t>regulations </a:t>
            </a:r>
            <a:endParaRPr lang="en-US" altLang="sv-SE" sz="2400" dirty="0"/>
          </a:p>
        </p:txBody>
      </p:sp>
      <p:sp>
        <p:nvSpPr>
          <p:cNvPr id="7" name="Rektangel 3"/>
          <p:cNvSpPr/>
          <p:nvPr/>
        </p:nvSpPr>
        <p:spPr>
          <a:xfrm>
            <a:off x="8024786" y="139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isällön paikkamerkki 1"/>
          <p:cNvSpPr>
            <a:spLocks noGrp="1"/>
          </p:cNvSpPr>
          <p:nvPr>
            <p:ph idx="1"/>
          </p:nvPr>
        </p:nvSpPr>
        <p:spPr bwMode="auto">
          <a:xfrm>
            <a:off x="533400" y="1219200"/>
            <a:ext cx="80010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sv-SE" dirty="0" smtClean="0">
                <a:ea typeface="ＭＳ Ｐゴシック" pitchFamily="34" charset="-128"/>
              </a:rPr>
              <a:t>Advises commander on energy issues and solutions for the lifecycle of the operation</a:t>
            </a:r>
          </a:p>
          <a:p>
            <a:pPr eaLnBrk="1" hangingPunct="1"/>
            <a:r>
              <a:rPr lang="en-US" altLang="sv-SE" dirty="0" smtClean="0">
                <a:ea typeface="ＭＳ Ｐゴシック" pitchFamily="34" charset="-128"/>
              </a:rPr>
              <a:t>Implements the energy management plan</a:t>
            </a:r>
          </a:p>
          <a:p>
            <a:pPr eaLnBrk="1" hangingPunct="1"/>
            <a:r>
              <a:rPr lang="en-US" altLang="sv-SE" dirty="0" smtClean="0">
                <a:ea typeface="ＭＳ Ｐゴシック" pitchFamily="34" charset="-128"/>
              </a:rPr>
              <a:t>Facilitates, with the EO, the Energy and Environmental Management Board (EEMB) </a:t>
            </a:r>
          </a:p>
          <a:p>
            <a:pPr eaLnBrk="1" hangingPunct="1"/>
            <a:r>
              <a:rPr lang="en-US" altLang="sv-SE" dirty="0" smtClean="0">
                <a:ea typeface="ＭＳ Ｐゴシック" pitchFamily="34" charset="-128"/>
              </a:rPr>
              <a:t>Coordinates with engineers to ensure efficient use of equipment and facilities.</a:t>
            </a:r>
          </a:p>
          <a:p>
            <a:pPr eaLnBrk="1" hangingPunct="1"/>
            <a:r>
              <a:rPr lang="en-US" altLang="sv-SE" dirty="0" smtClean="0">
                <a:ea typeface="ＭＳ Ｐゴシック" pitchFamily="34" charset="-128"/>
              </a:rPr>
              <a:t>Trains personnel on energy management requirements, behavioral practices, and responsibilities</a:t>
            </a:r>
          </a:p>
          <a:p>
            <a:pPr eaLnBrk="1" hangingPunct="1"/>
            <a:r>
              <a:rPr lang="en-US" altLang="sv-SE" dirty="0" smtClean="0">
                <a:ea typeface="ＭＳ Ｐゴシック" pitchFamily="34" charset="-128"/>
              </a:rPr>
              <a:t>Monitors the performance of energy systems</a:t>
            </a:r>
          </a:p>
          <a:p>
            <a:pPr eaLnBrk="1" hangingPunct="1"/>
            <a:r>
              <a:rPr lang="en-US" altLang="sv-SE" dirty="0" smtClean="0">
                <a:ea typeface="ＭＳ Ｐゴシック" pitchFamily="34" charset="-128"/>
              </a:rPr>
              <a:t>Implements corrective actions or resets the energy usage goals</a:t>
            </a:r>
          </a:p>
          <a:p>
            <a:pPr eaLnBrk="1" hangingPunct="1"/>
            <a:r>
              <a:rPr lang="en-US" altLang="sv-SE" dirty="0" smtClean="0">
                <a:ea typeface="ＭＳ Ｐゴシック" pitchFamily="34" charset="-128"/>
              </a:rPr>
              <a:t>Maintains documentation</a:t>
            </a:r>
          </a:p>
          <a:p>
            <a:endParaRPr lang="fi-FI" altLang="sv-SE" sz="1600" dirty="0" smtClean="0">
              <a:ea typeface="ＭＳ Ｐゴシック" pitchFamily="34" charset="-128"/>
            </a:endParaRPr>
          </a:p>
        </p:txBody>
      </p:sp>
      <p:sp>
        <p:nvSpPr>
          <p:cNvPr id="25603" name="Otsikko 2"/>
          <p:cNvSpPr>
            <a:spLocks noGrp="1"/>
          </p:cNvSpPr>
          <p:nvPr>
            <p:ph type="title"/>
          </p:nvPr>
        </p:nvSpPr>
        <p:spPr>
          <a:ln/>
        </p:spPr>
        <p:txBody>
          <a:bodyPr/>
          <a:lstStyle/>
          <a:p>
            <a:r>
              <a:rPr lang="en-US" altLang="sv-SE" smtClean="0">
                <a:ea typeface="ＭＳ Ｐゴシック" pitchFamily="34" charset="-128"/>
              </a:rPr>
              <a:t>What the EnM Does for You</a:t>
            </a:r>
          </a:p>
        </p:txBody>
      </p:sp>
      <p:sp>
        <p:nvSpPr>
          <p:cNvPr id="5" name="Rektangel 3"/>
          <p:cNvSpPr/>
          <p:nvPr/>
        </p:nvSpPr>
        <p:spPr>
          <a:xfrm>
            <a:off x="7989530" y="139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533400" y="1371600"/>
            <a:ext cx="8001000" cy="5105400"/>
          </a:xfrm>
        </p:spPr>
        <p:txBody>
          <a:bodyPr>
            <a:normAutofit lnSpcReduction="10000"/>
          </a:bodyPr>
          <a:lstStyle/>
          <a:p>
            <a:pPr marL="0" indent="0" eaLnBrk="1" hangingPunct="1">
              <a:lnSpc>
                <a:spcPct val="90000"/>
              </a:lnSpc>
              <a:buFontTx/>
              <a:buNone/>
              <a:defRPr/>
            </a:pPr>
            <a:r>
              <a:rPr lang="en-US" sz="3200" dirty="0" smtClean="0">
                <a:ea typeface="+mn-ea"/>
              </a:rPr>
              <a:t>Command emphasis on environmental and energy considerations throughout the life-cycle of the military operation is critical. It will help:</a:t>
            </a:r>
          </a:p>
          <a:p>
            <a:pPr eaLnBrk="1" hangingPunct="1">
              <a:lnSpc>
                <a:spcPct val="90000"/>
              </a:lnSpc>
              <a:buFont typeface="Arial" panose="020B0604020202020204" pitchFamily="34" charset="0"/>
              <a:buChar char="•"/>
              <a:defRPr/>
            </a:pPr>
            <a:r>
              <a:rPr lang="en-US" sz="2800" dirty="0">
                <a:ea typeface="ＭＳ Ｐゴシック" pitchFamily="34" charset="-128"/>
              </a:rPr>
              <a:t>Support the mission</a:t>
            </a:r>
          </a:p>
          <a:p>
            <a:pPr eaLnBrk="1" hangingPunct="1">
              <a:lnSpc>
                <a:spcPct val="90000"/>
              </a:lnSpc>
              <a:buFont typeface="Arial" panose="020B0604020202020204" pitchFamily="34" charset="0"/>
              <a:buChar char="•"/>
              <a:defRPr/>
            </a:pPr>
            <a:r>
              <a:rPr lang="en-US" sz="2800" dirty="0">
                <a:ea typeface="ＭＳ Ｐゴシック" pitchFamily="34" charset="-128"/>
              </a:rPr>
              <a:t>Increase operational resilience</a:t>
            </a:r>
          </a:p>
          <a:p>
            <a:pPr eaLnBrk="1" hangingPunct="1">
              <a:lnSpc>
                <a:spcPct val="90000"/>
              </a:lnSpc>
              <a:buFont typeface="Arial" panose="020B0604020202020204" pitchFamily="34" charset="0"/>
              <a:buChar char="•"/>
              <a:defRPr/>
            </a:pPr>
            <a:r>
              <a:rPr lang="en-US" sz="2800" dirty="0">
                <a:ea typeface="ＭＳ Ｐゴシック" pitchFamily="34" charset="-128"/>
              </a:rPr>
              <a:t>Promote force/health protection</a:t>
            </a:r>
          </a:p>
          <a:p>
            <a:pPr eaLnBrk="1" hangingPunct="1">
              <a:lnSpc>
                <a:spcPct val="90000"/>
              </a:lnSpc>
              <a:buFont typeface="Arial" panose="020B0604020202020204" pitchFamily="34" charset="0"/>
              <a:buChar char="•"/>
              <a:defRPr/>
            </a:pPr>
            <a:r>
              <a:rPr lang="en-US" sz="2800" dirty="0">
                <a:ea typeface="ＭＳ Ｐゴシック" pitchFamily="34" charset="-128"/>
              </a:rPr>
              <a:t>Ensure legal compliance </a:t>
            </a:r>
          </a:p>
          <a:p>
            <a:pPr eaLnBrk="1" hangingPunct="1">
              <a:lnSpc>
                <a:spcPct val="90000"/>
              </a:lnSpc>
              <a:buFont typeface="Arial" panose="020B0604020202020204" pitchFamily="34" charset="0"/>
              <a:buChar char="•"/>
              <a:defRPr/>
            </a:pPr>
            <a:r>
              <a:rPr lang="en-US" sz="2800" dirty="0">
                <a:ea typeface="ＭＳ Ｐゴシック" pitchFamily="34" charset="-128"/>
              </a:rPr>
              <a:t>Manage resources wisely</a:t>
            </a:r>
          </a:p>
          <a:p>
            <a:pPr eaLnBrk="1" hangingPunct="1">
              <a:lnSpc>
                <a:spcPct val="90000"/>
              </a:lnSpc>
              <a:buFont typeface="Arial" panose="020B0604020202020204" pitchFamily="34" charset="0"/>
              <a:buChar char="•"/>
              <a:defRPr/>
            </a:pPr>
            <a:r>
              <a:rPr lang="en-US" sz="2800" dirty="0">
                <a:ea typeface="ＭＳ Ｐゴシック" pitchFamily="34" charset="-128"/>
              </a:rPr>
              <a:t>Protect the environment</a:t>
            </a:r>
          </a:p>
          <a:p>
            <a:pPr eaLnBrk="1" hangingPunct="1">
              <a:lnSpc>
                <a:spcPct val="90000"/>
              </a:lnSpc>
              <a:buFont typeface="Arial" panose="020B0604020202020204" pitchFamily="34" charset="0"/>
              <a:buChar char="•"/>
              <a:defRPr/>
            </a:pPr>
            <a:r>
              <a:rPr lang="en-US" sz="2800" dirty="0">
                <a:ea typeface="ＭＳ Ｐゴシック" pitchFamily="34" charset="-128"/>
              </a:rPr>
              <a:t>Enhance the image and reputation of your nation and its forces</a:t>
            </a:r>
          </a:p>
        </p:txBody>
      </p:sp>
      <p:sp>
        <p:nvSpPr>
          <p:cNvPr id="2" name="Rectangle 2"/>
          <p:cNvSpPr>
            <a:spLocks noGrp="1" noChangeArrowheads="1"/>
          </p:cNvSpPr>
          <p:nvPr>
            <p:ph type="title"/>
          </p:nvPr>
        </p:nvSpPr>
        <p:spPr>
          <a:ln/>
        </p:spPr>
        <p:txBody>
          <a:bodyPr/>
          <a:lstStyle/>
          <a:p>
            <a:pPr eaLnBrk="1" hangingPunct="1"/>
            <a:r>
              <a:rPr lang="en-US" altLang="sv-SE" sz="3200" smtClean="0">
                <a:ea typeface="ＭＳ Ｐゴシック" pitchFamily="34" charset="-128"/>
              </a:rPr>
              <a:t>Conclusion</a:t>
            </a:r>
          </a:p>
        </p:txBody>
      </p:sp>
      <p:sp>
        <p:nvSpPr>
          <p:cNvPr id="5" name="Rektangel 3"/>
          <p:cNvSpPr/>
          <p:nvPr/>
        </p:nvSpPr>
        <p:spPr>
          <a:xfrm>
            <a:off x="8012276" y="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altLang="sv-SE" smtClean="0">
                <a:ea typeface="ＭＳ Ｐゴシック" pitchFamily="34" charset="-128"/>
              </a:rPr>
              <a:t>General Awareness Training Module</a:t>
            </a:r>
          </a:p>
        </p:txBody>
      </p:sp>
      <p:sp>
        <p:nvSpPr>
          <p:cNvPr id="5" name="Text Placeholder 4"/>
          <p:cNvSpPr>
            <a:spLocks noGrp="1"/>
          </p:cNvSpPr>
          <p:nvPr>
            <p:ph type="body" idx="1"/>
          </p:nvPr>
        </p:nvSpPr>
        <p:spPr/>
        <p:txBody>
          <a:bodyPr/>
          <a:lstStyle/>
          <a:p>
            <a:pPr>
              <a:defRPr/>
            </a:pPr>
            <a:r>
              <a:rPr lang="en-US" dirty="0" smtClean="0">
                <a:ea typeface="+mn-ea"/>
              </a:rPr>
              <a:t>Commanding Officer</a:t>
            </a:r>
            <a:endParaRPr lang="en-US" dirty="0">
              <a:ea typeface="+mn-ea"/>
            </a:endParaRPr>
          </a:p>
        </p:txBody>
      </p:sp>
      <p:sp>
        <p:nvSpPr>
          <p:cNvPr id="6" name="Rektangel 3"/>
          <p:cNvSpPr/>
          <p:nvPr/>
        </p:nvSpPr>
        <p:spPr>
          <a:xfrm>
            <a:off x="8012276" y="139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bwMode="auto">
          <a:xfrm>
            <a:off x="0" y="1219200"/>
            <a:ext cx="91440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lnSpc>
                <a:spcPts val="2500"/>
              </a:lnSpc>
              <a:spcBef>
                <a:spcPct val="0"/>
              </a:spcBef>
              <a:buFontTx/>
              <a:buNone/>
            </a:pPr>
            <a:r>
              <a:rPr lang="en-US" altLang="sv-SE" smtClean="0">
                <a:ea typeface="ＭＳ Ｐゴシック" pitchFamily="34" charset="-128"/>
              </a:rPr>
              <a:t>Sound environmental and energy management during military operations enables the mission by enhancing force protection and reducing the logistical burden on the force</a:t>
            </a:r>
            <a:endParaRPr lang="en-US" altLang="sv-SE" sz="4400" smtClean="0">
              <a:ea typeface="ＭＳ Ｐゴシック" pitchFamily="34" charset="-128"/>
            </a:endParaRPr>
          </a:p>
        </p:txBody>
      </p:sp>
      <p:sp>
        <p:nvSpPr>
          <p:cNvPr id="11267" name="Rectangle 2"/>
          <p:cNvSpPr>
            <a:spLocks noGrp="1" noChangeArrowheads="1"/>
          </p:cNvSpPr>
          <p:nvPr>
            <p:ph type="title"/>
          </p:nvPr>
        </p:nvSpPr>
        <p:spPr>
          <a:ln/>
        </p:spPr>
        <p:txBody>
          <a:bodyPr/>
          <a:lstStyle/>
          <a:p>
            <a:pPr eaLnBrk="1" hangingPunct="1"/>
            <a:r>
              <a:rPr lang="en-US" altLang="sv-SE" sz="2800" smtClean="0">
                <a:ea typeface="ＭＳ Ｐゴシック" pitchFamily="34" charset="-128"/>
              </a:rPr>
              <a:t>Environmental</a:t>
            </a:r>
            <a:r>
              <a:rPr lang="en-US" altLang="sv-SE" sz="2800" smtClean="0">
                <a:solidFill>
                  <a:srgbClr val="FF0000"/>
                </a:solidFill>
                <a:ea typeface="ＭＳ Ｐゴシック" pitchFamily="34" charset="-128"/>
              </a:rPr>
              <a:t> </a:t>
            </a:r>
            <a:r>
              <a:rPr lang="en-US" altLang="sv-SE" sz="2800" smtClean="0">
                <a:ea typeface="ＭＳ Ｐゴシック" pitchFamily="34" charset="-128"/>
              </a:rPr>
              <a:t>and Energy Considerations for Military Operations</a:t>
            </a:r>
          </a:p>
        </p:txBody>
      </p:sp>
      <p:pic>
        <p:nvPicPr>
          <p:cNvPr id="112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514600"/>
            <a:ext cx="35814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C:\Users\sschuldt\Documents\Course Folder\WENV 175\Onsite\Lesson Materials\6. Water\Boomerang Pictures\17.JPG"/>
          <p:cNvPicPr>
            <a:picLocks noChangeAspect="1" noChangeArrowheads="1"/>
          </p:cNvPicPr>
          <p:nvPr/>
        </p:nvPicPr>
        <p:blipFill>
          <a:blip r:embed="rId4">
            <a:extLst>
              <a:ext uri="{28A0092B-C50C-407E-A947-70E740481C1C}">
                <a14:useLocalDpi xmlns:a14="http://schemas.microsoft.com/office/drawing/2010/main" val="0"/>
              </a:ext>
            </a:extLst>
          </a:blip>
          <a:srcRect t="28947"/>
          <a:stretch>
            <a:fillRect/>
          </a:stretch>
        </p:blipFill>
        <p:spPr bwMode="auto">
          <a:xfrm>
            <a:off x="152400" y="2514600"/>
            <a:ext cx="386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descr="D:\training-team-ba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267200"/>
            <a:ext cx="38100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3"/>
          <p:cNvSpPr/>
          <p:nvPr/>
        </p:nvSpPr>
        <p:spPr>
          <a:xfrm>
            <a:off x="8016825" y="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sv-SE" sz="2800" smtClean="0">
                <a:ea typeface="ＭＳ Ｐゴシック" pitchFamily="34" charset="-128"/>
              </a:rPr>
              <a:t>Environmental Considerations in Operations (ECOps) and Energy Considerations in Operations (EnCOps) and their benefits</a:t>
            </a:r>
          </a:p>
          <a:p>
            <a:pPr eaLnBrk="1" hangingPunct="1"/>
            <a:r>
              <a:rPr lang="en-US" altLang="sv-SE" sz="2800" smtClean="0">
                <a:ea typeface="ＭＳ Ｐゴシック" pitchFamily="34" charset="-128"/>
              </a:rPr>
              <a:t>Environmental planning and energy considerations throughout a deployment</a:t>
            </a:r>
          </a:p>
          <a:p>
            <a:pPr eaLnBrk="1" hangingPunct="1"/>
            <a:r>
              <a:rPr lang="en-US" altLang="sv-SE" sz="2800" smtClean="0">
                <a:ea typeface="ＭＳ Ｐゴシック" pitchFamily="34" charset="-128"/>
              </a:rPr>
              <a:t>Commander responsibilities</a:t>
            </a:r>
          </a:p>
          <a:p>
            <a:pPr eaLnBrk="1" hangingPunct="1"/>
            <a:r>
              <a:rPr lang="en-US" altLang="sv-SE" sz="2800" smtClean="0">
                <a:ea typeface="ＭＳ Ｐゴシック" pitchFamily="34" charset="-128"/>
              </a:rPr>
              <a:t>What the Environmental Officer (EO) and Energy Manager (EnM) can do for you!</a:t>
            </a:r>
          </a:p>
        </p:txBody>
      </p:sp>
      <p:sp>
        <p:nvSpPr>
          <p:cNvPr id="12291" name="Title 1"/>
          <p:cNvSpPr>
            <a:spLocks noGrp="1"/>
          </p:cNvSpPr>
          <p:nvPr>
            <p:ph type="title"/>
          </p:nvPr>
        </p:nvSpPr>
        <p:spPr>
          <a:ln/>
        </p:spPr>
        <p:txBody>
          <a:bodyPr/>
          <a:lstStyle/>
          <a:p>
            <a:pPr eaLnBrk="1" hangingPunct="1"/>
            <a:r>
              <a:rPr lang="en-US" altLang="sv-SE" sz="4000" smtClean="0">
                <a:ea typeface="ＭＳ Ｐゴシック" pitchFamily="34" charset="-128"/>
              </a:rPr>
              <a:t>Overview of This Briefing</a:t>
            </a:r>
          </a:p>
        </p:txBody>
      </p:sp>
      <p:sp>
        <p:nvSpPr>
          <p:cNvPr id="5" name="Rektangel 3"/>
          <p:cNvSpPr/>
          <p:nvPr/>
        </p:nvSpPr>
        <p:spPr>
          <a:xfrm>
            <a:off x="8012276" y="15037"/>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orakulmio 1"/>
          <p:cNvSpPr>
            <a:spLocks noChangeArrowheads="1"/>
          </p:cNvSpPr>
          <p:nvPr/>
        </p:nvSpPr>
        <p:spPr bwMode="auto">
          <a:xfrm>
            <a:off x="1044575" y="6019800"/>
            <a:ext cx="7378700" cy="685800"/>
          </a:xfrm>
          <a:prstGeom prst="rect">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fi-FI" altLang="sv-SE"/>
          </a:p>
        </p:txBody>
      </p:sp>
      <p:sp>
        <p:nvSpPr>
          <p:cNvPr id="13315" name="Rectangle 4"/>
          <p:cNvSpPr>
            <a:spLocks noGrp="1" noChangeArrowheads="1"/>
          </p:cNvSpPr>
          <p:nvPr>
            <p:ph type="title"/>
          </p:nvPr>
        </p:nvSpPr>
        <p:spPr>
          <a:xfrm>
            <a:off x="1066800" y="152400"/>
            <a:ext cx="7010400" cy="914400"/>
          </a:xfrm>
        </p:spPr>
        <p:txBody>
          <a:bodyPr/>
          <a:lstStyle/>
          <a:p>
            <a:pPr eaLnBrk="1" hangingPunct="1">
              <a:lnSpc>
                <a:spcPts val="3200"/>
              </a:lnSpc>
            </a:pPr>
            <a:r>
              <a:rPr lang="en-US" altLang="sv-SE" dirty="0" smtClean="0">
                <a:ea typeface="ＭＳ Ｐゴシック" pitchFamily="34" charset="-128"/>
              </a:rPr>
              <a:t>Definitions</a:t>
            </a:r>
          </a:p>
        </p:txBody>
      </p:sp>
      <p:sp>
        <p:nvSpPr>
          <p:cNvPr id="133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EA1375B-9529-4D0C-B08F-EA828F12B466}" type="slidenum">
              <a:rPr lang="en-US" altLang="sv-SE" smtClean="0"/>
              <a:pPr eaLnBrk="1" hangingPunct="1"/>
              <a:t>5</a:t>
            </a:fld>
            <a:endParaRPr lang="en-US" altLang="sv-SE" smtClean="0"/>
          </a:p>
        </p:txBody>
      </p:sp>
      <p:sp>
        <p:nvSpPr>
          <p:cNvPr id="6" name="Text Placeholder 6"/>
          <p:cNvSpPr txBox="1">
            <a:spLocks/>
          </p:cNvSpPr>
          <p:nvPr/>
        </p:nvSpPr>
        <p:spPr>
          <a:xfrm>
            <a:off x="533400" y="1211262"/>
            <a:ext cx="8001000" cy="5418138"/>
          </a:xfrm>
          <a:prstGeom prst="rect">
            <a:avLst/>
          </a:prstGeom>
        </p:spPr>
        <p:txBody>
          <a:bodyPr/>
          <a:lstStyle/>
          <a:p>
            <a:pPr marL="7938" indent="-7938">
              <a:spcBef>
                <a:spcPct val="20000"/>
              </a:spcBef>
              <a:defRPr/>
            </a:pPr>
            <a:r>
              <a:rPr lang="en-US" b="1" kern="0" dirty="0">
                <a:latin typeface="+mn-lt"/>
                <a:ea typeface="+mn-ea"/>
              </a:rPr>
              <a:t>Environmental Considerations in Operations </a:t>
            </a:r>
            <a:r>
              <a:rPr lang="en-US" kern="0" dirty="0">
                <a:latin typeface="+mn-lt"/>
                <a:ea typeface="+mn-ea"/>
              </a:rPr>
              <a:t>are measures or processes put in place to avoid or minimize potentially adverse environmental impacts during military operations.</a:t>
            </a:r>
            <a:r>
              <a:rPr lang="en-US" b="1" kern="0" dirty="0">
                <a:latin typeface="+mn-lt"/>
                <a:ea typeface="+mn-ea"/>
              </a:rPr>
              <a:t> </a:t>
            </a:r>
          </a:p>
          <a:p>
            <a:pPr marL="7938" indent="-7938">
              <a:spcBef>
                <a:spcPct val="20000"/>
              </a:spcBef>
              <a:defRPr/>
            </a:pPr>
            <a:endParaRPr lang="en-US" b="1" kern="0" dirty="0">
              <a:solidFill>
                <a:srgbClr val="FF0000"/>
              </a:solidFill>
              <a:latin typeface="+mn-lt"/>
              <a:ea typeface="+mn-ea"/>
            </a:endParaRPr>
          </a:p>
          <a:p>
            <a:pPr marL="7938" indent="-7938">
              <a:spcBef>
                <a:spcPct val="20000"/>
              </a:spcBef>
              <a:defRPr/>
            </a:pPr>
            <a:r>
              <a:rPr lang="en-US" b="1" kern="0" dirty="0">
                <a:latin typeface="+mn-lt"/>
                <a:ea typeface="+mn-ea"/>
              </a:rPr>
              <a:t>Energy Considerations in Operations </a:t>
            </a:r>
            <a:r>
              <a:rPr lang="en-US" kern="0" dirty="0">
                <a:latin typeface="+mn-lt"/>
                <a:ea typeface="+mn-ea"/>
              </a:rPr>
              <a:t>are measures or processes put in place to decrease energy consumption and improve energy efficiency during military operations.</a:t>
            </a:r>
          </a:p>
          <a:p>
            <a:pPr marL="7938" indent="-7938">
              <a:spcBef>
                <a:spcPct val="20000"/>
              </a:spcBef>
              <a:defRPr/>
            </a:pPr>
            <a:endParaRPr lang="en-US" kern="0" dirty="0">
              <a:latin typeface="+mn-lt"/>
              <a:ea typeface="+mn-ea"/>
            </a:endParaRPr>
          </a:p>
          <a:p>
            <a:pPr marL="7938" indent="-7938">
              <a:spcBef>
                <a:spcPct val="20000"/>
              </a:spcBef>
              <a:defRPr/>
            </a:pPr>
            <a:r>
              <a:rPr lang="en-US" b="1" kern="0" dirty="0">
                <a:latin typeface="+mn-lt"/>
                <a:ea typeface="+mn-ea"/>
              </a:rPr>
              <a:t>Focus areas addressed in  the toolbox:</a:t>
            </a:r>
          </a:p>
          <a:p>
            <a:pPr marL="730250" lvl="1" indent="-274638">
              <a:spcBef>
                <a:spcPct val="20000"/>
              </a:spcBef>
              <a:buFontTx/>
              <a:buChar char="•"/>
              <a:defRPr/>
            </a:pPr>
            <a:r>
              <a:rPr lang="en-US" sz="1600" kern="0" dirty="0">
                <a:latin typeface="+mn-lt"/>
                <a:ea typeface="+mn-ea"/>
                <a:cs typeface="Arial" charset="0"/>
              </a:rPr>
              <a:t>Solid waste management</a:t>
            </a:r>
          </a:p>
          <a:p>
            <a:pPr marL="730250" lvl="1" indent="-274638">
              <a:spcBef>
                <a:spcPct val="20000"/>
              </a:spcBef>
              <a:buFontTx/>
              <a:buChar char="•"/>
              <a:defRPr/>
            </a:pPr>
            <a:r>
              <a:rPr lang="en-US" sz="1600" kern="0" dirty="0">
                <a:latin typeface="+mn-lt"/>
                <a:ea typeface="+mn-ea"/>
                <a:cs typeface="Arial" charset="0"/>
              </a:rPr>
              <a:t>Hazardous material and hazardous waste management</a:t>
            </a:r>
          </a:p>
          <a:p>
            <a:pPr marL="730250" lvl="1" indent="-274638">
              <a:spcBef>
                <a:spcPct val="20000"/>
              </a:spcBef>
              <a:buFontTx/>
              <a:buChar char="•"/>
              <a:defRPr/>
            </a:pPr>
            <a:r>
              <a:rPr lang="en-US" sz="1600" kern="0" dirty="0">
                <a:latin typeface="+mn-lt"/>
                <a:ea typeface="+mn-ea"/>
                <a:cs typeface="Arial" charset="0"/>
              </a:rPr>
              <a:t>Water and wastewater management</a:t>
            </a:r>
          </a:p>
          <a:p>
            <a:pPr marL="730250" lvl="1" indent="-274638">
              <a:spcBef>
                <a:spcPct val="20000"/>
              </a:spcBef>
              <a:buFontTx/>
              <a:buChar char="•"/>
              <a:defRPr/>
            </a:pPr>
            <a:r>
              <a:rPr lang="en-US" sz="1600" kern="0" dirty="0">
                <a:latin typeface="+mn-lt"/>
                <a:ea typeface="+mn-ea"/>
                <a:cs typeface="Arial" charset="0"/>
              </a:rPr>
              <a:t>Spill prevention and response planning</a:t>
            </a:r>
          </a:p>
          <a:p>
            <a:pPr marL="730250" lvl="1" indent="-274638">
              <a:spcBef>
                <a:spcPct val="20000"/>
              </a:spcBef>
              <a:buFontTx/>
              <a:buChar char="•"/>
              <a:defRPr/>
            </a:pPr>
            <a:r>
              <a:rPr lang="en-US" sz="1600" kern="0" dirty="0">
                <a:latin typeface="+mn-lt"/>
                <a:ea typeface="+mn-ea"/>
                <a:cs typeface="Arial" charset="0"/>
              </a:rPr>
              <a:t>Natural resource and cultural property protection</a:t>
            </a:r>
          </a:p>
          <a:p>
            <a:pPr marL="730250" lvl="1" indent="-274638">
              <a:spcBef>
                <a:spcPct val="20000"/>
              </a:spcBef>
              <a:buFontTx/>
              <a:buChar char="•"/>
              <a:defRPr/>
            </a:pPr>
            <a:r>
              <a:rPr lang="en-US" sz="1600" kern="0" dirty="0">
                <a:latin typeface="+mn-lt"/>
                <a:ea typeface="+mn-ea"/>
                <a:cs typeface="Arial" charset="0"/>
              </a:rPr>
              <a:t>Energy Considerations</a:t>
            </a:r>
          </a:p>
          <a:p>
            <a:pPr marL="455612" lvl="1" algn="ctr">
              <a:spcBef>
                <a:spcPct val="20000"/>
              </a:spcBef>
              <a:defRPr/>
            </a:pPr>
            <a:endParaRPr lang="en-US" kern="0" dirty="0">
              <a:latin typeface="Arial" charset="0"/>
              <a:ea typeface="+mn-ea"/>
              <a:cs typeface="Arial" charset="0"/>
            </a:endParaRPr>
          </a:p>
          <a:p>
            <a:pPr marL="455612" lvl="1" algn="ctr">
              <a:spcBef>
                <a:spcPct val="20000"/>
              </a:spcBef>
              <a:defRPr/>
            </a:pPr>
            <a:r>
              <a:rPr lang="en-US" kern="0" dirty="0" err="1">
                <a:latin typeface="Arial" charset="0"/>
                <a:ea typeface="+mn-ea"/>
                <a:cs typeface="Arial" charset="0"/>
              </a:rPr>
              <a:t>ECOps</a:t>
            </a:r>
            <a:r>
              <a:rPr lang="en-US" kern="0" dirty="0">
                <a:latin typeface="Arial" charset="0"/>
                <a:ea typeface="+mn-ea"/>
                <a:cs typeface="Arial" charset="0"/>
              </a:rPr>
              <a:t>  and </a:t>
            </a:r>
            <a:r>
              <a:rPr lang="en-US" kern="0" dirty="0" err="1">
                <a:latin typeface="Arial" charset="0"/>
                <a:ea typeface="+mn-ea"/>
                <a:cs typeface="Arial" charset="0"/>
              </a:rPr>
              <a:t>EnCOPs</a:t>
            </a:r>
            <a:r>
              <a:rPr lang="en-US" kern="0" dirty="0">
                <a:latin typeface="Arial" charset="0"/>
                <a:ea typeface="+mn-ea"/>
                <a:cs typeface="Arial" charset="0"/>
              </a:rPr>
              <a:t> help you to use your resources in a sustainable manner to better support your mission</a:t>
            </a:r>
            <a:r>
              <a:rPr lang="en-US" dirty="0">
                <a:latin typeface="Arial" charset="0"/>
                <a:ea typeface="+mn-ea"/>
                <a:cs typeface="Arial" charset="0"/>
              </a:rPr>
              <a:t>!</a:t>
            </a:r>
          </a:p>
          <a:p>
            <a:pPr marL="730250" lvl="1" indent="-274638">
              <a:spcBef>
                <a:spcPct val="20000"/>
              </a:spcBef>
              <a:buFontTx/>
              <a:buChar char="•"/>
              <a:defRPr/>
            </a:pPr>
            <a:endParaRPr lang="en-US" kern="0" dirty="0">
              <a:latin typeface="+mn-lt"/>
              <a:ea typeface="+mn-ea"/>
            </a:endParaRPr>
          </a:p>
          <a:p>
            <a:pPr>
              <a:spcBef>
                <a:spcPct val="20000"/>
              </a:spcBef>
              <a:defRPr/>
            </a:pPr>
            <a:endParaRPr lang="en-US" i="1" strike="sngStrike" kern="0" dirty="0">
              <a:latin typeface="+mn-lt"/>
              <a:ea typeface="+mn-ea"/>
            </a:endParaRPr>
          </a:p>
          <a:p>
            <a:pPr>
              <a:spcBef>
                <a:spcPct val="20000"/>
              </a:spcBef>
              <a:defRPr/>
            </a:pPr>
            <a:endParaRPr lang="en-US" sz="3600" kern="0" dirty="0">
              <a:latin typeface="+mn-lt"/>
              <a:ea typeface="+mn-ea"/>
            </a:endParaRPr>
          </a:p>
          <a:p>
            <a:pPr marL="7938" indent="-7938">
              <a:spcBef>
                <a:spcPct val="20000"/>
              </a:spcBef>
              <a:defRPr/>
            </a:pPr>
            <a:endParaRPr lang="en-US" sz="3600" kern="0" dirty="0">
              <a:latin typeface="+mn-lt"/>
              <a:ea typeface="+mn-ea"/>
            </a:endParaRPr>
          </a:p>
        </p:txBody>
      </p:sp>
      <p:sp>
        <p:nvSpPr>
          <p:cNvPr id="7" name="Rektangel 3"/>
          <p:cNvSpPr/>
          <p:nvPr/>
        </p:nvSpPr>
        <p:spPr>
          <a:xfrm>
            <a:off x="8012276" y="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152400"/>
            <a:ext cx="7696200" cy="762000"/>
          </a:xfrm>
        </p:spPr>
        <p:txBody>
          <a:bodyPr/>
          <a:lstStyle/>
          <a:p>
            <a:pPr eaLnBrk="1" hangingPunct="1"/>
            <a:r>
              <a:rPr lang="en-US" altLang="sv-SE" sz="2800" smtClean="0">
                <a:ea typeface="ＭＳ Ｐゴシック" pitchFamily="34" charset="-128"/>
              </a:rPr>
              <a:t>ECOps and EnCOps as a Force Multiplier</a:t>
            </a:r>
          </a:p>
        </p:txBody>
      </p:sp>
      <p:sp>
        <p:nvSpPr>
          <p:cNvPr id="14339" name="Rectangle 3"/>
          <p:cNvSpPr>
            <a:spLocks noGrp="1" noChangeArrowheads="1"/>
          </p:cNvSpPr>
          <p:nvPr>
            <p:ph type="body" idx="1"/>
          </p:nvPr>
        </p:nvSpPr>
        <p:spPr bwMode="auto">
          <a:xfrm>
            <a:off x="681038" y="1143000"/>
            <a:ext cx="8229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SzPct val="115000"/>
            </a:pPr>
            <a:r>
              <a:rPr lang="en-US" altLang="sv-SE" smtClean="0">
                <a:ea typeface="ＭＳ Ｐゴシック" pitchFamily="34" charset="-128"/>
              </a:rPr>
              <a:t>Enhances force protection </a:t>
            </a:r>
          </a:p>
          <a:p>
            <a:pPr lvl="1" eaLnBrk="1" hangingPunct="1"/>
            <a:r>
              <a:rPr lang="en-US" altLang="sv-SE" sz="2000" smtClean="0">
                <a:ea typeface="ＭＳ Ｐゴシック" pitchFamily="34" charset="-128"/>
              </a:rPr>
              <a:t>Protects soldier health</a:t>
            </a:r>
          </a:p>
          <a:p>
            <a:pPr lvl="1" eaLnBrk="1" hangingPunct="1"/>
            <a:r>
              <a:rPr lang="en-US" altLang="sv-SE" sz="2000" smtClean="0">
                <a:ea typeface="ＭＳ Ｐゴシック" pitchFamily="34" charset="-128"/>
              </a:rPr>
              <a:t>Reduces risk to supply convoys</a:t>
            </a:r>
            <a:r>
              <a:rPr lang="en-US" altLang="sv-SE" sz="2400" smtClean="0">
                <a:ea typeface="ＭＳ Ｐゴシック" pitchFamily="34" charset="-128"/>
              </a:rPr>
              <a:t>		</a:t>
            </a:r>
          </a:p>
          <a:p>
            <a:pPr eaLnBrk="1" hangingPunct="1">
              <a:buSzPct val="115000"/>
            </a:pPr>
            <a:r>
              <a:rPr lang="en-US" altLang="sv-SE" smtClean="0">
                <a:ea typeface="ＭＳ Ｐゴシック" pitchFamily="34" charset="-128"/>
              </a:rPr>
              <a:t>Reduces logistical requirements and costs</a:t>
            </a:r>
          </a:p>
          <a:p>
            <a:pPr eaLnBrk="1" hangingPunct="1">
              <a:buSzPct val="115000"/>
            </a:pPr>
            <a:r>
              <a:rPr lang="en-US" altLang="sv-SE" smtClean="0">
                <a:ea typeface="ＭＳ Ｐゴシック" pitchFamily="34" charset="-128"/>
              </a:rPr>
              <a:t>Reduces legal and financial liability</a:t>
            </a:r>
          </a:p>
          <a:p>
            <a:pPr eaLnBrk="1" hangingPunct="1">
              <a:buSzPct val="115000"/>
            </a:pPr>
            <a:r>
              <a:rPr lang="en-US" altLang="sv-SE" smtClean="0">
                <a:ea typeface="ＭＳ Ｐゴシック" pitchFamily="34" charset="-128"/>
              </a:rPr>
              <a:t>Increases operational resilience</a:t>
            </a:r>
          </a:p>
          <a:p>
            <a:pPr eaLnBrk="1" hangingPunct="1">
              <a:buSzPct val="115000"/>
            </a:pPr>
            <a:r>
              <a:rPr lang="en-US" altLang="sv-SE" smtClean="0">
                <a:ea typeface="ＭＳ Ｐゴシック" pitchFamily="34" charset="-128"/>
              </a:rPr>
              <a:t>Promotes sustainability</a:t>
            </a:r>
          </a:p>
          <a:p>
            <a:pPr lvl="1" eaLnBrk="1" hangingPunct="1"/>
            <a:r>
              <a:rPr lang="en-US" altLang="sv-SE" sz="2000" smtClean="0">
                <a:ea typeface="ＭＳ Ｐゴシック" pitchFamily="34" charset="-128"/>
              </a:rPr>
              <a:t>For the current mission</a:t>
            </a:r>
          </a:p>
          <a:p>
            <a:pPr lvl="1" eaLnBrk="1" hangingPunct="1"/>
            <a:r>
              <a:rPr lang="en-US" altLang="sv-SE" sz="2000" smtClean="0">
                <a:ea typeface="ＭＳ Ｐゴシック" pitchFamily="34" charset="-128"/>
              </a:rPr>
              <a:t>For future deployments</a:t>
            </a:r>
          </a:p>
          <a:p>
            <a:pPr lvl="1" eaLnBrk="1" hangingPunct="1"/>
            <a:r>
              <a:rPr lang="en-US" altLang="sv-SE" sz="2000" smtClean="0">
                <a:ea typeface="ＭＳ Ｐゴシック" pitchFamily="34" charset="-128"/>
              </a:rPr>
              <a:t>For the host nation</a:t>
            </a:r>
          </a:p>
          <a:p>
            <a:pPr eaLnBrk="1" hangingPunct="1"/>
            <a:r>
              <a:rPr lang="en-US" altLang="sv-SE" smtClean="0">
                <a:ea typeface="ＭＳ Ｐゴシック" pitchFamily="34" charset="-128"/>
              </a:rPr>
              <a:t>Potential geopolitical impacts</a:t>
            </a:r>
          </a:p>
          <a:p>
            <a:pPr eaLnBrk="1" hangingPunct="1"/>
            <a:r>
              <a:rPr lang="en-US" altLang="sv-SE" smtClean="0">
                <a:ea typeface="ＭＳ Ｐゴシック" pitchFamily="34" charset="-128"/>
              </a:rPr>
              <a:t>Wins hearts and minds </a:t>
            </a:r>
          </a:p>
          <a:p>
            <a:pPr lvl="1" eaLnBrk="1" hangingPunct="1"/>
            <a:endParaRPr lang="en-US" altLang="sv-SE" smtClean="0">
              <a:ea typeface="ＭＳ Ｐゴシック" pitchFamily="34" charset="-128"/>
            </a:endParaRPr>
          </a:p>
          <a:p>
            <a:pPr eaLnBrk="1" hangingPunct="1">
              <a:buFontTx/>
              <a:buNone/>
            </a:pPr>
            <a:endParaRPr lang="en-US" altLang="sv-SE" smtClean="0">
              <a:ea typeface="ＭＳ Ｐゴシック" pitchFamily="34" charset="-128"/>
            </a:endParaRPr>
          </a:p>
          <a:p>
            <a:pPr eaLnBrk="1" hangingPunct="1"/>
            <a:endParaRPr lang="en-US" altLang="sv-SE" smtClean="0">
              <a:ea typeface="ＭＳ Ｐゴシック" pitchFamily="34" charset="-128"/>
            </a:endParaRPr>
          </a:p>
        </p:txBody>
      </p:sp>
      <p:sp>
        <p:nvSpPr>
          <p:cNvPr id="143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14E3748-79F3-4CA9-BA21-F385692BCF47}" type="slidenum">
              <a:rPr lang="en-US" altLang="sv-SE" smtClean="0"/>
              <a:pPr eaLnBrk="1" hangingPunct="1"/>
              <a:t>6</a:t>
            </a:fld>
            <a:endParaRPr lang="en-US" altLang="sv-SE" smtClean="0"/>
          </a:p>
        </p:txBody>
      </p:sp>
      <p:grpSp>
        <p:nvGrpSpPr>
          <p:cNvPr id="14341" name="Group 14"/>
          <p:cNvGrpSpPr>
            <a:grpSpLocks/>
          </p:cNvGrpSpPr>
          <p:nvPr/>
        </p:nvGrpSpPr>
        <p:grpSpPr bwMode="auto">
          <a:xfrm>
            <a:off x="5181600" y="3810000"/>
            <a:ext cx="3352800" cy="2433638"/>
            <a:chOff x="1928879" y="1268640"/>
            <a:chExt cx="5903999" cy="4136040"/>
          </a:xfrm>
        </p:grpSpPr>
        <p:pic>
          <p:nvPicPr>
            <p:cNvPr id="14343" name="Picture 13"/>
            <p:cNvPicPr>
              <a:picLocks noChangeAspect="1"/>
            </p:cNvPicPr>
            <p:nvPr/>
          </p:nvPicPr>
          <p:blipFill>
            <a:blip r:embed="rId3">
              <a:extLst>
                <a:ext uri="{28A0092B-C50C-407E-A947-70E740481C1C}">
                  <a14:useLocalDpi xmlns:a14="http://schemas.microsoft.com/office/drawing/2010/main" val="0"/>
                </a:ext>
              </a:extLst>
            </a:blip>
            <a:srcRect t="5612" b="1057"/>
            <a:stretch>
              <a:fillRect/>
            </a:stretch>
          </p:blipFill>
          <p:spPr bwMode="auto">
            <a:xfrm>
              <a:off x="1928879" y="1268640"/>
              <a:ext cx="5903999" cy="4135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928879" y="1268640"/>
              <a:ext cx="5903999" cy="4136040"/>
            </a:xfrm>
            <a:prstGeom prst="rect">
              <a:avLst/>
            </a:prstGeom>
            <a:noFill/>
            <a:ln>
              <a:noFill/>
            </a:ln>
          </p:spPr>
          <p:txBody>
            <a:bodyPr lIns="90000" tIns="46800" rIns="90000" bIns="468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buFont typeface="StarSymbol"/>
                <a:buNone/>
                <a:defRPr/>
              </a:pPr>
              <a:endParaRPr lang="sv-SE">
                <a:latin typeface="Arial" pitchFamily="18"/>
                <a:ea typeface="MS Gothic" pitchFamily="2"/>
                <a:cs typeface="Tahoma" pitchFamily="2"/>
              </a:endParaRPr>
            </a:p>
          </p:txBody>
        </p:sp>
      </p:grpSp>
      <p:sp>
        <p:nvSpPr>
          <p:cNvPr id="9" name="Rektangel 3"/>
          <p:cNvSpPr/>
          <p:nvPr/>
        </p:nvSpPr>
        <p:spPr>
          <a:xfrm>
            <a:off x="8012276" y="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Final_life cycle_Pantone5793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688" y="1173163"/>
            <a:ext cx="7580312"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10"/>
          <p:cNvSpPr txBox="1">
            <a:spLocks noChangeArrowheads="1"/>
          </p:cNvSpPr>
          <p:nvPr/>
        </p:nvSpPr>
        <p:spPr bwMode="auto">
          <a:xfrm>
            <a:off x="5638800" y="1687359"/>
            <a:ext cx="1493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US" altLang="sv-SE" dirty="0"/>
              <a:t>Planning</a:t>
            </a:r>
          </a:p>
        </p:txBody>
      </p:sp>
      <p:sp>
        <p:nvSpPr>
          <p:cNvPr id="15364" name="Text Box 11"/>
          <p:cNvSpPr txBox="1">
            <a:spLocks noChangeArrowheads="1"/>
          </p:cNvSpPr>
          <p:nvPr/>
        </p:nvSpPr>
        <p:spPr bwMode="auto">
          <a:xfrm>
            <a:off x="1258888" y="2924175"/>
            <a:ext cx="1865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US" altLang="sv-SE"/>
              <a:t>Post-deployment</a:t>
            </a:r>
          </a:p>
        </p:txBody>
      </p:sp>
      <p:sp>
        <p:nvSpPr>
          <p:cNvPr id="15365" name="Text Box 12"/>
          <p:cNvSpPr txBox="1">
            <a:spLocks noChangeArrowheads="1"/>
          </p:cNvSpPr>
          <p:nvPr/>
        </p:nvSpPr>
        <p:spPr bwMode="auto">
          <a:xfrm>
            <a:off x="5884863" y="2738438"/>
            <a:ext cx="3105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US" altLang="sv-SE"/>
              <a:t>Pre-deployment</a:t>
            </a:r>
          </a:p>
        </p:txBody>
      </p:sp>
      <p:sp>
        <p:nvSpPr>
          <p:cNvPr id="15366" name="Text Box 13"/>
          <p:cNvSpPr txBox="1">
            <a:spLocks noChangeArrowheads="1"/>
          </p:cNvSpPr>
          <p:nvPr/>
        </p:nvSpPr>
        <p:spPr bwMode="auto">
          <a:xfrm>
            <a:off x="461963" y="4718050"/>
            <a:ext cx="2138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US" altLang="sv-SE"/>
              <a:t>Re-deployment</a:t>
            </a:r>
          </a:p>
        </p:txBody>
      </p:sp>
      <p:sp>
        <p:nvSpPr>
          <p:cNvPr id="15367" name="Text Box 14"/>
          <p:cNvSpPr txBox="1">
            <a:spLocks noChangeArrowheads="1"/>
          </p:cNvSpPr>
          <p:nvPr/>
        </p:nvSpPr>
        <p:spPr bwMode="auto">
          <a:xfrm>
            <a:off x="2700338" y="5268913"/>
            <a:ext cx="1495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US" altLang="sv-SE"/>
              <a:t>Rotation</a:t>
            </a:r>
          </a:p>
        </p:txBody>
      </p:sp>
      <p:sp>
        <p:nvSpPr>
          <p:cNvPr id="15368" name="Text Box 15"/>
          <p:cNvSpPr txBox="1">
            <a:spLocks noChangeArrowheads="1"/>
          </p:cNvSpPr>
          <p:nvPr/>
        </p:nvSpPr>
        <p:spPr bwMode="auto">
          <a:xfrm>
            <a:off x="5499100" y="5637213"/>
            <a:ext cx="3581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US" altLang="sv-SE"/>
              <a:t>Deployment</a:t>
            </a:r>
          </a:p>
        </p:txBody>
      </p:sp>
      <p:sp>
        <p:nvSpPr>
          <p:cNvPr id="15369" name="Text Box 10"/>
          <p:cNvSpPr txBox="1">
            <a:spLocks noChangeArrowheads="1"/>
          </p:cNvSpPr>
          <p:nvPr/>
        </p:nvSpPr>
        <p:spPr bwMode="auto">
          <a:xfrm>
            <a:off x="1258888" y="1547658"/>
            <a:ext cx="1493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US" altLang="sv-SE" dirty="0"/>
              <a:t>Lessons Learned</a:t>
            </a:r>
          </a:p>
        </p:txBody>
      </p:sp>
      <p:sp>
        <p:nvSpPr>
          <p:cNvPr id="15370" name="Title 2"/>
          <p:cNvSpPr>
            <a:spLocks noGrp="1"/>
          </p:cNvSpPr>
          <p:nvPr>
            <p:ph type="title"/>
          </p:nvPr>
        </p:nvSpPr>
        <p:spPr/>
        <p:txBody>
          <a:bodyPr/>
          <a:lstStyle/>
          <a:p>
            <a:pPr>
              <a:lnSpc>
                <a:spcPts val="3200"/>
              </a:lnSpc>
            </a:pPr>
            <a:r>
              <a:rPr lang="en-US" altLang="sv-SE" sz="2800" smtClean="0">
                <a:ea typeface="ＭＳ Ｐゴシック" pitchFamily="34" charset="-128"/>
              </a:rPr>
              <a:t>ECOps and EnCOps in the Life Cycle of Military Operations</a:t>
            </a:r>
          </a:p>
        </p:txBody>
      </p:sp>
      <p:sp>
        <p:nvSpPr>
          <p:cNvPr id="1537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4181498-E4CF-4093-B8FD-023F85CAA3DD}" type="slidenum">
              <a:rPr lang="en-US" altLang="sv-SE" smtClean="0"/>
              <a:pPr eaLnBrk="1" hangingPunct="1"/>
              <a:t>7</a:t>
            </a:fld>
            <a:endParaRPr lang="en-US" altLang="sv-SE" smtClean="0"/>
          </a:p>
        </p:txBody>
      </p:sp>
      <p:sp>
        <p:nvSpPr>
          <p:cNvPr id="13" name="Rektangel 3"/>
          <p:cNvSpPr/>
          <p:nvPr/>
        </p:nvSpPr>
        <p:spPr>
          <a:xfrm>
            <a:off x="8012276" y="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isällön paikkamerkki 1"/>
          <p:cNvSpPr>
            <a:spLocks noGrp="1"/>
          </p:cNvSpPr>
          <p:nvPr>
            <p:ph idx="1"/>
          </p:nvPr>
        </p:nvSpPr>
        <p:spPr bwMode="auto">
          <a:xfrm>
            <a:off x="533400" y="1371600"/>
            <a:ext cx="815340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spcAft>
                <a:spcPts val="600"/>
              </a:spcAft>
            </a:pPr>
            <a:r>
              <a:rPr lang="en-US" altLang="sv-SE" sz="1800" smtClean="0">
                <a:ea typeface="ＭＳ Ｐゴシック" pitchFamily="34" charset="-128"/>
              </a:rPr>
              <a:t>Two thirds of the fuel that a conventional diesel generator burns is blown out as heat. Only one third is converted into electricity.</a:t>
            </a:r>
          </a:p>
          <a:p>
            <a:pPr marL="457200" indent="-457200">
              <a:spcAft>
                <a:spcPts val="600"/>
              </a:spcAft>
            </a:pPr>
            <a:r>
              <a:rPr lang="en-US" altLang="sv-SE" sz="1800" smtClean="0">
                <a:ea typeface="ＭＳ Ｐゴシック" pitchFamily="34" charset="-128"/>
              </a:rPr>
              <a:t>In a typical military camp, 60-70% of fuel is used to produce electricity to heat/cool water or air.</a:t>
            </a:r>
          </a:p>
          <a:p>
            <a:pPr marL="457200" indent="-457200">
              <a:spcAft>
                <a:spcPts val="600"/>
              </a:spcAft>
            </a:pPr>
            <a:r>
              <a:rPr lang="en-US" altLang="sv-SE" sz="1800" smtClean="0">
                <a:ea typeface="ＭＳ Ｐゴシック" pitchFamily="34" charset="-128"/>
              </a:rPr>
              <a:t>Advanced technology and higher standards of living in camps have led to increased energy demand.</a:t>
            </a:r>
          </a:p>
        </p:txBody>
      </p:sp>
      <p:sp>
        <p:nvSpPr>
          <p:cNvPr id="17411" name="Otsikko 2"/>
          <p:cNvSpPr>
            <a:spLocks noGrp="1"/>
          </p:cNvSpPr>
          <p:nvPr>
            <p:ph type="title"/>
          </p:nvPr>
        </p:nvSpPr>
        <p:spPr>
          <a:ln/>
        </p:spPr>
        <p:txBody>
          <a:bodyPr/>
          <a:lstStyle/>
          <a:p>
            <a:r>
              <a:rPr lang="fi-FI" altLang="sv-SE" smtClean="0">
                <a:ea typeface="ＭＳ Ｐゴシック" pitchFamily="34" charset="-128"/>
              </a:rPr>
              <a:t>Energy Facts</a:t>
            </a: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3581400"/>
            <a:ext cx="4257675"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kstiruutu 3"/>
          <p:cNvSpPr txBox="1">
            <a:spLocks noChangeArrowheads="1"/>
          </p:cNvSpPr>
          <p:nvPr/>
        </p:nvSpPr>
        <p:spPr bwMode="auto">
          <a:xfrm>
            <a:off x="533400" y="3581400"/>
            <a:ext cx="4419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889000" indent="-4572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Aft>
                <a:spcPts val="600"/>
              </a:spcAft>
              <a:buFont typeface="Arial" pitchFamily="34" charset="0"/>
              <a:buChar char="•"/>
            </a:pPr>
            <a:r>
              <a:rPr lang="en-US" altLang="sv-SE"/>
              <a:t>Examples from Afghanistan:</a:t>
            </a:r>
          </a:p>
          <a:p>
            <a:pPr lvl="3" eaLnBrk="1" hangingPunct="1">
              <a:spcAft>
                <a:spcPts val="600"/>
              </a:spcAft>
              <a:buFont typeface="Wingdings" pitchFamily="2" charset="2"/>
              <a:buChar char="§"/>
            </a:pPr>
            <a:r>
              <a:rPr lang="en-US" altLang="sv-SE"/>
              <a:t>For each gallon of fuel used at a facility, up to 4 gallons were consumed during transport.</a:t>
            </a:r>
          </a:p>
          <a:p>
            <a:pPr lvl="3" eaLnBrk="1" hangingPunct="1">
              <a:spcAft>
                <a:spcPts val="600"/>
              </a:spcAft>
              <a:buFont typeface="Wingdings" pitchFamily="2" charset="2"/>
              <a:buChar char="§"/>
            </a:pPr>
            <a:r>
              <a:rPr lang="en-US" altLang="sv-SE"/>
              <a:t>The fully burdened cost of fuel can exceed 90€ per liter. </a:t>
            </a:r>
          </a:p>
          <a:p>
            <a:pPr lvl="3" eaLnBrk="1" hangingPunct="1">
              <a:spcAft>
                <a:spcPts val="600"/>
              </a:spcAft>
              <a:buFont typeface="Wingdings" pitchFamily="2" charset="2"/>
              <a:buChar char="§"/>
            </a:pPr>
            <a:r>
              <a:rPr lang="en-US" altLang="sv-SE"/>
              <a:t>On average, there has been one casualty for every 24 fuel resupply convoys.</a:t>
            </a:r>
          </a:p>
          <a:p>
            <a:pPr eaLnBrk="1" hangingPunct="1"/>
            <a:endParaRPr lang="fi-FI" altLang="sv-SE" sz="1600"/>
          </a:p>
        </p:txBody>
      </p:sp>
      <p:sp>
        <p:nvSpPr>
          <p:cNvPr id="7" name="Rektangel 3"/>
          <p:cNvSpPr/>
          <p:nvPr/>
        </p:nvSpPr>
        <p:spPr>
          <a:xfrm>
            <a:off x="8012702" y="139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57200" y="1219200"/>
            <a:ext cx="5410200" cy="5334000"/>
          </a:xfrm>
        </p:spPr>
        <p:txBody>
          <a:bodyPr/>
          <a:lstStyle/>
          <a:p>
            <a:pPr marL="457200" indent="-457200">
              <a:spcAft>
                <a:spcPts val="1200"/>
              </a:spcAft>
              <a:buFont typeface="Arial"/>
              <a:buChar char="•"/>
              <a:defRPr/>
            </a:pPr>
            <a:r>
              <a:rPr lang="sv-SE" sz="2000" dirty="0" smtClean="0">
                <a:ea typeface="+mn-ea"/>
                <a:cs typeface="Arial" panose="020B0604020202020204" pitchFamily="34" charset="0"/>
              </a:rPr>
              <a:t>Keep </a:t>
            </a:r>
            <a:r>
              <a:rPr lang="sv-SE" sz="2000" dirty="0">
                <a:ea typeface="+mn-ea"/>
                <a:cs typeface="Arial" panose="020B0604020202020204" pitchFamily="34" charset="0"/>
              </a:rPr>
              <a:t>doors and windows closed to prevent </a:t>
            </a:r>
            <a:r>
              <a:rPr lang="sv-SE" sz="2000" dirty="0" smtClean="0">
                <a:ea typeface="+mn-ea"/>
                <a:cs typeface="Arial" panose="020B0604020202020204" pitchFamily="34" charset="0"/>
              </a:rPr>
              <a:t>the loss </a:t>
            </a:r>
            <a:r>
              <a:rPr lang="sv-SE" sz="2000" dirty="0">
                <a:ea typeface="+mn-ea"/>
                <a:cs typeface="Arial" panose="020B0604020202020204" pitchFamily="34" charset="0"/>
              </a:rPr>
              <a:t>of </a:t>
            </a:r>
            <a:r>
              <a:rPr lang="sv-SE" sz="2000" dirty="0" smtClean="0">
                <a:ea typeface="+mn-ea"/>
                <a:cs typeface="Arial" panose="020B0604020202020204" pitchFamily="34" charset="0"/>
              </a:rPr>
              <a:t>cooled or heated air.</a:t>
            </a:r>
            <a:endParaRPr lang="en-US" altLang="zh-CN" sz="2000" dirty="0">
              <a:ea typeface="SimSun" panose="02010600030101010101" pitchFamily="2" charset="-122"/>
            </a:endParaRPr>
          </a:p>
          <a:p>
            <a:pPr marL="457200" indent="-457200">
              <a:spcAft>
                <a:spcPts val="1200"/>
              </a:spcAft>
              <a:buFont typeface="Arial"/>
              <a:buChar char="•"/>
              <a:defRPr/>
            </a:pPr>
            <a:r>
              <a:rPr lang="en-US" altLang="zh-CN" sz="2000" dirty="0">
                <a:ea typeface="SimSun" panose="02010600030101010101" pitchFamily="2" charset="-122"/>
              </a:rPr>
              <a:t>Eliminate unnecessary vehicle </a:t>
            </a:r>
            <a:r>
              <a:rPr lang="en-US" altLang="zh-CN" sz="2000" dirty="0" smtClean="0">
                <a:ea typeface="SimSun" panose="02010600030101010101" pitchFamily="2" charset="-122"/>
              </a:rPr>
              <a:t>use and idling.</a:t>
            </a:r>
          </a:p>
          <a:p>
            <a:pPr marL="457200" indent="-457200">
              <a:spcAft>
                <a:spcPts val="1200"/>
              </a:spcAft>
              <a:buFont typeface="Arial"/>
              <a:buChar char="•"/>
              <a:defRPr/>
            </a:pPr>
            <a:r>
              <a:rPr lang="en-US" altLang="zh-CN" sz="2000" dirty="0">
                <a:ea typeface="SimSun" panose="02010600030101010101" pitchFamily="2" charset="-122"/>
              </a:rPr>
              <a:t>Use power management settings on computers and turn off lights when not </a:t>
            </a:r>
            <a:r>
              <a:rPr lang="en-US" altLang="zh-CN" sz="2000" dirty="0" smtClean="0">
                <a:ea typeface="SimSun" panose="02010600030101010101" pitchFamily="2" charset="-122"/>
              </a:rPr>
              <a:t>needed.</a:t>
            </a:r>
          </a:p>
          <a:p>
            <a:pPr marL="457200" indent="-457200">
              <a:spcAft>
                <a:spcPts val="1200"/>
              </a:spcAft>
              <a:buFont typeface="Arial"/>
              <a:buChar char="•"/>
              <a:defRPr/>
            </a:pPr>
            <a:r>
              <a:rPr lang="sv-SE" sz="2000" dirty="0">
                <a:ea typeface="+mn-ea"/>
              </a:rPr>
              <a:t>Use </a:t>
            </a:r>
            <a:r>
              <a:rPr lang="sv-SE" sz="2000" dirty="0" smtClean="0">
                <a:ea typeface="+mn-ea"/>
              </a:rPr>
              <a:t>natural lightning </a:t>
            </a:r>
            <a:r>
              <a:rPr lang="sv-SE" sz="2000" dirty="0">
                <a:ea typeface="+mn-ea"/>
              </a:rPr>
              <a:t>when </a:t>
            </a:r>
            <a:r>
              <a:rPr lang="sv-SE" sz="2000" dirty="0" smtClean="0">
                <a:ea typeface="+mn-ea"/>
              </a:rPr>
              <a:t>possible.</a:t>
            </a:r>
            <a:endParaRPr lang="en-US" altLang="zh-CN" sz="2000" dirty="0">
              <a:ea typeface="SimSun" panose="02010600030101010101" pitchFamily="2" charset="-122"/>
            </a:endParaRPr>
          </a:p>
          <a:p>
            <a:pPr marL="457200" indent="-457200">
              <a:spcAft>
                <a:spcPts val="1200"/>
              </a:spcAft>
              <a:buFont typeface="Arial"/>
              <a:buChar char="•"/>
              <a:defRPr/>
            </a:pPr>
            <a:r>
              <a:rPr lang="en-US" altLang="zh-CN" sz="2000" dirty="0">
                <a:ea typeface="SimSun" panose="02010600030101010101" pitchFamily="2" charset="-122"/>
              </a:rPr>
              <a:t>Ensure dishwashing and laundry machines are full before being </a:t>
            </a:r>
            <a:r>
              <a:rPr lang="en-US" altLang="zh-CN" sz="2000" dirty="0" smtClean="0">
                <a:ea typeface="SimSun" panose="02010600030101010101" pitchFamily="2" charset="-122"/>
              </a:rPr>
              <a:t>operated.</a:t>
            </a:r>
            <a:endParaRPr lang="en-US" altLang="zh-CN" sz="2000" dirty="0">
              <a:ea typeface="SimSun" panose="02010600030101010101" pitchFamily="2" charset="-122"/>
            </a:endParaRPr>
          </a:p>
          <a:p>
            <a:pPr marL="457200" indent="-457200">
              <a:spcAft>
                <a:spcPts val="1200"/>
              </a:spcAft>
              <a:buFont typeface="Arial"/>
              <a:buChar char="•"/>
              <a:defRPr/>
            </a:pPr>
            <a:r>
              <a:rPr lang="en-US" altLang="zh-CN" sz="2000" dirty="0">
                <a:ea typeface="SimSun" panose="02010600030101010101" pitchFamily="2" charset="-122"/>
              </a:rPr>
              <a:t>Take shorter </a:t>
            </a:r>
            <a:r>
              <a:rPr lang="en-US" altLang="zh-CN" sz="2000" dirty="0" smtClean="0">
                <a:ea typeface="SimSun" panose="02010600030101010101" pitchFamily="2" charset="-122"/>
              </a:rPr>
              <a:t>showers.</a:t>
            </a:r>
            <a:endParaRPr lang="en-US" altLang="zh-CN" sz="2000" dirty="0">
              <a:ea typeface="SimSun" panose="02010600030101010101" pitchFamily="2" charset="-122"/>
            </a:endParaRPr>
          </a:p>
          <a:p>
            <a:pPr marL="457200" indent="-457200">
              <a:spcAft>
                <a:spcPts val="1200"/>
              </a:spcAft>
              <a:buFont typeface="Arial"/>
              <a:buChar char="•"/>
              <a:defRPr/>
            </a:pPr>
            <a:r>
              <a:rPr lang="sv-SE" sz="2000" dirty="0" smtClean="0">
                <a:ea typeface="+mn-ea"/>
              </a:rPr>
              <a:t>Turn </a:t>
            </a:r>
            <a:r>
              <a:rPr lang="sv-SE" sz="2000" dirty="0">
                <a:ea typeface="+mn-ea"/>
              </a:rPr>
              <a:t>off the tap when brushing teeth or </a:t>
            </a:r>
            <a:r>
              <a:rPr lang="sv-SE" sz="2000" dirty="0" smtClean="0">
                <a:ea typeface="+mn-ea"/>
              </a:rPr>
              <a:t>shaving.</a:t>
            </a:r>
            <a:endParaRPr lang="sv-SE" sz="2000" dirty="0">
              <a:ea typeface="+mn-ea"/>
            </a:endParaRPr>
          </a:p>
          <a:p>
            <a:pPr>
              <a:defRPr/>
            </a:pPr>
            <a:endParaRPr lang="fi-FI" sz="2000" dirty="0">
              <a:ea typeface="+mn-ea"/>
            </a:endParaRPr>
          </a:p>
        </p:txBody>
      </p:sp>
      <p:sp>
        <p:nvSpPr>
          <p:cNvPr id="18435" name="Otsikko 2"/>
          <p:cNvSpPr>
            <a:spLocks noGrp="1"/>
          </p:cNvSpPr>
          <p:nvPr>
            <p:ph type="title"/>
          </p:nvPr>
        </p:nvSpPr>
        <p:spPr>
          <a:xfrm>
            <a:off x="1111250" y="184150"/>
            <a:ext cx="8001000" cy="762000"/>
          </a:xfrm>
          <a:ln/>
        </p:spPr>
        <p:txBody>
          <a:bodyPr/>
          <a:lstStyle/>
          <a:p>
            <a:r>
              <a:rPr lang="fi-FI" altLang="sv-SE" sz="3200" smtClean="0">
                <a:ea typeface="ＭＳ Ｐゴシック" pitchFamily="34" charset="-128"/>
              </a:rPr>
              <a:t>What Can You Do to Save Energy?</a:t>
            </a:r>
          </a:p>
        </p:txBody>
      </p:sp>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379538"/>
            <a:ext cx="30591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5950" y="3479800"/>
            <a:ext cx="32496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3"/>
          <p:cNvSpPr/>
          <p:nvPr/>
        </p:nvSpPr>
        <p:spPr>
          <a:xfrm>
            <a:off x="8012276" y="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 - &amp;quot;General Training Module&amp;quot;&quot;/&gt;&lt;property id=&quot;20307&quot; value=&quot;282&quot;/&gt;&lt;/object&gt;&lt;object type=&quot;3&quot; unique_id=&quot;10006&quot;&gt;&lt;property id=&quot;20148&quot; value=&quot;5&quot;/&gt;&lt;property id=&quot;20300&quot; value=&quot;Slide 4 - &amp;quot;Overview of this Briefing&amp;quot;&quot;/&gt;&lt;property id=&quot;20307&quot; value=&quot;265&quot;/&gt;&lt;/object&gt;&lt;object type=&quot;3&quot; unique_id=&quot;10007&quot;&gt;&lt;property id=&quot;20148&quot; value=&quot;5&quot;/&gt;&lt;property id=&quot;20300&quot; value=&quot;Slide 8 - &amp;quot;Commander Responsibilities&amp;quot;&quot;/&gt;&lt;property id=&quot;20307&quot; value=&quot;266&quot;/&gt;&lt;/object&gt;&lt;object type=&quot;3&quot; unique_id=&quot;10020&quot;&gt;&lt;property id=&quot;20148&quot; value=&quot;5&quot;/&gt;&lt;property id=&quot;20300&quot; value=&quot;Slide 14 - &amp;quot;Conclusion&amp;quot;&quot;/&gt;&lt;property id=&quot;20307&quot; value=&quot;280&quot;/&gt;&lt;/object&gt;&lt;object type=&quot;3&quot; unique_id=&quot;73446&quot;&gt;&lt;property id=&quot;20148&quot; value=&quot;5&quot;/&gt;&lt;property id=&quot;20300&quot; value=&quot;Slide 3 - &amp;quot;Environmental Considerations in Military Operations (ECOps)&amp;quot;&quot;/&gt;&lt;property id=&quot;20307&quot; value=&quot;293&quot;/&gt;&lt;/object&gt;&lt;object type=&quot;3&quot; unique_id=&quot;73995&quot;&gt;&lt;property id=&quot;20148&quot; value=&quot;5&quot;/&gt;&lt;property id=&quot;20300&quot; value=&quot;Slide 5 - &amp;quot;Definition&amp;quot;&quot;/&gt;&lt;property id=&quot;20307&quot; value=&quot;297&quot;/&gt;&lt;/object&gt;&lt;object type=&quot;3&quot; unique_id=&quot;73996&quot;&gt;&lt;property id=&quot;20148&quot; value=&quot;5&quot;/&gt;&lt;property id=&quot;20300&quot; value=&quot;Slide 6 - &amp;quot;ECOps as a Force Multiplier&amp;quot;&quot;/&gt;&lt;property id=&quot;20307&quot; value=&quot;298&quot;/&gt;&lt;/object&gt;&lt;object type=&quot;3&quot; unique_id=&quot;73997&quot;&gt;&lt;property id=&quot;20148&quot; value=&quot;5&quot;/&gt;&lt;property id=&quot;20300&quot; value=&quot;Slide 9 - &amp;quot;Laws and Regulations&amp;quot;&quot;/&gt;&lt;property id=&quot;20307&quot; value=&quot;301&quot;/&gt;&lt;/object&gt;&lt;object type=&quot;3&quot; unique_id=&quot;73998&quot;&gt;&lt;property id=&quot;20148&quot; value=&quot;5&quot;/&gt;&lt;property id=&quot;20300&quot; value=&quot;Slide 10 - &amp;quot;Strategic Level Planning&amp;quot;&quot;/&gt;&lt;property id=&quot;20307&quot; value=&quot;302&quot;/&gt;&lt;/object&gt;&lt;object type=&quot;3&quot; unique_id=&quot;73999&quot;&gt;&lt;property id=&quot;20148&quot; value=&quot;5&quot;/&gt;&lt;property id=&quot;20300&quot; value=&quot;Slide 12 - &amp;quot;What the EO does for you&amp;quot;&quot;/&gt;&lt;property id=&quot;20307&quot; value=&quot;296&quot;/&gt;&lt;/object&gt;&lt;object type=&quot;3&quot; unique_id=&quot;74000&quot;&gt;&lt;property id=&quot;20148&quot; value=&quot;5&quot;/&gt;&lt;property id=&quot;20300&quot; value=&quot;Slide 11 - &amp;quot;Environmental Management Board&amp;quot;&quot;/&gt;&lt;property id=&quot;20307&quot; value=&quot;299&quot;/&gt;&lt;/object&gt;&lt;object type=&quot;3&quot; unique_id=&quot;74891&quot;&gt;&lt;property id=&quot;20148&quot; value=&quot;5&quot;/&gt;&lt;property id=&quot;20300&quot; value=&quot;Slide 13 - &amp;quot;What the EO does for you (Cont’d)&amp;quot;&quot;/&gt;&lt;property id=&quot;20307&quot; value=&quot;310&quot;/&gt;&lt;/object&gt;&lt;object type=&quot;3&quot; unique_id=&quot;75105&quot;&gt;&lt;property id=&quot;20148&quot; value=&quot;5&quot;/&gt;&lt;property id=&quot;20300&quot; value=&quot;Slide 7 - &amp;quot;ECOps in the Life Cycle of Military Operations&amp;quot;&quot;/&gt;&lt;property id=&quot;20307&quot; value=&quot;311&quot;/&gt;&lt;/object&gt;&lt;/object&gt;&lt;object type=&quot;8&quot; unique_id=&quot;10040&quot;&gt;&lt;/object&gt;&lt;/object&gt;&lt;/database&gt;"/>
  <p:tag name="SECTOMILLISECCONVERTED" val="1"/>
</p:tagLst>
</file>

<file path=ppt/theme/theme1.xml><?xml version="1.0" encoding="utf-8"?>
<a:theme xmlns:a="http://schemas.openxmlformats.org/drawingml/2006/main" name="Theme1[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66"/>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9311FA1DFA4B4A87C6BA54D2A44D59" ma:contentTypeVersion="1" ma:contentTypeDescription="Create a new document." ma:contentTypeScope="" ma:versionID="fc6a8ec5e6d986d55067333f163f2ed2">
  <xsd:schema xmlns:xsd="http://www.w3.org/2001/XMLSchema" xmlns:xs="http://www.w3.org/2001/XMLSchema" xmlns:p="http://schemas.microsoft.com/office/2006/metadata/properties" xmlns:ns2="8ae76915-f381-446f-bfa1-a60940b41f89" targetNamespace="http://schemas.microsoft.com/office/2006/metadata/properties" ma:root="true" ma:fieldsID="200229c87dd2f85c26124f4d104c9b74" ns2:_="">
    <xsd:import namespace="8ae76915-f381-446f-bfa1-a60940b41f8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76915-f381-446f-bfa1-a60940b41f8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8ae76915-f381-446f-bfa1-a60940b41f89">S7HKT6SCDKAV-980-421</_dlc_DocId>
    <_dlc_DocIdUrl xmlns="8ae76915-f381-446f-bfa1-a60940b41f89">
      <Url>https://wss.apan.org/2173/_layouts/DocIdRedir.aspx?ID=S7HKT6SCDKAV-980-421</Url>
      <Description>S7HKT6SCDKAV-980-421</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223B57-DF74-463D-860C-158FBCCB436A}">
  <ds:schemaRefs>
    <ds:schemaRef ds:uri="http://schemas.microsoft.com/office/2006/metadata/longProperties"/>
  </ds:schemaRefs>
</ds:datastoreItem>
</file>

<file path=customXml/itemProps2.xml><?xml version="1.0" encoding="utf-8"?>
<ds:datastoreItem xmlns:ds="http://schemas.openxmlformats.org/officeDocument/2006/customXml" ds:itemID="{4E3A5657-4980-41DF-90DA-BF87E271B4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76915-f381-446f-bfa1-a60940b41f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2A1467-3C89-4774-85E9-6D2D67A77774}">
  <ds:schemaRefs>
    <ds:schemaRef ds:uri="http://schemas.microsoft.com/sharepoint/events"/>
  </ds:schemaRefs>
</ds:datastoreItem>
</file>

<file path=customXml/itemProps4.xml><?xml version="1.0" encoding="utf-8"?>
<ds:datastoreItem xmlns:ds="http://schemas.openxmlformats.org/officeDocument/2006/customXml" ds:itemID="{F1B96F30-B48A-42B0-A582-BE85E60E2E2A}">
  <ds:schemaRefs>
    <ds:schemaRef ds:uri="http://schemas.microsoft.com/office/2006/documentManagement/types"/>
    <ds:schemaRef ds:uri="http://purl.org/dc/elements/1.1/"/>
    <ds:schemaRef ds:uri="http://purl.org/dc/dcmitype/"/>
    <ds:schemaRef ds:uri="http://www.w3.org/XML/1998/namespace"/>
    <ds:schemaRef ds:uri="8ae76915-f381-446f-bfa1-a60940b41f89"/>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5.xml><?xml version="1.0" encoding="utf-8"?>
<ds:datastoreItem xmlns:ds="http://schemas.openxmlformats.org/officeDocument/2006/customXml" ds:itemID="{29C90BD6-59DB-431A-80D7-E2A2CF1BEE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Theme1[1]</Template>
  <TotalTime>3400</TotalTime>
  <Words>3297</Words>
  <Application>Microsoft Office PowerPoint</Application>
  <PresentationFormat>On-screen Show (4:3)</PresentationFormat>
  <Paragraphs>289</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Theme1[1]</vt:lpstr>
      <vt:lpstr>PowerPoint Presentation</vt:lpstr>
      <vt:lpstr>General Awareness Training Module</vt:lpstr>
      <vt:lpstr>Environmental and Energy Considerations for Military Operations</vt:lpstr>
      <vt:lpstr>Overview of This Briefing</vt:lpstr>
      <vt:lpstr>Definitions</vt:lpstr>
      <vt:lpstr>ECOps and EnCOps as a Force Multiplier</vt:lpstr>
      <vt:lpstr>ECOps and EnCOps in the Life Cycle of Military Operations</vt:lpstr>
      <vt:lpstr>Energy Facts</vt:lpstr>
      <vt:lpstr>What Can You Do to Save Energy?</vt:lpstr>
      <vt:lpstr>Commander Responsibilities</vt:lpstr>
      <vt:lpstr>Laws and Regulations</vt:lpstr>
      <vt:lpstr>Strategic Level Planning</vt:lpstr>
      <vt:lpstr>Environmental and Energy Management</vt:lpstr>
      <vt:lpstr>What the EO Does for You (1 of 2)</vt:lpstr>
      <vt:lpstr>What the EO Does for You (2 of 2)</vt:lpstr>
      <vt:lpstr>What the EnM Does for You</vt:lpstr>
      <vt:lpstr>Conclusion</vt:lpstr>
    </vt:vector>
  </TitlesOfParts>
  <Company>AFIT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sschuldt</dc:creator>
  <cp:lastModifiedBy>sclark</cp:lastModifiedBy>
  <cp:revision>199</cp:revision>
  <cp:lastPrinted>2013-01-07T08:31:03Z</cp:lastPrinted>
  <dcterms:created xsi:type="dcterms:W3CDTF">2012-09-10T13:10:28Z</dcterms:created>
  <dcterms:modified xsi:type="dcterms:W3CDTF">2017-03-08T13:58:18Z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S7HKT6SCDKAV-980-392</vt:lpwstr>
  </property>
  <property fmtid="{D5CDD505-2E9C-101B-9397-08002B2CF9AE}" pid="3" name="_dlc_DocIdItemGuid">
    <vt:lpwstr>dfa6cd3d-c1d1-4170-9ef7-c3a0c0b4da3a</vt:lpwstr>
  </property>
  <property fmtid="{D5CDD505-2E9C-101B-9397-08002B2CF9AE}" pid="4" name="_dlc_DocIdUrl">
    <vt:lpwstr>https://wss.apan.org/2173/_layouts/DocIdRedir.aspx?ID=S7HKT6SCDKAV-980-392, S7HKT6SCDKAV-980-392</vt:lpwstr>
  </property>
  <property fmtid="{D5CDD505-2E9C-101B-9397-08002B2CF9AE}" pid="5" name="TitusGUID">
    <vt:lpwstr>5c2d8b0a-bc8d-4833-b8b3-66ee3818432e</vt:lpwstr>
  </property>
  <property fmtid="{D5CDD505-2E9C-101B-9397-08002B2CF9AE}" pid="6" name="FörsvarsmaktenKlassificering">
    <vt:lpwstr>ES</vt:lpwstr>
  </property>
  <property fmtid="{D5CDD505-2E9C-101B-9397-08002B2CF9AE}" pid="7" name="FörsvarsmaktenSEKRETESSKLASSIFICERAD">
    <vt:lpwstr/>
  </property>
  <property fmtid="{D5CDD505-2E9C-101B-9397-08002B2CF9AE}" pid="8" name="Klassificering">
    <vt:lpwstr>ES</vt:lpwstr>
  </property>
  <property fmtid="{D5CDD505-2E9C-101B-9397-08002B2CF9AE}" pid="9" name="ContentTypeId">
    <vt:lpwstr>0x010100159311FA1DFA4B4A87C6BA54D2A44D59</vt:lpwstr>
  </property>
</Properties>
</file>