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78" r:id="rId6"/>
    <p:sldId id="256" r:id="rId7"/>
    <p:sldId id="257" r:id="rId8"/>
    <p:sldId id="260" r:id="rId9"/>
    <p:sldId id="279" r:id="rId10"/>
    <p:sldId id="262" r:id="rId11"/>
    <p:sldId id="273" r:id="rId12"/>
    <p:sldId id="269" r:id="rId13"/>
    <p:sldId id="271" r:id="rId14"/>
    <p:sldId id="270" r:id="rId15"/>
    <p:sldId id="272" r:id="rId16"/>
    <p:sldId id="261" r:id="rId17"/>
    <p:sldId id="277" r:id="rId18"/>
    <p:sldId id="276" r:id="rId19"/>
    <p:sldId id="275"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erner, David L MAJ USARMY EUCOM ECJ3 (USA)" initials="FDLMUEE(" lastIdx="3" clrIdx="0"/>
  <p:cmAuthor id="2" name="susan.clarksestak" initials="s" lastIdx="8" clrIdx="1">
    <p:extLst/>
  </p:cmAuthor>
  <p:cmAuthor id="3" name="Mikell Hager" initials="MBH" lastIdx="1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9" d="100"/>
          <a:sy n="69" d="100"/>
        </p:scale>
        <p:origin x="48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41DABF-F968-4415-9778-00565D47DA3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147629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1DABF-F968-4415-9778-00565D47DA3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45874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1DABF-F968-4415-9778-00565D47DA3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325112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41DABF-F968-4415-9778-00565D47DA3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358364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41DABF-F968-4415-9778-00565D47DA39}"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400184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41DABF-F968-4415-9778-00565D47DA3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187965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41DABF-F968-4415-9778-00565D47DA39}"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38918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41DABF-F968-4415-9778-00565D47DA39}"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1343849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1DABF-F968-4415-9778-00565D47DA39}"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124659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41DABF-F968-4415-9778-00565D47DA3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1816440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41DABF-F968-4415-9778-00565D47DA39}"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B714F0-754B-40C8-ABD1-88F4951FDDCE}" type="slidenum">
              <a:rPr lang="en-US" smtClean="0"/>
              <a:t>‹#›</a:t>
            </a:fld>
            <a:endParaRPr lang="en-US"/>
          </a:p>
        </p:txBody>
      </p:sp>
    </p:spTree>
    <p:extLst>
      <p:ext uri="{BB962C8B-B14F-4D97-AF65-F5344CB8AC3E}">
        <p14:creationId xmlns:p14="http://schemas.microsoft.com/office/powerpoint/2010/main" val="2410067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1DABF-F968-4415-9778-00565D47DA39}" type="datetimeFigureOut">
              <a:rPr lang="en-US" smtClean="0"/>
              <a:t>10/19/2020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714F0-754B-40C8-ABD1-88F4951FDDCE}" type="slidenum">
              <a:rPr lang="en-US" smtClean="0"/>
              <a:t>‹#›</a:t>
            </a:fld>
            <a:endParaRPr lang="en-US"/>
          </a:p>
        </p:txBody>
      </p:sp>
    </p:spTree>
    <p:extLst>
      <p:ext uri="{BB962C8B-B14F-4D97-AF65-F5344CB8AC3E}">
        <p14:creationId xmlns:p14="http://schemas.microsoft.com/office/powerpoint/2010/main" val="1288229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242294"/>
            <a:ext cx="10515600" cy="713048"/>
          </a:xfrm>
        </p:spPr>
        <p:txBody>
          <a:bodyPr>
            <a:noAutofit/>
          </a:bodyPr>
          <a:lstStyle/>
          <a:p>
            <a:r>
              <a:rPr lang="en-US" sz="4800" b="1" dirty="0">
                <a:latin typeface="+mn-lt"/>
              </a:rPr>
              <a:t>Environmental Protection Officer Card</a:t>
            </a:r>
          </a:p>
        </p:txBody>
      </p:sp>
      <p:sp>
        <p:nvSpPr>
          <p:cNvPr id="3" name="Sisällön paikkamerkki 2"/>
          <p:cNvSpPr>
            <a:spLocks noGrp="1"/>
          </p:cNvSpPr>
          <p:nvPr>
            <p:ph idx="1"/>
          </p:nvPr>
        </p:nvSpPr>
        <p:spPr>
          <a:xfrm>
            <a:off x="838200" y="938505"/>
            <a:ext cx="10515600" cy="2323294"/>
          </a:xfrm>
        </p:spPr>
        <p:txBody>
          <a:bodyPr>
            <a:noAutofit/>
          </a:bodyPr>
          <a:lstStyle/>
          <a:p>
            <a:pPr marL="0" indent="0">
              <a:buNone/>
            </a:pPr>
            <a:r>
              <a:rPr lang="en-US" sz="1600" b="1" dirty="0"/>
              <a:t>Instructions:</a:t>
            </a:r>
            <a:endParaRPr lang="fi-FI" sz="1600" dirty="0"/>
          </a:p>
          <a:p>
            <a:pPr marL="0" indent="0">
              <a:buNone/>
            </a:pPr>
            <a:r>
              <a:rPr lang="en-US" sz="1600" dirty="0"/>
              <a:t>The field cards for the Soldier and EPO capture the key environmental guidance and procedures for an exercise.  The intent of the Soldier Field Card is to provide concise information to the Soldier on emergency procedures, environmental protection restrictions and key exercise guidance. The EPO Card will be a more detailed document outlining the specific guidance and procedures for environmental protection during the exercise. For both the cards, most of this information is relevant to all exercises and the field cards should require only minor adjustments and modifications to include site-specific information for the exercise, such as maps, information about restricted areas and operations, etc. The EPO and Soldier Field Card templates are posted on the APAN website, and the type of information to insert have been identified on power point slides. This information can then be tailored and pasted into the template to create a field card for the specific exercise. </a:t>
            </a:r>
            <a:endParaRPr lang="fi-FI" sz="1600" dirty="0"/>
          </a:p>
        </p:txBody>
      </p:sp>
      <p:sp>
        <p:nvSpPr>
          <p:cNvPr id="4" name="Suorakulmio 3"/>
          <p:cNvSpPr/>
          <p:nvPr/>
        </p:nvSpPr>
        <p:spPr>
          <a:xfrm>
            <a:off x="973541" y="3348967"/>
            <a:ext cx="4006834" cy="3293209"/>
          </a:xfrm>
          <a:prstGeom prst="rect">
            <a:avLst/>
          </a:prstGeom>
        </p:spPr>
        <p:txBody>
          <a:bodyPr wrap="square">
            <a:spAutoFit/>
          </a:bodyPr>
          <a:lstStyle/>
          <a:p>
            <a:r>
              <a:rPr lang="en-US" sz="1600" b="1" dirty="0"/>
              <a:t>Content:</a:t>
            </a:r>
            <a:endParaRPr lang="fi-FI" sz="1600" dirty="0"/>
          </a:p>
          <a:p>
            <a:pPr marL="285750" indent="-285750">
              <a:buFont typeface="Arial" panose="020B0604020202020204" pitchFamily="34" charset="0"/>
              <a:buChar char="•"/>
            </a:pPr>
            <a:r>
              <a:rPr lang="en-US" sz="1600" dirty="0"/>
              <a:t>Key Roles and Responsibilities</a:t>
            </a:r>
            <a:endParaRPr lang="fi-FI" sz="1600" dirty="0"/>
          </a:p>
          <a:p>
            <a:pPr marL="285750" lvl="0" indent="-285750">
              <a:buFont typeface="Arial" panose="020B0604020202020204" pitchFamily="34" charset="0"/>
              <a:buChar char="•"/>
            </a:pPr>
            <a:r>
              <a:rPr lang="en-US" sz="1600" dirty="0"/>
              <a:t>Important </a:t>
            </a:r>
            <a:r>
              <a:rPr lang="en-US" sz="1600" dirty="0" smtClean="0"/>
              <a:t>contact numbers</a:t>
            </a:r>
            <a:endParaRPr lang="en-US" sz="1600" dirty="0"/>
          </a:p>
          <a:p>
            <a:pPr marL="285750" indent="-285750">
              <a:buFont typeface="Arial" panose="020B0604020202020204" pitchFamily="34" charset="0"/>
              <a:buChar char="•"/>
            </a:pPr>
            <a:r>
              <a:rPr lang="en-US" sz="1600" dirty="0" smtClean="0"/>
              <a:t>Petroleum, Oils and Lubricants (POL)</a:t>
            </a:r>
            <a:endParaRPr lang="en-US" sz="1600" dirty="0"/>
          </a:p>
          <a:p>
            <a:pPr marL="285750" indent="-285750">
              <a:buFont typeface="Arial" panose="020B0604020202020204" pitchFamily="34" charset="0"/>
              <a:buChar char="•"/>
            </a:pPr>
            <a:r>
              <a:rPr lang="en-US" sz="1600" dirty="0"/>
              <a:t>Spill response</a:t>
            </a:r>
          </a:p>
          <a:p>
            <a:pPr marL="285750" lvl="0" indent="-285750">
              <a:buFont typeface="Arial" panose="020B0604020202020204" pitchFamily="34" charset="0"/>
              <a:buChar char="•"/>
            </a:pPr>
            <a:r>
              <a:rPr lang="en-US" sz="1600" dirty="0"/>
              <a:t>Hazardous Material and Hazardous </a:t>
            </a:r>
            <a:r>
              <a:rPr lang="en-US" sz="1600" dirty="0" smtClean="0"/>
              <a:t>Waste      Management</a:t>
            </a:r>
            <a:endParaRPr lang="fi-FI" sz="1600" dirty="0"/>
          </a:p>
          <a:p>
            <a:pPr marL="285750" indent="-285750">
              <a:buFont typeface="Arial" panose="020B0604020202020204" pitchFamily="34" charset="0"/>
              <a:buChar char="•"/>
            </a:pPr>
            <a:r>
              <a:rPr lang="en-US" sz="1600" dirty="0"/>
              <a:t>Waste handling</a:t>
            </a:r>
          </a:p>
          <a:p>
            <a:pPr marL="285750" indent="-285750">
              <a:buFont typeface="Arial" panose="020B0604020202020204" pitchFamily="34" charset="0"/>
              <a:buChar char="•"/>
            </a:pPr>
            <a:r>
              <a:rPr lang="en-US" sz="1600" dirty="0" smtClean="0"/>
              <a:t>Cultural Property and Natural Resource Protection</a:t>
            </a:r>
            <a:endParaRPr lang="en-US" sz="1600" dirty="0"/>
          </a:p>
          <a:p>
            <a:pPr marL="285750" indent="-285750">
              <a:buFont typeface="Arial" panose="020B0604020202020204" pitchFamily="34" charset="0"/>
              <a:buChar char="•"/>
            </a:pPr>
            <a:r>
              <a:rPr lang="en-US" sz="1600" dirty="0"/>
              <a:t>Vehicle Movement</a:t>
            </a:r>
          </a:p>
          <a:p>
            <a:pPr marL="285750" indent="-285750">
              <a:buFont typeface="Arial" panose="020B0604020202020204" pitchFamily="34" charset="0"/>
              <a:buChar char="•"/>
            </a:pPr>
            <a:r>
              <a:rPr lang="en-US" sz="1600" dirty="0"/>
              <a:t>Noise Management</a:t>
            </a:r>
            <a:endParaRPr lang="fi-FI" sz="1600" dirty="0"/>
          </a:p>
          <a:p>
            <a:pPr marL="285750" lvl="0" indent="-285750">
              <a:buFont typeface="Arial" panose="020B0604020202020204" pitchFamily="34" charset="0"/>
              <a:buChar char="•"/>
            </a:pPr>
            <a:r>
              <a:rPr lang="en-US" sz="1600" dirty="0"/>
              <a:t>Redeployment Considerations</a:t>
            </a:r>
            <a:endParaRPr lang="fi-FI" sz="1600" dirty="0"/>
          </a:p>
        </p:txBody>
      </p:sp>
      <p:pic>
        <p:nvPicPr>
          <p:cNvPr id="6146" name="Picture 2" descr="f4072035-29d9-4eb8-86bd-4923368397a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80375" y="3534769"/>
            <a:ext cx="7091214" cy="324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1248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4" y="9762"/>
            <a:ext cx="12178146" cy="784702"/>
          </a:xfrm>
          <a:prstGeom prst="rect">
            <a:avLst/>
          </a:prstGeom>
        </p:spPr>
        <p:txBody>
          <a:bodyPr wrap="square">
            <a:spAutoFit/>
          </a:bodyPr>
          <a:lstStyle/>
          <a:p>
            <a:pPr algn="ctr">
              <a:lnSpc>
                <a:spcPct val="107000"/>
              </a:lnSpc>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Hazardous Material Handling and </a:t>
            </a:r>
            <a:r>
              <a:rPr lang="en-US" sz="4400" b="1" dirty="0" smtClean="0">
                <a:effectLst/>
                <a:latin typeface="Calibri" panose="020F0502020204030204" pitchFamily="34" charset="0"/>
                <a:ea typeface="Calibri" panose="020F0502020204030204" pitchFamily="34" charset="0"/>
                <a:cs typeface="Times New Roman" panose="02020603050405020304" pitchFamily="18" charset="0"/>
              </a:rPr>
              <a:t>Containment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1401" y="2396067"/>
            <a:ext cx="4012636" cy="2505305"/>
          </a:xfrm>
          <a:prstGeom prst="rect">
            <a:avLst/>
          </a:prstGeom>
        </p:spPr>
      </p:pic>
      <p:sp>
        <p:nvSpPr>
          <p:cNvPr id="9" name="Suorakulmio 8"/>
          <p:cNvSpPr/>
          <p:nvPr/>
        </p:nvSpPr>
        <p:spPr>
          <a:xfrm>
            <a:off x="6881401" y="1143675"/>
            <a:ext cx="5016387" cy="923330"/>
          </a:xfrm>
          <a:prstGeom prst="rect">
            <a:avLst/>
          </a:prstGeom>
          <a:solidFill>
            <a:srgbClr val="FFFF00"/>
          </a:solidFill>
        </p:spPr>
        <p:txBody>
          <a:bodyPr wrap="square">
            <a:spAutoFit/>
          </a:bodyPr>
          <a:lstStyle/>
          <a:p>
            <a:r>
              <a:rPr lang="en-US" dirty="0">
                <a:solidFill>
                  <a:srgbClr val="000000"/>
                </a:solidFill>
              </a:rPr>
              <a:t>EPO will inspect the storage areas and </a:t>
            </a:r>
            <a:r>
              <a:rPr lang="en-US" dirty="0" smtClean="0">
                <a:solidFill>
                  <a:srgbClr val="000000"/>
                </a:solidFill>
              </a:rPr>
              <a:t>ensure storages and </a:t>
            </a:r>
            <a:r>
              <a:rPr lang="en-US" dirty="0">
                <a:solidFill>
                  <a:srgbClr val="000000"/>
                </a:solidFill>
              </a:rPr>
              <a:t>transportation of </a:t>
            </a:r>
            <a:r>
              <a:rPr lang="en-US" dirty="0"/>
              <a:t>h</a:t>
            </a:r>
            <a:r>
              <a:rPr lang="en-US" dirty="0" smtClean="0"/>
              <a:t>azmat </a:t>
            </a:r>
            <a:r>
              <a:rPr lang="en-US" dirty="0"/>
              <a:t>complies with </a:t>
            </a:r>
            <a:r>
              <a:rPr lang="en-US" dirty="0">
                <a:solidFill>
                  <a:srgbClr val="000000"/>
                </a:solidFill>
              </a:rPr>
              <a:t>HN standards.</a:t>
            </a:r>
          </a:p>
        </p:txBody>
      </p:sp>
      <p:sp>
        <p:nvSpPr>
          <p:cNvPr id="5" name="Tekstiruutu 4"/>
          <p:cNvSpPr txBox="1"/>
          <p:nvPr/>
        </p:nvSpPr>
        <p:spPr>
          <a:xfrm>
            <a:off x="135468" y="769064"/>
            <a:ext cx="6654800" cy="2035301"/>
          </a:xfrm>
          <a:prstGeom prst="rect">
            <a:avLst/>
          </a:prstGeom>
          <a:noFill/>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Storage and transportation</a:t>
            </a:r>
          </a:p>
          <a:p>
            <a:pPr marL="342900" indent="-342900">
              <a:lnSpc>
                <a:spcPct val="107000"/>
              </a:lnSpc>
              <a:buFont typeface="Symbol" panose="05050102010706020507" pitchFamily="18" charset="2"/>
              <a:buChar char=""/>
            </a:pPr>
            <a:r>
              <a:rPr lang="en-US" dirty="0"/>
              <a:t>Always keep the following types of chemicals stored apart from one another: </a:t>
            </a:r>
          </a:p>
          <a:p>
            <a:pPr marL="800100" lvl="1" indent="-342900">
              <a:lnSpc>
                <a:spcPct val="107000"/>
              </a:lnSpc>
              <a:buFont typeface="Symbol" panose="05050102010706020507" pitchFamily="18" charset="2"/>
              <a:buChar char=""/>
            </a:pPr>
            <a:r>
              <a:rPr lang="en-US" sz="1600" dirty="0"/>
              <a:t>Flammables, Oxidizers, Corrosives and Toxics</a:t>
            </a:r>
          </a:p>
          <a:p>
            <a:pPr marL="800100" lvl="1" indent="-342900">
              <a:lnSpc>
                <a:spcPct val="107000"/>
              </a:lnSpc>
              <a:buFont typeface="Symbol" panose="05050102010706020507" pitchFamily="18" charset="2"/>
              <a:buChar char=""/>
            </a:pPr>
            <a:r>
              <a:rPr lang="en-US" sz="1600" dirty="0"/>
              <a:t>A physical hazard outweighs a health hazard. For example, methanol antifreeze is flammable and toxic (store to flammable).</a:t>
            </a:r>
          </a:p>
          <a:p>
            <a:pPr marL="800100" lvl="1" indent="-342900">
              <a:lnSpc>
                <a:spcPct val="107000"/>
              </a:lnSpc>
              <a:buFont typeface="Symbol" panose="05050102010706020507" pitchFamily="18" charset="2"/>
              <a:buChar char=""/>
            </a:pPr>
            <a:r>
              <a:rPr lang="en-US" sz="1600" dirty="0"/>
              <a:t>Keep organic, oil-based chemicals away from inorganic chemicals.</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8789" y="2965231"/>
            <a:ext cx="4782079" cy="3675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40868" y="5630364"/>
            <a:ext cx="416242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iruutu 9"/>
          <p:cNvSpPr txBox="1"/>
          <p:nvPr/>
        </p:nvSpPr>
        <p:spPr>
          <a:xfrm>
            <a:off x="2734733" y="6604289"/>
            <a:ext cx="2422458" cy="184666"/>
          </a:xfrm>
          <a:prstGeom prst="rect">
            <a:avLst/>
          </a:prstGeom>
          <a:noFill/>
        </p:spPr>
        <p:txBody>
          <a:bodyPr wrap="none" rtlCol="0">
            <a:spAutoFit/>
          </a:bodyPr>
          <a:lstStyle/>
          <a:p>
            <a:r>
              <a:rPr lang="en-US" sz="600" dirty="0" smtClean="0"/>
              <a:t>Photo: Environmental Compliance Handbook, 2018, U.S. Army in Europe</a:t>
            </a:r>
            <a:endParaRPr lang="en-US" sz="600" dirty="0"/>
          </a:p>
        </p:txBody>
      </p:sp>
      <p:sp>
        <p:nvSpPr>
          <p:cNvPr id="13" name="Tekstiruutu 12"/>
          <p:cNvSpPr txBox="1"/>
          <p:nvPr/>
        </p:nvSpPr>
        <p:spPr>
          <a:xfrm>
            <a:off x="6887627" y="4901372"/>
            <a:ext cx="1693092" cy="184666"/>
          </a:xfrm>
          <a:prstGeom prst="rect">
            <a:avLst/>
          </a:prstGeom>
          <a:noFill/>
        </p:spPr>
        <p:txBody>
          <a:bodyPr wrap="none" rtlCol="0">
            <a:spAutoFit/>
          </a:bodyPr>
          <a:lstStyle/>
          <a:p>
            <a:r>
              <a:rPr lang="en-US" sz="600" dirty="0" smtClean="0"/>
              <a:t>Photo: You Spill, You Dig, 2018, Forces in Europe</a:t>
            </a:r>
            <a:endParaRPr lang="en-US" sz="600" dirty="0"/>
          </a:p>
        </p:txBody>
      </p:sp>
      <p:sp>
        <p:nvSpPr>
          <p:cNvPr id="3" name="Tekstiruutu 2"/>
          <p:cNvSpPr txBox="1"/>
          <p:nvPr/>
        </p:nvSpPr>
        <p:spPr>
          <a:xfrm>
            <a:off x="8805333" y="4993705"/>
            <a:ext cx="3068580" cy="1077218"/>
          </a:xfrm>
          <a:prstGeom prst="rect">
            <a:avLst/>
          </a:prstGeom>
          <a:noFill/>
        </p:spPr>
        <p:txBody>
          <a:bodyPr wrap="square" rtlCol="0">
            <a:spAutoFit/>
          </a:bodyPr>
          <a:lstStyle/>
          <a:p>
            <a:r>
              <a:rPr lang="en-US" sz="1600" dirty="0"/>
              <a:t>Use rain covers or other forms of protection to minimize the amount of precipitation collected in secondary containment </a:t>
            </a:r>
            <a:endParaRPr lang="fi-FI" sz="1600" dirty="0"/>
          </a:p>
        </p:txBody>
      </p:sp>
    </p:spTree>
    <p:extLst>
      <p:ext uri="{BB962C8B-B14F-4D97-AF65-F5344CB8AC3E}">
        <p14:creationId xmlns:p14="http://schemas.microsoft.com/office/powerpoint/2010/main" val="237677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117"/>
            <a:ext cx="12192000" cy="1577996"/>
          </a:xfrm>
          <a:prstGeom prst="rect">
            <a:avLst/>
          </a:prstGeom>
        </p:spPr>
        <p:txBody>
          <a:bodyPr wrap="square" numCol="1">
            <a:spAutoFit/>
          </a:bodyPr>
          <a:lstStyle/>
          <a:p>
            <a:pPr algn="ctr">
              <a:lnSpc>
                <a:spcPct val="107000"/>
              </a:lnSpc>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Hazardous Waste Management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04967" y="861674"/>
            <a:ext cx="7629099" cy="3970318"/>
          </a:xfrm>
          <a:prstGeom prst="rect">
            <a:avLst/>
          </a:prstGeom>
        </p:spPr>
        <p:txBody>
          <a:bodyPr wrap="square">
            <a:spAutoFit/>
          </a:bodyPr>
          <a:lstStyle/>
          <a:p>
            <a:r>
              <a:rPr lang="en-US" dirty="0">
                <a:solidFill>
                  <a:srgbClr val="000000"/>
                </a:solidFill>
              </a:rPr>
              <a:t>Waste products that pose a threat to human health and the environment are considered hazardous wastes. A Hazardous Waste (HW) is any discarded material (either solid, </a:t>
            </a:r>
            <a:r>
              <a:rPr lang="en-US" dirty="0" smtClean="0">
                <a:solidFill>
                  <a:srgbClr val="000000"/>
                </a:solidFill>
              </a:rPr>
              <a:t>liquid </a:t>
            </a:r>
            <a:r>
              <a:rPr lang="en-US" dirty="0">
                <a:solidFill>
                  <a:srgbClr val="000000"/>
                </a:solidFill>
              </a:rPr>
              <a:t>or gas) that exhibits characteristics that are potentially dangerous to humans, material, equipment, </a:t>
            </a:r>
            <a:r>
              <a:rPr lang="en-US" dirty="0" smtClean="0">
                <a:solidFill>
                  <a:srgbClr val="000000"/>
                </a:solidFill>
              </a:rPr>
              <a:t>facilities </a:t>
            </a:r>
            <a:r>
              <a:rPr lang="en-US" dirty="0">
                <a:solidFill>
                  <a:srgbClr val="000000"/>
                </a:solidFill>
              </a:rPr>
              <a:t>and/or the environment. </a:t>
            </a:r>
          </a:p>
          <a:p>
            <a:endParaRPr lang="en-US" dirty="0">
              <a:solidFill>
                <a:srgbClr val="000000"/>
              </a:solidFill>
            </a:endParaRPr>
          </a:p>
          <a:p>
            <a:r>
              <a:rPr lang="en-US" dirty="0">
                <a:solidFill>
                  <a:srgbClr val="000000"/>
                </a:solidFill>
              </a:rPr>
              <a:t>Common </a:t>
            </a:r>
            <a:r>
              <a:rPr lang="en-US" dirty="0" smtClean="0">
                <a:solidFill>
                  <a:srgbClr val="000000"/>
                </a:solidFill>
              </a:rPr>
              <a:t>Hazardous Wastes </a:t>
            </a:r>
            <a:r>
              <a:rPr lang="en-US" dirty="0">
                <a:solidFill>
                  <a:srgbClr val="000000"/>
                </a:solidFill>
              </a:rPr>
              <a:t>include: </a:t>
            </a:r>
          </a:p>
          <a:p>
            <a:r>
              <a:rPr lang="en-US" dirty="0">
                <a:solidFill>
                  <a:srgbClr val="000000"/>
                </a:solidFill>
              </a:rPr>
              <a:t>• Used oil filters </a:t>
            </a:r>
          </a:p>
          <a:p>
            <a:r>
              <a:rPr lang="en-US" dirty="0">
                <a:solidFill>
                  <a:srgbClr val="000000"/>
                </a:solidFill>
              </a:rPr>
              <a:t>• Soiled spill kit materials </a:t>
            </a:r>
          </a:p>
          <a:p>
            <a:r>
              <a:rPr lang="en-US" dirty="0">
                <a:solidFill>
                  <a:srgbClr val="000000"/>
                </a:solidFill>
              </a:rPr>
              <a:t>• Used batteries </a:t>
            </a:r>
          </a:p>
          <a:p>
            <a:r>
              <a:rPr lang="en-US" dirty="0">
                <a:solidFill>
                  <a:srgbClr val="000000"/>
                </a:solidFill>
              </a:rPr>
              <a:t>• Spent solvents, thinners, adhesives, paints, and resins </a:t>
            </a:r>
          </a:p>
          <a:p>
            <a:r>
              <a:rPr lang="en-US" dirty="0">
                <a:solidFill>
                  <a:srgbClr val="000000"/>
                </a:solidFill>
              </a:rPr>
              <a:t>• Contaminated rags and wipes </a:t>
            </a:r>
          </a:p>
          <a:p>
            <a:r>
              <a:rPr lang="en-US" dirty="0">
                <a:solidFill>
                  <a:srgbClr val="000000"/>
                </a:solidFill>
              </a:rPr>
              <a:t>• Contaminated soil</a:t>
            </a:r>
          </a:p>
          <a:p>
            <a:r>
              <a:rPr lang="en-US" b="1" dirty="0">
                <a:solidFill>
                  <a:srgbClr val="000000"/>
                </a:solidFill>
              </a:rPr>
              <a:t>• </a:t>
            </a:r>
            <a:r>
              <a:rPr lang="en-US" dirty="0" smtClean="0"/>
              <a:t>Unu</a:t>
            </a:r>
            <a:r>
              <a:rPr lang="en-US" dirty="0" smtClean="0">
                <a:solidFill>
                  <a:srgbClr val="000000"/>
                </a:solidFill>
              </a:rPr>
              <a:t>sed MRE Heaters</a:t>
            </a:r>
            <a:endParaRPr lang="en-US" b="1" dirty="0">
              <a:solidFill>
                <a:srgbClr val="000000"/>
              </a:solidFill>
            </a:endParaRPr>
          </a:p>
        </p:txBody>
      </p:sp>
      <p:sp>
        <p:nvSpPr>
          <p:cNvPr id="4" name="Suorakulmio 3"/>
          <p:cNvSpPr/>
          <p:nvPr/>
        </p:nvSpPr>
        <p:spPr>
          <a:xfrm>
            <a:off x="570931" y="5020708"/>
            <a:ext cx="6735802" cy="1200329"/>
          </a:xfrm>
          <a:prstGeom prst="rect">
            <a:avLst/>
          </a:prstGeom>
          <a:solidFill>
            <a:srgbClr val="FFFF00"/>
          </a:solidFill>
        </p:spPr>
        <p:txBody>
          <a:bodyPr wrap="square">
            <a:spAutoFit/>
          </a:bodyPr>
          <a:lstStyle/>
          <a:p>
            <a:r>
              <a:rPr lang="en-US" dirty="0">
                <a:solidFill>
                  <a:srgbClr val="000000"/>
                </a:solidFill>
              </a:rPr>
              <a:t>The EPO should know what the host nation expects (symbology, structure, vicinity) and how the SN is expected to execute the guidance (inspections, ensuring compliance, creating reports in accordance with the Host Nation standards)  </a:t>
            </a:r>
          </a:p>
        </p:txBody>
      </p:sp>
      <p:pic>
        <p:nvPicPr>
          <p:cNvPr id="3074" name="Picture 2" descr="C:\Users\tpa64685\Documents\Pasanen\FINSWEUS\20180814_1309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57147" y="1070973"/>
            <a:ext cx="3349386" cy="5582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20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239" y="848777"/>
            <a:ext cx="10726103" cy="2585323"/>
          </a:xfrm>
          <a:prstGeom prst="rect">
            <a:avLst/>
          </a:prstGeom>
        </p:spPr>
        <p:txBody>
          <a:bodyPr wrap="square">
            <a:spAutoFit/>
          </a:bodyPr>
          <a:lstStyle/>
          <a:p>
            <a:pPr marL="285750" lvl="0" indent="-285750">
              <a:buFont typeface="Arial" panose="020B0604020202020204" pitchFamily="34" charset="0"/>
              <a:buChar char="•"/>
            </a:pPr>
            <a:r>
              <a:rPr lang="en-AU" dirty="0"/>
              <a:t>Do not litter!!!</a:t>
            </a:r>
            <a:endParaRPr lang="en-US" dirty="0"/>
          </a:p>
          <a:p>
            <a:pPr marL="285750" lvl="0" indent="-285750">
              <a:buFont typeface="Arial" panose="020B0604020202020204" pitchFamily="34" charset="0"/>
              <a:buChar char="•"/>
            </a:pPr>
            <a:r>
              <a:rPr lang="en-AU" dirty="0"/>
              <a:t>Inspect the deployment areas before, during and after use</a:t>
            </a:r>
            <a:endParaRPr lang="en-US" dirty="0"/>
          </a:p>
          <a:p>
            <a:pPr marL="285750" lvl="0" indent="-285750">
              <a:buFont typeface="Arial" panose="020B0604020202020204" pitchFamily="34" charset="0"/>
              <a:buChar char="•"/>
            </a:pPr>
            <a:r>
              <a:rPr lang="en-AU" dirty="0"/>
              <a:t>Never </a:t>
            </a:r>
            <a:r>
              <a:rPr lang="en-AU" dirty="0" smtClean="0"/>
              <a:t>burn trash </a:t>
            </a:r>
            <a:r>
              <a:rPr lang="en-AU" dirty="0"/>
              <a:t>with open fire or bury trash in the field</a:t>
            </a:r>
            <a:endParaRPr lang="en-US" dirty="0"/>
          </a:p>
          <a:p>
            <a:pPr marL="285750" lvl="0" indent="-285750">
              <a:buFont typeface="Arial" panose="020B0604020202020204" pitchFamily="34" charset="0"/>
              <a:buChar char="•"/>
            </a:pPr>
            <a:r>
              <a:rPr lang="en-AU" dirty="0"/>
              <a:t>Collect all waste (including kitchen waste) in appropriate containers at approved collection </a:t>
            </a:r>
            <a:r>
              <a:rPr lang="en-AU" dirty="0" smtClean="0"/>
              <a:t>points</a:t>
            </a:r>
          </a:p>
          <a:p>
            <a:pPr marL="742950" lvl="1" indent="-285750">
              <a:buFont typeface="Arial" panose="020B0604020202020204" pitchFamily="34" charset="0"/>
              <a:buChar char="•"/>
            </a:pPr>
            <a:r>
              <a:rPr lang="en-AU" dirty="0" smtClean="0"/>
              <a:t>If </a:t>
            </a:r>
            <a:r>
              <a:rPr lang="en-AU" dirty="0"/>
              <a:t>the soldier living area have waste collection points and sorting </a:t>
            </a:r>
            <a:r>
              <a:rPr lang="en-AU" dirty="0" smtClean="0"/>
              <a:t>areas, use it</a:t>
            </a:r>
          </a:p>
          <a:p>
            <a:pPr marL="742950" lvl="1" indent="-285750">
              <a:buFont typeface="Arial" panose="020B0604020202020204" pitchFamily="34" charset="0"/>
              <a:buChar char="•"/>
            </a:pPr>
            <a:r>
              <a:rPr lang="en-AU" dirty="0" smtClean="0"/>
              <a:t>Be aware if the living area </a:t>
            </a:r>
            <a:r>
              <a:rPr lang="en-AU" dirty="0"/>
              <a:t>collection points differ from waste collection and sorting during exercises</a:t>
            </a:r>
            <a:r>
              <a:rPr lang="en-AU" dirty="0" smtClean="0"/>
              <a:t> </a:t>
            </a:r>
            <a:endParaRPr lang="en-AU" dirty="0"/>
          </a:p>
          <a:p>
            <a:pPr lvl="1"/>
            <a:r>
              <a:rPr lang="en-US" dirty="0" smtClean="0">
                <a:sym typeface="Wingdings" panose="05000000000000000000" pitchFamily="2" charset="2"/>
              </a:rPr>
              <a:t> </a:t>
            </a:r>
            <a:r>
              <a:rPr lang="en-AU" dirty="0"/>
              <a:t>Follow Host Nation sorting </a:t>
            </a:r>
            <a:r>
              <a:rPr lang="en-AU" dirty="0" smtClean="0"/>
              <a:t>guidance</a:t>
            </a:r>
            <a:endParaRPr lang="en-US" dirty="0"/>
          </a:p>
          <a:p>
            <a:pPr marL="285750" lvl="0" indent="-285750">
              <a:buFont typeface="Arial" panose="020B0604020202020204" pitchFamily="34" charset="0"/>
              <a:buChar char="•"/>
            </a:pPr>
            <a:r>
              <a:rPr lang="en-AU" dirty="0"/>
              <a:t>Use permanent or portable latrines for human waste</a:t>
            </a:r>
          </a:p>
          <a:p>
            <a:pPr marL="285750" lvl="0" indent="-285750">
              <a:buFont typeface="Arial" panose="020B0604020202020204" pitchFamily="34" charset="0"/>
              <a:buChar char="•"/>
            </a:pPr>
            <a:r>
              <a:rPr lang="en-AU" dirty="0" smtClean="0"/>
              <a:t>Brass </a:t>
            </a:r>
            <a:r>
              <a:rPr lang="en-AU" dirty="0"/>
              <a:t>recovery: track where there is a large amount of brass to recover it in the spring or </a:t>
            </a:r>
            <a:r>
              <a:rPr lang="en-AU" dirty="0" smtClean="0"/>
              <a:t>summer</a:t>
            </a:r>
            <a:endParaRPr lang="en-AU" dirty="0"/>
          </a:p>
        </p:txBody>
      </p:sp>
      <p:sp>
        <p:nvSpPr>
          <p:cNvPr id="3" name="Rubrik 2"/>
          <p:cNvSpPr txBox="1">
            <a:spLocks/>
          </p:cNvSpPr>
          <p:nvPr/>
        </p:nvSpPr>
        <p:spPr>
          <a:xfrm>
            <a:off x="190239" y="3541987"/>
            <a:ext cx="4807527" cy="498763"/>
          </a:xfrm>
          <a:prstGeom prst="rect">
            <a:avLst/>
          </a:prstGeom>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b="1" dirty="0">
                <a:latin typeface="+mn-lt"/>
              </a:rPr>
              <a:t>Elements of a Waste Hierarchy</a:t>
            </a:r>
            <a:endParaRPr lang="sv-SE" altLang="en-US" sz="2400" b="1" dirty="0">
              <a:latin typeface="+mn-lt"/>
            </a:endParaRPr>
          </a:p>
        </p:txBody>
      </p:sp>
      <p:pic>
        <p:nvPicPr>
          <p:cNvPr id="5123" name="Picture 3" descr="C:\Users\tpa64685\AppData\Local\Microsoft\Windows\Temporary Internet Files\Content.Outlook\UIFZ802U\esterata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55390" y="3963342"/>
            <a:ext cx="5695666" cy="2851546"/>
          </a:xfrm>
          <a:prstGeom prst="rect">
            <a:avLst/>
          </a:prstGeom>
          <a:noFill/>
          <a:extLst>
            <a:ext uri="{909E8E84-426E-40DD-AFC4-6F175D3DCCD1}">
              <a14:hiddenFill xmlns:a14="http://schemas.microsoft.com/office/drawing/2010/main">
                <a:solidFill>
                  <a:srgbClr val="FFFFFF"/>
                </a:solidFill>
              </a14:hiddenFill>
            </a:ext>
          </a:extLst>
        </p:spPr>
      </p:pic>
      <p:sp>
        <p:nvSpPr>
          <p:cNvPr id="12" name="Suorakulmio 11"/>
          <p:cNvSpPr/>
          <p:nvPr/>
        </p:nvSpPr>
        <p:spPr>
          <a:xfrm>
            <a:off x="2255569" y="-18074"/>
            <a:ext cx="7325159" cy="882678"/>
          </a:xfrm>
          <a:prstGeom prst="rect">
            <a:avLst/>
          </a:prstGeom>
        </p:spPr>
        <p:txBody>
          <a:bodyPr wrap="square">
            <a:spAutoFit/>
          </a:bodyPr>
          <a:lstStyle/>
          <a:p>
            <a:pPr algn="ctr">
              <a:lnSpc>
                <a:spcPct val="107000"/>
              </a:lnSpc>
              <a:spcAft>
                <a:spcPts val="800"/>
              </a:spcAft>
            </a:pPr>
            <a:r>
              <a:rPr lang="en-US" sz="4800" b="1" dirty="0">
                <a:latin typeface="Calibri" panose="020F0502020204030204" pitchFamily="34" charset="0"/>
                <a:ea typeface="Calibri" panose="020F0502020204030204" pitchFamily="34" charset="0"/>
                <a:cs typeface="Times New Roman" panose="02020603050405020304" pitchFamily="18" charset="0"/>
              </a:rPr>
              <a:t>Solid Waste Disposal</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Pyöristetty suorakulmio 12"/>
          <p:cNvSpPr/>
          <p:nvPr/>
        </p:nvSpPr>
        <p:spPr>
          <a:xfrm>
            <a:off x="1159629" y="4148008"/>
            <a:ext cx="1383890" cy="454362"/>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Reduce</a:t>
            </a:r>
            <a:endParaRPr lang="en-US" sz="2400" b="1" dirty="0"/>
          </a:p>
        </p:txBody>
      </p:sp>
      <p:sp>
        <p:nvSpPr>
          <p:cNvPr id="16" name="Pyöristetty suorakulmio 15"/>
          <p:cNvSpPr/>
          <p:nvPr/>
        </p:nvSpPr>
        <p:spPr>
          <a:xfrm>
            <a:off x="1902057" y="4636339"/>
            <a:ext cx="1383890" cy="454362"/>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Reuse</a:t>
            </a:r>
            <a:endParaRPr lang="en-US" sz="2400" b="1" dirty="0"/>
          </a:p>
        </p:txBody>
      </p:sp>
      <p:sp>
        <p:nvSpPr>
          <p:cNvPr id="17" name="Pyöristetty suorakulmio 16"/>
          <p:cNvSpPr/>
          <p:nvPr/>
        </p:nvSpPr>
        <p:spPr>
          <a:xfrm>
            <a:off x="2734195" y="5137854"/>
            <a:ext cx="1383890" cy="454362"/>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Recycle</a:t>
            </a:r>
            <a:endParaRPr lang="en-US" sz="2400" b="1" dirty="0"/>
          </a:p>
        </p:txBody>
      </p:sp>
      <p:sp>
        <p:nvSpPr>
          <p:cNvPr id="18" name="Pyöristetty suorakulmio 17"/>
          <p:cNvSpPr/>
          <p:nvPr/>
        </p:nvSpPr>
        <p:spPr>
          <a:xfrm>
            <a:off x="3613876" y="5642194"/>
            <a:ext cx="1383890" cy="4543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Recover</a:t>
            </a:r>
            <a:endParaRPr lang="en-US" sz="2400" b="1" dirty="0"/>
          </a:p>
        </p:txBody>
      </p:sp>
      <p:sp>
        <p:nvSpPr>
          <p:cNvPr id="19" name="Pyöristetty suorakulmio 18"/>
          <p:cNvSpPr/>
          <p:nvPr/>
        </p:nvSpPr>
        <p:spPr>
          <a:xfrm>
            <a:off x="4612850" y="6142284"/>
            <a:ext cx="1383890" cy="45436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Dispose</a:t>
            </a:r>
            <a:endParaRPr lang="en-US" sz="2400" b="1" dirty="0"/>
          </a:p>
        </p:txBody>
      </p:sp>
      <p:sp>
        <p:nvSpPr>
          <p:cNvPr id="14" name="Tekstiruutu 13"/>
          <p:cNvSpPr txBox="1"/>
          <p:nvPr/>
        </p:nvSpPr>
        <p:spPr>
          <a:xfrm>
            <a:off x="2395762" y="6263913"/>
            <a:ext cx="2060757" cy="369332"/>
          </a:xfrm>
          <a:prstGeom prst="rect">
            <a:avLst/>
          </a:prstGeom>
          <a:noFill/>
        </p:spPr>
        <p:txBody>
          <a:bodyPr wrap="none" rtlCol="0">
            <a:spAutoFit/>
          </a:bodyPr>
          <a:lstStyle/>
          <a:p>
            <a:r>
              <a:rPr lang="en-US" dirty="0" smtClean="0">
                <a:solidFill>
                  <a:srgbClr val="FF0000"/>
                </a:solidFill>
              </a:rPr>
              <a:t>least</a:t>
            </a:r>
            <a:r>
              <a:rPr lang="fi-FI" dirty="0" smtClean="0">
                <a:solidFill>
                  <a:srgbClr val="FF0000"/>
                </a:solidFill>
              </a:rPr>
              <a:t> </a:t>
            </a:r>
            <a:r>
              <a:rPr lang="en-US" dirty="0" smtClean="0">
                <a:solidFill>
                  <a:srgbClr val="FF0000"/>
                </a:solidFill>
              </a:rPr>
              <a:t>favored</a:t>
            </a:r>
            <a:r>
              <a:rPr lang="fi-FI" dirty="0" smtClean="0">
                <a:solidFill>
                  <a:srgbClr val="FF0000"/>
                </a:solidFill>
              </a:rPr>
              <a:t> </a:t>
            </a:r>
            <a:r>
              <a:rPr lang="en-US" dirty="0" smtClean="0">
                <a:solidFill>
                  <a:srgbClr val="FF0000"/>
                </a:solidFill>
              </a:rPr>
              <a:t>option</a:t>
            </a:r>
            <a:endParaRPr lang="en-US" dirty="0">
              <a:solidFill>
                <a:srgbClr val="FF0000"/>
              </a:solidFill>
            </a:endParaRPr>
          </a:p>
        </p:txBody>
      </p:sp>
      <p:sp>
        <p:nvSpPr>
          <p:cNvPr id="21" name="Tekstiruutu 20"/>
          <p:cNvSpPr txBox="1"/>
          <p:nvPr/>
        </p:nvSpPr>
        <p:spPr>
          <a:xfrm>
            <a:off x="2717801" y="4005857"/>
            <a:ext cx="2088007" cy="369332"/>
          </a:xfrm>
          <a:prstGeom prst="rect">
            <a:avLst/>
          </a:prstGeom>
          <a:noFill/>
        </p:spPr>
        <p:txBody>
          <a:bodyPr wrap="none" rtlCol="0">
            <a:spAutoFit/>
          </a:bodyPr>
          <a:lstStyle/>
          <a:p>
            <a:r>
              <a:rPr lang="en-US" dirty="0" smtClean="0">
                <a:solidFill>
                  <a:srgbClr val="0000FF"/>
                </a:solidFill>
              </a:rPr>
              <a:t>most</a:t>
            </a:r>
            <a:r>
              <a:rPr lang="fi-FI" dirty="0" smtClean="0">
                <a:solidFill>
                  <a:srgbClr val="0000FF"/>
                </a:solidFill>
              </a:rPr>
              <a:t> </a:t>
            </a:r>
            <a:r>
              <a:rPr lang="en-US" dirty="0" smtClean="0">
                <a:solidFill>
                  <a:srgbClr val="0000FF"/>
                </a:solidFill>
              </a:rPr>
              <a:t>favored</a:t>
            </a:r>
            <a:r>
              <a:rPr lang="fi-FI" dirty="0" smtClean="0">
                <a:solidFill>
                  <a:srgbClr val="0000FF"/>
                </a:solidFill>
              </a:rPr>
              <a:t> </a:t>
            </a:r>
            <a:r>
              <a:rPr lang="en-US" dirty="0" smtClean="0">
                <a:solidFill>
                  <a:srgbClr val="0000FF"/>
                </a:solidFill>
              </a:rPr>
              <a:t>option</a:t>
            </a:r>
            <a:endParaRPr lang="en-US" dirty="0">
              <a:solidFill>
                <a:srgbClr val="0000FF"/>
              </a:solidFill>
            </a:endParaRPr>
          </a:p>
        </p:txBody>
      </p:sp>
      <p:sp>
        <p:nvSpPr>
          <p:cNvPr id="20" name="Tekstiruutu 19"/>
          <p:cNvSpPr txBox="1"/>
          <p:nvPr/>
        </p:nvSpPr>
        <p:spPr>
          <a:xfrm>
            <a:off x="506547" y="5137854"/>
            <a:ext cx="1224617" cy="1231106"/>
          </a:xfrm>
          <a:prstGeom prst="rect">
            <a:avLst/>
          </a:prstGeom>
          <a:noFill/>
        </p:spPr>
        <p:txBody>
          <a:bodyPr wrap="square" rtlCol="0">
            <a:spAutoFit/>
          </a:bodyPr>
          <a:lstStyle/>
          <a:p>
            <a:r>
              <a:rPr lang="en-US" sz="1200" b="1" dirty="0">
                <a:latin typeface="Arial" charset="0"/>
              </a:rPr>
              <a:t>Segregation is a central element of waste management</a:t>
            </a:r>
          </a:p>
          <a:p>
            <a:endParaRPr lang="en-US" sz="1400" dirty="0"/>
          </a:p>
        </p:txBody>
      </p:sp>
      <p:sp>
        <p:nvSpPr>
          <p:cNvPr id="22" name="Kaarinuoli alas 21"/>
          <p:cNvSpPr/>
          <p:nvPr/>
        </p:nvSpPr>
        <p:spPr>
          <a:xfrm>
            <a:off x="103864" y="4857144"/>
            <a:ext cx="1848908" cy="735072"/>
          </a:xfrm>
          <a:prstGeom prst="curved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Kaarinuoli alas 24"/>
          <p:cNvSpPr/>
          <p:nvPr/>
        </p:nvSpPr>
        <p:spPr>
          <a:xfrm rot="10569614">
            <a:off x="80582" y="5690650"/>
            <a:ext cx="1844756" cy="881152"/>
          </a:xfrm>
          <a:prstGeom prst="curvedDown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4636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287" y="844829"/>
            <a:ext cx="5862782" cy="336220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See Map Recommendations (NATO standard symbology)</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Understand and obey Host Nation restricted areas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Understand  and obey Host Nation procedures for tactical digging and cutting of trees for camouflage</a:t>
            </a:r>
          </a:p>
          <a:p>
            <a:pPr lvl="0"/>
            <a:endParaRPr lang="en-AU" sz="1600" b="1" dirty="0">
              <a:latin typeface="Calibri" panose="020F0502020204030204" pitchFamily="34" charset="0"/>
            </a:endParaRPr>
          </a:p>
          <a:p>
            <a:pPr lvl="0"/>
            <a:endParaRPr lang="en-AU" sz="1600" b="1" dirty="0">
              <a:latin typeface="Calibri" panose="020F0502020204030204" pitchFamily="34" charset="0"/>
            </a:endParaRPr>
          </a:p>
          <a:p>
            <a:pPr lvl="0"/>
            <a:endParaRPr lang="en-AU" sz="1600" b="1" dirty="0">
              <a:latin typeface="Calibri" panose="020F0502020204030204" pitchFamily="34" charset="0"/>
            </a:endParaRPr>
          </a:p>
          <a:p>
            <a:pPr lvl="0"/>
            <a:endParaRPr lang="en-AU" sz="1600" b="1" dirty="0">
              <a:latin typeface="Calibri" panose="020F0502020204030204" pitchFamily="34" charset="0"/>
            </a:endParaRPr>
          </a:p>
          <a:p>
            <a:pPr lvl="0"/>
            <a:endParaRPr lang="en-AU" sz="1600" b="1" dirty="0">
              <a:latin typeface="Calibri" panose="020F0502020204030204" pitchFamily="34" charset="0"/>
            </a:endParaRPr>
          </a:p>
          <a:p>
            <a:pPr marL="285750" indent="-285750">
              <a:buFont typeface="Arial" panose="020B0604020202020204" pitchFamily="34" charset="0"/>
              <a:buChar char="•"/>
            </a:pPr>
            <a:endParaRPr lang="en-US" sz="1600" dirty="0" smtClean="0">
              <a:latin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rPr>
              <a:t>Don't </a:t>
            </a:r>
            <a:r>
              <a:rPr lang="en-US" sz="1600" dirty="0">
                <a:latin typeface="Calibri" panose="020F0502020204030204" pitchFamily="34" charset="0"/>
              </a:rPr>
              <a:t>cut of branches or trees for camouflage without permission</a:t>
            </a:r>
          </a:p>
          <a:p>
            <a:pPr marL="285750" indent="-285750">
              <a:buFont typeface="Arial" panose="020B0604020202020204" pitchFamily="34" charset="0"/>
              <a:buChar char="•"/>
            </a:pPr>
            <a:r>
              <a:rPr lang="en-US" sz="1600" dirty="0">
                <a:latin typeface="Calibri" panose="020F0502020204030204" pitchFamily="34" charset="0"/>
              </a:rPr>
              <a:t>Don't dig holes without a permission </a:t>
            </a:r>
          </a:p>
        </p:txBody>
      </p:sp>
      <p:sp>
        <p:nvSpPr>
          <p:cNvPr id="3" name="Tekstiruutu 2"/>
          <p:cNvSpPr txBox="1"/>
          <p:nvPr/>
        </p:nvSpPr>
        <p:spPr>
          <a:xfrm>
            <a:off x="6079069" y="2369744"/>
            <a:ext cx="3420531" cy="2315664"/>
          </a:xfrm>
          <a:prstGeom prst="rect">
            <a:avLst/>
          </a:prstGeom>
          <a:noFill/>
        </p:spPr>
        <p:txBody>
          <a:bodyPr wrap="square" rtlCol="0">
            <a:spAutoFit/>
          </a:bodyPr>
          <a:lstStyle/>
          <a:p>
            <a:pPr lvl="0"/>
            <a:r>
              <a:rPr lang="en-AU" sz="1600" b="1" dirty="0">
                <a:latin typeface="Calibri" panose="020F0502020204030204" pitchFamily="34" charset="0"/>
              </a:rPr>
              <a:t>Water protection:</a:t>
            </a:r>
          </a:p>
          <a:p>
            <a:pPr marL="285750" indent="-285750">
              <a:buFont typeface="Arial" panose="020B0604020202020204" pitchFamily="34" charset="0"/>
              <a:buChar char="•"/>
            </a:pPr>
            <a:r>
              <a:rPr lang="en-US" sz="1400" dirty="0">
                <a:latin typeface="Calibri" panose="020F0502020204030204" pitchFamily="34" charset="0"/>
                <a:ea typeface="Calibri" panose="020F0502020204030204" pitchFamily="34" charset="0"/>
                <a:cs typeface="Times New Roman" panose="02020603050405020304" pitchFamily="18" charset="0"/>
              </a:rPr>
              <a:t>Use only approved water and river crossings</a:t>
            </a:r>
          </a:p>
          <a:p>
            <a:pPr marL="285750" lvl="0" indent="-285750">
              <a:buFont typeface="Arial" panose="020B0604020202020204" pitchFamily="34" charset="0"/>
              <a:buChar char="•"/>
            </a:pPr>
            <a:r>
              <a:rPr lang="en-AU" sz="1400" dirty="0">
                <a:latin typeface="Calibri" panose="020F0502020204030204" pitchFamily="34" charset="0"/>
              </a:rPr>
              <a:t>Protect all water sources from contamination</a:t>
            </a:r>
            <a:endParaRPr lang="fi-FI" sz="1400" dirty="0">
              <a:latin typeface="Calibri" panose="020F0502020204030204" pitchFamily="34" charset="0"/>
            </a:endParaRPr>
          </a:p>
          <a:p>
            <a:pPr marL="285750" lvl="0" indent="-285750">
              <a:buFont typeface="Arial" panose="020B0604020202020204" pitchFamily="34" charset="0"/>
              <a:buChar char="•"/>
            </a:pPr>
            <a:r>
              <a:rPr lang="en-AU" sz="1400" dirty="0">
                <a:latin typeface="Calibri" panose="020F0502020204030204" pitchFamily="34" charset="0"/>
              </a:rPr>
              <a:t>Wastewater is not to be disposed of in any waterway or wetland </a:t>
            </a:r>
            <a:endParaRPr lang="fi-FI" sz="1400" dirty="0">
              <a:latin typeface="Calibri" panose="020F0502020204030204" pitchFamily="34" charset="0"/>
            </a:endParaRPr>
          </a:p>
          <a:p>
            <a:pPr marL="285750" lvl="0" indent="-285750">
              <a:buFont typeface="Arial" panose="020B0604020202020204" pitchFamily="34" charset="0"/>
              <a:buChar char="•"/>
            </a:pPr>
            <a:r>
              <a:rPr lang="en-AU" sz="1400" dirty="0">
                <a:latin typeface="Calibri" panose="020F0502020204030204" pitchFamily="34" charset="0"/>
              </a:rPr>
              <a:t>Vehicle, generators, and camp activities must be placed </a:t>
            </a:r>
            <a:r>
              <a:rPr lang="en-AU" sz="1400" dirty="0" smtClean="0">
                <a:latin typeface="Calibri" panose="020F0502020204030204" pitchFamily="34" charset="0"/>
              </a:rPr>
              <a:t>200 m </a:t>
            </a:r>
            <a:r>
              <a:rPr lang="en-AU" sz="1400" dirty="0">
                <a:latin typeface="Calibri" panose="020F0502020204030204" pitchFamily="34" charset="0"/>
              </a:rPr>
              <a:t>from all water sources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kstiruutu 3"/>
          <p:cNvSpPr txBox="1"/>
          <p:nvPr/>
        </p:nvSpPr>
        <p:spPr>
          <a:xfrm>
            <a:off x="6157382" y="4755927"/>
            <a:ext cx="4339586" cy="769441"/>
          </a:xfrm>
          <a:prstGeom prst="rect">
            <a:avLst/>
          </a:prstGeom>
          <a:noFill/>
        </p:spPr>
        <p:txBody>
          <a:bodyPr wrap="none" rtlCol="0">
            <a:spAutoFit/>
          </a:bodyPr>
          <a:lstStyle/>
          <a:p>
            <a:pPr lvl="0"/>
            <a:r>
              <a:rPr lang="en-US" sz="1600" b="1" dirty="0">
                <a:latin typeface="Calibri" panose="020F0502020204030204" pitchFamily="34" charset="0"/>
              </a:rPr>
              <a:t>Animals</a:t>
            </a:r>
          </a:p>
          <a:p>
            <a:pPr marL="285750" lvl="0" indent="-285750">
              <a:buFont typeface="Arial" panose="020B0604020202020204" pitchFamily="34" charset="0"/>
              <a:buChar char="•"/>
            </a:pPr>
            <a:r>
              <a:rPr lang="en-US" sz="1400" dirty="0">
                <a:latin typeface="Calibri" panose="020F0502020204030204" pitchFamily="34" charset="0"/>
              </a:rPr>
              <a:t>Do not harass, capture, touch or kill fish and wildlife </a:t>
            </a:r>
          </a:p>
          <a:p>
            <a:pPr marL="285750" lvl="0" indent="-285750">
              <a:buFont typeface="Arial" panose="020B0604020202020204" pitchFamily="34" charset="0"/>
              <a:buChar char="•"/>
            </a:pPr>
            <a:r>
              <a:rPr lang="en-US" sz="1400" dirty="0">
                <a:latin typeface="Calibri" panose="020F0502020204030204" pitchFamily="34" charset="0"/>
              </a:rPr>
              <a:t>Do not feed, adopt or buy wildlife</a:t>
            </a:r>
          </a:p>
        </p:txBody>
      </p:sp>
      <p:sp>
        <p:nvSpPr>
          <p:cNvPr id="5" name="Google Shape;171;p21"/>
          <p:cNvSpPr txBox="1"/>
          <p:nvPr/>
        </p:nvSpPr>
        <p:spPr>
          <a:xfrm>
            <a:off x="539948" y="2174734"/>
            <a:ext cx="4187017" cy="879362"/>
          </a:xfrm>
          <a:prstGeom prst="rect">
            <a:avLst/>
          </a:prstGeom>
          <a:solidFill>
            <a:srgbClr val="FFFF00"/>
          </a:solidFill>
          <a:ln w="3810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158750" lvl="0">
              <a:lnSpc>
                <a:spcPct val="107916"/>
              </a:lnSpc>
              <a:buClr>
                <a:schemeClr val="dk1"/>
              </a:buClr>
              <a:buSzPts val="1100"/>
            </a:pPr>
            <a:r>
              <a:rPr lang="en-US" sz="1600" b="1" dirty="0">
                <a:solidFill>
                  <a:schemeClr val="dk1"/>
                </a:solidFill>
                <a:latin typeface="Calibri" panose="020F0502020204030204" pitchFamily="34" charset="0"/>
                <a:ea typeface="Calibri"/>
                <a:cs typeface="Calibri"/>
                <a:sym typeface="Calibri"/>
              </a:rPr>
              <a:t>Nature Conservation areas</a:t>
            </a:r>
          </a:p>
          <a:p>
            <a:pPr marL="457200" lvl="0" indent="-298450">
              <a:lnSpc>
                <a:spcPct val="107916"/>
              </a:lnSpc>
              <a:buClr>
                <a:schemeClr val="dk1"/>
              </a:buClr>
              <a:buSzPts val="1100"/>
              <a:buFont typeface="Noto Sans Symbols"/>
              <a:buChar char="●"/>
            </a:pPr>
            <a:r>
              <a:rPr lang="en-US" sz="1600" dirty="0">
                <a:solidFill>
                  <a:schemeClr val="dk1"/>
                </a:solidFill>
                <a:latin typeface="Calibri" panose="020F0502020204030204" pitchFamily="34" charset="0"/>
                <a:ea typeface="Calibri"/>
                <a:cs typeface="Calibri"/>
                <a:sym typeface="Calibri"/>
              </a:rPr>
              <a:t>Respect the signs and restricted </a:t>
            </a:r>
            <a:r>
              <a:rPr lang="en-US" sz="1600" dirty="0" smtClean="0">
                <a:solidFill>
                  <a:schemeClr val="dk1"/>
                </a:solidFill>
                <a:latin typeface="Calibri" panose="020F0502020204030204" pitchFamily="34" charset="0"/>
                <a:ea typeface="Calibri"/>
                <a:cs typeface="Calibri"/>
                <a:sym typeface="Calibri"/>
              </a:rPr>
              <a:t>areas!</a:t>
            </a:r>
            <a:endParaRPr lang="en-US" sz="1600" dirty="0">
              <a:solidFill>
                <a:schemeClr val="dk1"/>
              </a:solidFill>
              <a:latin typeface="Calibri" panose="020F0502020204030204" pitchFamily="34" charset="0"/>
              <a:ea typeface="Calibri"/>
              <a:cs typeface="Calibri"/>
              <a:sym typeface="Calibri"/>
            </a:endParaRPr>
          </a:p>
        </p:txBody>
      </p:sp>
      <p:sp>
        <p:nvSpPr>
          <p:cNvPr id="6" name="Tekstiruutu 5"/>
          <p:cNvSpPr txBox="1"/>
          <p:nvPr/>
        </p:nvSpPr>
        <p:spPr>
          <a:xfrm>
            <a:off x="6157382" y="5591243"/>
            <a:ext cx="5195447" cy="1077218"/>
          </a:xfrm>
          <a:prstGeom prst="rect">
            <a:avLst/>
          </a:prstGeom>
          <a:noFill/>
        </p:spPr>
        <p:txBody>
          <a:bodyPr wrap="square" rtlCol="0">
            <a:spAutoFit/>
          </a:bodyPr>
          <a:lstStyle/>
          <a:p>
            <a:pPr lvl="0"/>
            <a:r>
              <a:rPr lang="en-AU" sz="1600" b="1" dirty="0">
                <a:latin typeface="Calibri" panose="020F0502020204030204" pitchFamily="34" charset="0"/>
              </a:rPr>
              <a:t>Report</a:t>
            </a:r>
          </a:p>
          <a:p>
            <a:pPr marL="285750" lvl="0" indent="-285750">
              <a:buFont typeface="Arial" panose="020B0604020202020204" pitchFamily="34" charset="0"/>
              <a:buChar char="•"/>
            </a:pPr>
            <a:r>
              <a:rPr lang="en-AU" sz="1600" dirty="0">
                <a:latin typeface="Calibri" panose="020F0502020204030204" pitchFamily="34" charset="0"/>
              </a:rPr>
              <a:t>Report the discovery of any </a:t>
            </a:r>
            <a:r>
              <a:rPr lang="en-AU" sz="1600" dirty="0" smtClean="0">
                <a:latin typeface="Calibri" panose="020F0502020204030204" pitchFamily="34" charset="0"/>
              </a:rPr>
              <a:t>artefacts  </a:t>
            </a:r>
            <a:endParaRPr lang="en-US" sz="1600" dirty="0">
              <a:latin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Report cultural/natural resource damages</a:t>
            </a:r>
          </a:p>
          <a:p>
            <a:pPr marL="285750" indent="-285750">
              <a:buFont typeface="Arial" panose="020B0604020202020204" pitchFamily="34" charset="0"/>
              <a:buChar char="•"/>
            </a:pPr>
            <a:r>
              <a:rPr lang="en-US" sz="1600" dirty="0">
                <a:latin typeface="Calibri" panose="020F0502020204030204" pitchFamily="34" charset="0"/>
              </a:rPr>
              <a:t>Report injured </a:t>
            </a:r>
            <a:r>
              <a:rPr lang="en-US" sz="1600" dirty="0" smtClean="0">
                <a:latin typeface="Calibri" panose="020F0502020204030204" pitchFamily="34" charset="0"/>
              </a:rPr>
              <a:t>animals</a:t>
            </a:r>
            <a:endParaRPr lang="en-US" sz="1600" dirty="0">
              <a:solidFill>
                <a:srgbClr val="FF0000"/>
              </a:solidFill>
              <a:latin typeface="Calibri" panose="020F0502020204030204" pitchFamily="34" charset="0"/>
            </a:endParaRPr>
          </a:p>
        </p:txBody>
      </p:sp>
      <p:sp>
        <p:nvSpPr>
          <p:cNvPr id="7" name="Tekstiruutu 6"/>
          <p:cNvSpPr txBox="1"/>
          <p:nvPr/>
        </p:nvSpPr>
        <p:spPr>
          <a:xfrm>
            <a:off x="6079069" y="812512"/>
            <a:ext cx="5217349" cy="1415772"/>
          </a:xfrm>
          <a:prstGeom prst="rect">
            <a:avLst/>
          </a:prstGeom>
          <a:noFill/>
        </p:spPr>
        <p:txBody>
          <a:bodyPr wrap="square" rtlCol="0">
            <a:spAutoFit/>
          </a:bodyPr>
          <a:lstStyle/>
          <a:p>
            <a:pPr lvl="0"/>
            <a:r>
              <a:rPr lang="en-AU" sz="1600" b="1" dirty="0">
                <a:latin typeface="Calibri" panose="020F0502020204030204" pitchFamily="34" charset="0"/>
              </a:rPr>
              <a:t>Cultural </a:t>
            </a:r>
            <a:r>
              <a:rPr lang="en-AU" sz="1600" b="1" dirty="0" smtClean="0">
                <a:latin typeface="Calibri" panose="020F0502020204030204" pitchFamily="34" charset="0"/>
              </a:rPr>
              <a:t>Properties and Resources</a:t>
            </a:r>
            <a:r>
              <a:rPr lang="en-AU" sz="1600" b="1" dirty="0">
                <a:latin typeface="Calibri" panose="020F0502020204030204" pitchFamily="34" charset="0"/>
              </a:rPr>
              <a:t>:</a:t>
            </a:r>
          </a:p>
          <a:p>
            <a:pPr marL="285750" lvl="0" indent="-285750">
              <a:buFont typeface="Arial" panose="020B0604020202020204" pitchFamily="34" charset="0"/>
              <a:buChar char="•"/>
            </a:pPr>
            <a:r>
              <a:rPr lang="en-AU" sz="1400" dirty="0">
                <a:latin typeface="Calibri" panose="020F0502020204030204" pitchFamily="34" charset="0"/>
              </a:rPr>
              <a:t>Respect and do not damage grave sites, historical and archaeological </a:t>
            </a:r>
            <a:r>
              <a:rPr lang="en-AU" sz="1400" dirty="0" smtClean="0">
                <a:latin typeface="Calibri" panose="020F0502020204030204" pitchFamily="34" charset="0"/>
              </a:rPr>
              <a:t>sites (activities must be placed  200 m from the sites)</a:t>
            </a:r>
            <a:endParaRPr lang="fi-FI" sz="1400" dirty="0">
              <a:latin typeface="Calibri" panose="020F0502020204030204" pitchFamily="34" charset="0"/>
            </a:endParaRPr>
          </a:p>
          <a:p>
            <a:pPr marL="285750" lvl="0" indent="-285750">
              <a:buFont typeface="Arial" panose="020B0604020202020204" pitchFamily="34" charset="0"/>
              <a:buChar char="•"/>
            </a:pPr>
            <a:r>
              <a:rPr lang="en-AU" sz="1400" dirty="0">
                <a:latin typeface="Calibri" panose="020F0502020204030204" pitchFamily="34" charset="0"/>
              </a:rPr>
              <a:t>Sites may not be modified, destroyed or defaced</a:t>
            </a:r>
            <a:endParaRPr lang="fi-FI" sz="1400" dirty="0">
              <a:latin typeface="Calibri" panose="020F0502020204030204" pitchFamily="34" charset="0"/>
            </a:endParaRPr>
          </a:p>
          <a:p>
            <a:pPr marL="285750" lvl="0" indent="-285750">
              <a:buFont typeface="Arial" panose="020B0604020202020204" pitchFamily="34" charset="0"/>
              <a:buChar char="•"/>
            </a:pPr>
            <a:r>
              <a:rPr lang="en-AU" sz="1400" dirty="0">
                <a:latin typeface="Calibri" panose="020F0502020204030204" pitchFamily="34" charset="0"/>
              </a:rPr>
              <a:t>Do not collect </a:t>
            </a:r>
            <a:r>
              <a:rPr lang="en-AU" sz="1400" dirty="0" smtClean="0">
                <a:latin typeface="Calibri" panose="020F0502020204030204" pitchFamily="34" charset="0"/>
              </a:rPr>
              <a:t>artefacts </a:t>
            </a:r>
            <a:r>
              <a:rPr lang="en-AU" sz="1400" dirty="0">
                <a:latin typeface="Calibri" panose="020F0502020204030204" pitchFamily="34" charset="0"/>
              </a:rPr>
              <a:t>as souvenirs</a:t>
            </a:r>
            <a:endParaRPr lang="fi-FI" sz="1400" dirty="0">
              <a:latin typeface="Calibri" panose="020F0502020204030204" pitchFamily="34" charset="0"/>
            </a:endParaRPr>
          </a:p>
        </p:txBody>
      </p:sp>
      <p:pic>
        <p:nvPicPr>
          <p:cNvPr id="8" name="Picture 5" descr="taimikko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7854" y="4453253"/>
            <a:ext cx="5720375" cy="187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MG_49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9748753" y="2032747"/>
            <a:ext cx="1850051" cy="2467023"/>
          </a:xfrm>
          <a:prstGeom prst="rect">
            <a:avLst/>
          </a:prstGeom>
          <a:noFill/>
        </p:spPr>
      </p:pic>
      <p:sp>
        <p:nvSpPr>
          <p:cNvPr id="9" name="Suorakulmio 8"/>
          <p:cNvSpPr/>
          <p:nvPr/>
        </p:nvSpPr>
        <p:spPr>
          <a:xfrm>
            <a:off x="132255" y="3742"/>
            <a:ext cx="11927111" cy="784702"/>
          </a:xfrm>
          <a:prstGeom prst="rect">
            <a:avLst/>
          </a:prstGeom>
        </p:spPr>
        <p:txBody>
          <a:bodyPr wrap="none">
            <a:spAutoFit/>
          </a:bodyPr>
          <a:lstStyle/>
          <a:p>
            <a:pPr>
              <a:lnSpc>
                <a:spcPct val="107000"/>
              </a:lnSpc>
              <a:spcAft>
                <a:spcPts val="800"/>
              </a:spcAft>
            </a:pPr>
            <a:r>
              <a:rPr lang="en-US" sz="4400" b="1" dirty="0">
                <a:latin typeface="Calibri" panose="020F0502020204030204" pitchFamily="34" charset="0"/>
                <a:ea typeface="Calibri" panose="020F0502020204030204" pitchFamily="34" charset="0"/>
                <a:cs typeface="Times New Roman" panose="02020603050405020304" pitchFamily="18" charset="0"/>
              </a:rPr>
              <a:t>Cultural Property and Natural Resource Protection</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8687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414867" y="896715"/>
            <a:ext cx="5799666" cy="3077766"/>
          </a:xfrm>
          <a:prstGeom prst="rect">
            <a:avLst/>
          </a:prstGeom>
          <a:noFill/>
        </p:spPr>
        <p:txBody>
          <a:bodyPr wrap="square" rtlCol="0">
            <a:spAutoFit/>
          </a:bodyPr>
          <a:lstStyle/>
          <a:p>
            <a:endParaRPr lang="fi-FI" dirty="0"/>
          </a:p>
          <a:p>
            <a:pPr marL="285750" indent="-285750">
              <a:buFont typeface="Arial" panose="020B0604020202020204" pitchFamily="34" charset="0"/>
              <a:buChar char="•"/>
            </a:pPr>
            <a:r>
              <a:rPr lang="en-US" sz="1600" dirty="0"/>
              <a:t>Stay on established roads and trails within the training area. Remain inside the training area boundary. Follow exercise procedures for driving outside training areas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Avoid unnecessary destruction of vegetation</a:t>
            </a:r>
          </a:p>
          <a:p>
            <a:pPr marL="285750" indent="-285750">
              <a:buFont typeface="Arial" panose="020B0604020202020204" pitchFamily="34" charset="0"/>
              <a:buChar char="•"/>
            </a:pPr>
            <a:r>
              <a:rPr lang="en-US" sz="1600" dirty="0"/>
              <a:t>Be aware of potential risk of collision with wild animals</a:t>
            </a:r>
          </a:p>
          <a:p>
            <a:pPr marL="285750" indent="-285750">
              <a:buFont typeface="Arial" panose="020B0604020202020204" pitchFamily="34" charset="0"/>
              <a:buChar char="•"/>
            </a:pPr>
            <a:r>
              <a:rPr lang="en-US" sz="1600" dirty="0"/>
              <a:t>Observe posted traffic signs, obey traffic signs and obey speed limits</a:t>
            </a:r>
          </a:p>
          <a:p>
            <a:pPr marL="285750" indent="-285750">
              <a:buFont typeface="Arial" panose="020B0604020202020204" pitchFamily="34" charset="0"/>
              <a:buChar char="•"/>
            </a:pPr>
            <a:r>
              <a:rPr lang="en-US" sz="1600" dirty="0"/>
              <a:t>Wear seat belts; no riding in cargo compartments </a:t>
            </a:r>
          </a:p>
          <a:p>
            <a:pPr marL="285750" indent="-285750">
              <a:buFont typeface="Arial" panose="020B0604020202020204" pitchFamily="34" charset="0"/>
              <a:buChar char="•"/>
            </a:pPr>
            <a:r>
              <a:rPr lang="en-US" sz="1600" dirty="0"/>
              <a:t>Wear safety equipment (seat belts, gunner restraints and PPE) </a:t>
            </a:r>
          </a:p>
          <a:p>
            <a:pPr marL="285750" indent="-285750">
              <a:buFont typeface="Arial" panose="020B0604020202020204" pitchFamily="34" charset="0"/>
              <a:buChar char="•"/>
            </a:pPr>
            <a:r>
              <a:rPr lang="en-US" sz="1600" dirty="0"/>
              <a:t>Ensure all loads are secure and cargo covers are fully tied down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58203" y="541867"/>
            <a:ext cx="4151570" cy="296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iruutu 3"/>
          <p:cNvSpPr txBox="1"/>
          <p:nvPr/>
        </p:nvSpPr>
        <p:spPr>
          <a:xfrm>
            <a:off x="6882153" y="3742267"/>
            <a:ext cx="4243790" cy="1569660"/>
          </a:xfrm>
          <a:prstGeom prst="rect">
            <a:avLst/>
          </a:prstGeom>
          <a:noFill/>
        </p:spPr>
        <p:txBody>
          <a:bodyPr wrap="none" rtlCol="0">
            <a:spAutoFit/>
          </a:bodyPr>
          <a:lstStyle/>
          <a:p>
            <a:pPr lvl="0"/>
            <a:r>
              <a:rPr lang="en-US" sz="1600" b="1" dirty="0">
                <a:latin typeface="Calibri" panose="020F0502020204030204" pitchFamily="34" charset="0"/>
              </a:rPr>
              <a:t>Report</a:t>
            </a:r>
          </a:p>
          <a:p>
            <a:pPr marL="285750" indent="-285750">
              <a:buFont typeface="Arial" panose="020B0604020202020204" pitchFamily="34" charset="0"/>
              <a:buChar char="•"/>
            </a:pPr>
            <a:r>
              <a:rPr lang="en-US" sz="1600" dirty="0">
                <a:solidFill>
                  <a:schemeClr val="dk1"/>
                </a:solidFill>
                <a:latin typeface="Calibri" panose="020F0502020204030204" pitchFamily="34" charset="0"/>
                <a:ea typeface="Calibri"/>
                <a:cs typeface="Calibri"/>
                <a:sym typeface="Calibri"/>
              </a:rPr>
              <a:t>Complaints from the landowners / civilians</a:t>
            </a:r>
          </a:p>
          <a:p>
            <a:pPr marL="285750" indent="-285750">
              <a:buFont typeface="Arial" panose="020B0604020202020204" pitchFamily="34" charset="0"/>
              <a:buChar char="•"/>
            </a:pPr>
            <a:r>
              <a:rPr lang="en-US" sz="1600" dirty="0">
                <a:solidFill>
                  <a:schemeClr val="dk1"/>
                </a:solidFill>
                <a:latin typeface="Calibri" panose="020F0502020204030204" pitchFamily="34" charset="0"/>
                <a:ea typeface="Calibri"/>
                <a:cs typeface="Calibri"/>
                <a:sym typeface="Calibri"/>
              </a:rPr>
              <a:t>Spills, accidents and damages</a:t>
            </a:r>
          </a:p>
          <a:p>
            <a:pPr marL="285750" indent="-285750">
              <a:buFont typeface="Arial" panose="020B0604020202020204" pitchFamily="34" charset="0"/>
              <a:buChar char="•"/>
            </a:pPr>
            <a:r>
              <a:rPr lang="en-US" sz="1600" dirty="0">
                <a:solidFill>
                  <a:schemeClr val="dk1"/>
                </a:solidFill>
                <a:latin typeface="Calibri" panose="020F0502020204030204" pitchFamily="34" charset="0"/>
                <a:ea typeface="Calibri"/>
                <a:cs typeface="Calibri"/>
                <a:sym typeface="Calibri"/>
              </a:rPr>
              <a:t>Damages to the property, land, roads, fences</a:t>
            </a:r>
          </a:p>
          <a:p>
            <a:pPr marL="285750" indent="-285750">
              <a:buFont typeface="Arial" panose="020B0604020202020204" pitchFamily="34" charset="0"/>
              <a:buChar char="•"/>
            </a:pPr>
            <a:r>
              <a:rPr lang="en-US" sz="1600" dirty="0">
                <a:solidFill>
                  <a:schemeClr val="dk1"/>
                </a:solidFill>
                <a:latin typeface="Calibri" panose="020F0502020204030204" pitchFamily="34" charset="0"/>
                <a:ea typeface="Calibri"/>
                <a:cs typeface="Calibri"/>
                <a:sym typeface="Calibri"/>
              </a:rPr>
              <a:t>Cultural/natural resource damage</a:t>
            </a:r>
            <a:endParaRPr lang="en-US" sz="1600" dirty="0">
              <a:latin typeface="Calibri" panose="020F0502020204030204" pitchFamily="34" charset="0"/>
            </a:endParaRPr>
          </a:p>
          <a:p>
            <a:endParaRPr lang="fi-FI" sz="1600" dirty="0"/>
          </a:p>
        </p:txBody>
      </p:sp>
      <p:sp>
        <p:nvSpPr>
          <p:cNvPr id="7" name="Tekstiruutu 6"/>
          <p:cNvSpPr txBox="1"/>
          <p:nvPr/>
        </p:nvSpPr>
        <p:spPr>
          <a:xfrm>
            <a:off x="414867" y="4242488"/>
            <a:ext cx="4165600"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t>Drivers must be licensed for the equipment they operate</a:t>
            </a:r>
          </a:p>
          <a:p>
            <a:pPr marL="285750" indent="-285750">
              <a:buFont typeface="Arial" panose="020B0604020202020204" pitchFamily="34" charset="0"/>
              <a:buChar char="•"/>
            </a:pPr>
            <a:r>
              <a:rPr lang="en-US" sz="1400" dirty="0"/>
              <a:t>Keep headlights on at all times while driving</a:t>
            </a:r>
          </a:p>
          <a:p>
            <a:pPr marL="285750" indent="-285750">
              <a:buFont typeface="Arial" panose="020B0604020202020204" pitchFamily="34" charset="0"/>
              <a:buChar char="•"/>
            </a:pPr>
            <a:r>
              <a:rPr lang="en-US" sz="1400" dirty="0"/>
              <a:t>Do a “360” check around vehicles prior to movement. </a:t>
            </a:r>
          </a:p>
          <a:p>
            <a:pPr marL="285750" indent="-285750">
              <a:buFont typeface="Arial" panose="020B0604020202020204" pitchFamily="34" charset="0"/>
              <a:buChar char="•"/>
            </a:pPr>
            <a:r>
              <a:rPr lang="en-US" sz="1400" dirty="0"/>
              <a:t>Use drip pans, chock blocks and antenna tie downs </a:t>
            </a:r>
          </a:p>
          <a:p>
            <a:pPr marL="285750" indent="-285750">
              <a:buFont typeface="Arial" panose="020B0604020202020204" pitchFamily="34" charset="0"/>
              <a:buChar char="•"/>
            </a:pPr>
            <a:r>
              <a:rPr lang="en-US" sz="1400" dirty="0"/>
              <a:t>Turn off vehicle engines when not moving</a:t>
            </a:r>
          </a:p>
        </p:txBody>
      </p:sp>
      <p:sp>
        <p:nvSpPr>
          <p:cNvPr id="5" name="Suorakulmio 4"/>
          <p:cNvSpPr/>
          <p:nvPr/>
        </p:nvSpPr>
        <p:spPr>
          <a:xfrm>
            <a:off x="414867" y="172535"/>
            <a:ext cx="4974567" cy="830997"/>
          </a:xfrm>
          <a:prstGeom prst="rect">
            <a:avLst/>
          </a:prstGeom>
        </p:spPr>
        <p:txBody>
          <a:bodyPr wrap="none">
            <a:spAutoFit/>
          </a:bodyPr>
          <a:lstStyle/>
          <a:p>
            <a:r>
              <a:rPr lang="en-US" sz="4800" b="1" dirty="0"/>
              <a:t>Vehicle Movement</a:t>
            </a:r>
          </a:p>
        </p:txBody>
      </p:sp>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8742" y="5583406"/>
            <a:ext cx="1135025" cy="1135025"/>
          </a:xfrm>
          <a:prstGeom prst="rect">
            <a:avLst/>
          </a:prstGeom>
        </p:spPr>
      </p:pic>
      <p:pic>
        <p:nvPicPr>
          <p:cNvPr id="11" name="Kuva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6288" y="5598376"/>
            <a:ext cx="1120056" cy="1120056"/>
          </a:xfrm>
          <a:prstGeom prst="rect">
            <a:avLst/>
          </a:prstGeom>
        </p:spPr>
      </p:pic>
      <p:pic>
        <p:nvPicPr>
          <p:cNvPr id="12" name="Kuva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8864" y="5603540"/>
            <a:ext cx="1114892" cy="1114892"/>
          </a:xfrm>
          <a:prstGeom prst="rect">
            <a:avLst/>
          </a:prstGeom>
        </p:spPr>
      </p:pic>
      <p:pic>
        <p:nvPicPr>
          <p:cNvPr id="13" name="Kuva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16277" y="5603540"/>
            <a:ext cx="1114891" cy="1114891"/>
          </a:xfrm>
          <a:prstGeom prst="rect">
            <a:avLst/>
          </a:prstGeom>
        </p:spPr>
      </p:pic>
      <p:pic>
        <p:nvPicPr>
          <p:cNvPr id="14" name="Kuva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5975" y="5567466"/>
            <a:ext cx="1150246" cy="1150965"/>
          </a:xfrm>
          <a:prstGeom prst="rect">
            <a:avLst/>
          </a:prstGeom>
        </p:spPr>
      </p:pic>
    </p:spTree>
    <p:extLst>
      <p:ext uri="{BB962C8B-B14F-4D97-AF65-F5344CB8AC3E}">
        <p14:creationId xmlns:p14="http://schemas.microsoft.com/office/powerpoint/2010/main" val="21869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6" y="169117"/>
            <a:ext cx="6141493" cy="2370264"/>
          </a:xfrm>
          <a:prstGeom prst="rect">
            <a:avLst/>
          </a:prstGeom>
        </p:spPr>
        <p:txBody>
          <a:bodyPr wrap="square">
            <a:spAutoFit/>
          </a:bodyPr>
          <a:lstStyle/>
          <a:p>
            <a:pPr algn="ctr">
              <a:lnSpc>
                <a:spcPct val="107000"/>
              </a:lnSpc>
              <a:spcAft>
                <a:spcPts val="800"/>
              </a:spcAft>
            </a:pPr>
            <a:r>
              <a:rPr lang="en-US" sz="4800" b="1" dirty="0">
                <a:latin typeface="Calibri" panose="020F0502020204030204" pitchFamily="34" charset="0"/>
                <a:ea typeface="Calibri" panose="020F0502020204030204" pitchFamily="34" charset="0"/>
                <a:cs typeface="Times New Roman" panose="02020603050405020304" pitchFamily="18" charset="0"/>
              </a:rPr>
              <a:t>Noise Management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Arial" panose="020B0604020202020204" pitchFamily="34" charset="0"/>
              <a:buChar char="•"/>
            </a:pPr>
            <a:r>
              <a:rPr lang="en-US" dirty="0"/>
              <a:t>Try to </a:t>
            </a:r>
            <a:r>
              <a:rPr lang="en-US" dirty="0" smtClean="0"/>
              <a:t>manage </a:t>
            </a:r>
            <a:r>
              <a:rPr lang="en-US" dirty="0"/>
              <a:t>heavy weapon noise </a:t>
            </a:r>
            <a:endParaRPr lang="en-US" dirty="0" smtClean="0"/>
          </a:p>
          <a:p>
            <a:pPr marL="285750" lvl="0" indent="-285750">
              <a:buFont typeface="Arial" panose="020B0604020202020204" pitchFamily="34" charset="0"/>
              <a:buChar char="•"/>
            </a:pPr>
            <a:r>
              <a:rPr lang="en-US" dirty="0" smtClean="0"/>
              <a:t>Plan </a:t>
            </a:r>
            <a:r>
              <a:rPr lang="en-US" dirty="0"/>
              <a:t>helicopter operations to minimize noise effects to civilian communities and animal farms, etc.</a:t>
            </a:r>
          </a:p>
          <a:p>
            <a:pPr marL="285750" lvl="0" indent="-285750">
              <a:buFont typeface="Arial" panose="020B0604020202020204" pitchFamily="34" charset="0"/>
              <a:buChar char="•"/>
            </a:pPr>
            <a:r>
              <a:rPr lang="en-US" dirty="0"/>
              <a:t>Restrict use of training ammunition when operating near civilian premises (</a:t>
            </a:r>
            <a:r>
              <a:rPr lang="en-US" dirty="0" smtClean="0"/>
              <a:t>200 m </a:t>
            </a:r>
            <a:r>
              <a:rPr lang="en-US" dirty="0"/>
              <a:t>from residential structures)</a:t>
            </a:r>
          </a:p>
        </p:txBody>
      </p:sp>
      <p:pic>
        <p:nvPicPr>
          <p:cNvPr id="3" name="Kuv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1115" y="88011"/>
            <a:ext cx="5523895" cy="3682163"/>
          </a:xfrm>
          <a:prstGeom prst="rect">
            <a:avLst/>
          </a:prstGeom>
        </p:spPr>
      </p:pic>
      <p:pic>
        <p:nvPicPr>
          <p:cNvPr id="1026" name="Picture 2" descr="I:\Kuvia\Ympäristöraportti\63392.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6539614" y="3087825"/>
            <a:ext cx="5505396" cy="36702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Kuvia\Ympäristöraportti\9928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8490" y="2729859"/>
            <a:ext cx="6023843" cy="401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16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3" y="203429"/>
            <a:ext cx="9284857" cy="3652538"/>
          </a:xfrm>
          <a:prstGeom prst="rect">
            <a:avLst/>
          </a:prstGeom>
        </p:spPr>
        <p:txBody>
          <a:bodyPr wrap="square">
            <a:spAutoFit/>
          </a:bodyPr>
          <a:lstStyle/>
          <a:p>
            <a:pPr>
              <a:lnSpc>
                <a:spcPct val="107000"/>
              </a:lnSpc>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Redeployment Considerations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Only use designated vehicle and equipment wash facilities </a:t>
            </a:r>
            <a:endParaRPr lang="fi-FI"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AU" dirty="0" smtClean="0">
                <a:latin typeface="Calibri" panose="020F0502020204030204" pitchFamily="34" charset="0"/>
                <a:ea typeface="Calibri" panose="020F0502020204030204" pitchFamily="34" charset="0"/>
                <a:cs typeface="Times New Roman" panose="02020603050405020304" pitchFamily="18" charset="0"/>
              </a:rPr>
              <a:t>Confirm </a:t>
            </a:r>
            <a:r>
              <a:rPr lang="en-AU" dirty="0">
                <a:latin typeface="Calibri" panose="020F0502020204030204" pitchFamily="34" charset="0"/>
                <a:ea typeface="Calibri" panose="020F0502020204030204" pitchFamily="34" charset="0"/>
                <a:cs typeface="Times New Roman" panose="02020603050405020304" pitchFamily="18" charset="0"/>
              </a:rPr>
              <a:t>fighting positions, foxholes, and trenches are properly closed and filled in </a:t>
            </a:r>
            <a:endParaRPr lang="fi-FI"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AU" dirty="0" smtClean="0">
                <a:latin typeface="Calibri" panose="020F0502020204030204" pitchFamily="34" charset="0"/>
                <a:ea typeface="Calibri" panose="020F0502020204030204" pitchFamily="34" charset="0"/>
                <a:cs typeface="Times New Roman" panose="02020603050405020304" pitchFamily="18" charset="0"/>
              </a:rPr>
              <a:t>Collect </a:t>
            </a:r>
            <a:r>
              <a:rPr lang="en-AU" dirty="0">
                <a:latin typeface="Calibri" panose="020F0502020204030204" pitchFamily="34" charset="0"/>
                <a:ea typeface="Calibri" panose="020F0502020204030204" pitchFamily="34" charset="0"/>
                <a:cs typeface="Times New Roman" panose="02020603050405020304" pitchFamily="18" charset="0"/>
              </a:rPr>
              <a:t>communication, </a:t>
            </a:r>
            <a:r>
              <a:rPr lang="en-AU" dirty="0" smtClean="0">
                <a:latin typeface="Calibri" panose="020F0502020204030204" pitchFamily="34" charset="0"/>
                <a:ea typeface="Calibri" panose="020F0502020204030204" pitchFamily="34" charset="0"/>
                <a:cs typeface="Times New Roman" panose="02020603050405020304" pitchFamily="18" charset="0"/>
              </a:rPr>
              <a:t>electrical </a:t>
            </a:r>
            <a:r>
              <a:rPr lang="en-AU" dirty="0">
                <a:latin typeface="Calibri" panose="020F0502020204030204" pitchFamily="34" charset="0"/>
                <a:ea typeface="Calibri" panose="020F0502020204030204" pitchFamily="34" charset="0"/>
                <a:cs typeface="Times New Roman" panose="02020603050405020304" pitchFamily="18" charset="0"/>
              </a:rPr>
              <a:t>and obstacle wires </a:t>
            </a:r>
            <a:endParaRPr lang="fi-FI"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Dispose </a:t>
            </a:r>
            <a:r>
              <a:rPr lang="en-AU" dirty="0" smtClean="0">
                <a:latin typeface="Calibri" panose="020F0502020204030204" pitchFamily="34" charset="0"/>
                <a:ea typeface="Calibri" panose="020F0502020204030204" pitchFamily="34" charset="0"/>
                <a:cs typeface="Times New Roman" panose="02020603050405020304" pitchFamily="18" charset="0"/>
              </a:rPr>
              <a:t>of waste </a:t>
            </a:r>
            <a:r>
              <a:rPr lang="en-AU" dirty="0">
                <a:latin typeface="Calibri" panose="020F0502020204030204" pitchFamily="34" charset="0"/>
                <a:ea typeface="Calibri" panose="020F0502020204030204" pitchFamily="34" charset="0"/>
                <a:cs typeface="Times New Roman" panose="02020603050405020304" pitchFamily="18" charset="0"/>
              </a:rPr>
              <a:t>and litter</a:t>
            </a:r>
            <a:endParaRPr lang="fi-FI"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Mark and report unexploded munitions</a:t>
            </a:r>
            <a:endParaRPr lang="fi-FI"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Report contain and clean-up spills</a:t>
            </a:r>
            <a:endParaRPr lang="fi-FI"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AU" dirty="0">
                <a:latin typeface="Calibri" panose="020F0502020204030204" pitchFamily="34" charset="0"/>
                <a:ea typeface="Calibri" panose="020F0502020204030204" pitchFamily="34" charset="0"/>
                <a:cs typeface="Times New Roman" panose="02020603050405020304" pitchFamily="18" charset="0"/>
              </a:rPr>
              <a:t>Inspect all sites before departing </a:t>
            </a:r>
            <a:endParaRPr lang="fi-FI"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Cleaning up trash, </a:t>
            </a:r>
            <a:r>
              <a:rPr lang="en-US" dirty="0">
                <a:latin typeface="Calibri" panose="020F0502020204030204" pitchFamily="34" charset="0"/>
                <a:ea typeface="Calibri" panose="020F0502020204030204" pitchFamily="34" charset="0"/>
                <a:cs typeface="Times New Roman" panose="02020603050405020304" pitchFamily="18" charset="0"/>
              </a:rPr>
              <a:t>police call/environmental walk</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Complete Host Nation checklist prior to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departure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Users\tpa64685\AppData\Local\Microsoft\Windows\Temporary Internet Files\Content.Outlook\UIFZ802U\170325-A-ZV134-00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56487" y="2122681"/>
            <a:ext cx="5467860" cy="36452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321" y="3945301"/>
            <a:ext cx="4908436" cy="275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10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62" y="3207215"/>
            <a:ext cx="5943600" cy="364869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Why we do this</a:t>
            </a:r>
          </a:p>
          <a:p>
            <a:pPr marL="800100" lvl="1"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It’s the law!</a:t>
            </a:r>
          </a:p>
          <a:p>
            <a:pPr marL="800100" lvl="1"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It supports Mission Readiness</a:t>
            </a: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It supports civil/military public relations </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References/documentation</a:t>
            </a:r>
          </a:p>
          <a:p>
            <a:pPr marL="800100" lvl="1" indent="-342900">
              <a:lnSpc>
                <a:spcPct val="107000"/>
              </a:lnSpc>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AJEPPS, HN Laws, EP Tool Box, TA, OPORD, EXORD</a:t>
            </a:r>
          </a:p>
          <a:p>
            <a:pPr marL="800100" lvl="1" indent="-342900">
              <a:lnSpc>
                <a:spcPct val="107000"/>
              </a:lnSpc>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Safety Data Shield, </a:t>
            </a:r>
            <a:r>
              <a:rPr lang="en-US" dirty="0">
                <a:latin typeface="Calibri" panose="020F0502020204030204" pitchFamily="34" charset="0"/>
                <a:ea typeface="Calibri" panose="020F0502020204030204" pitchFamily="34" charset="0"/>
                <a:cs typeface="Times New Roman" panose="02020603050405020304" pitchFamily="18" charset="0"/>
              </a:rPr>
              <a:t>field cards</a:t>
            </a:r>
          </a:p>
          <a:p>
            <a:pPr marL="800100" lvl="1" indent="-342900">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GIS </a:t>
            </a:r>
            <a:r>
              <a:rPr lang="en-US" dirty="0" smtClean="0">
                <a:latin typeface="Calibri" panose="020F0502020204030204" pitchFamily="34" charset="0"/>
                <a:ea typeface="Calibri" panose="020F0502020204030204" pitchFamily="34" charset="0"/>
                <a:cs typeface="Times New Roman" panose="02020603050405020304" pitchFamily="18" charset="0"/>
              </a:rPr>
              <a:t>tools (Geographic Information System)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Reporting Requirements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Risk Analysis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Educate the Soldiers</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Monitoring</a:t>
            </a:r>
          </a:p>
        </p:txBody>
      </p:sp>
      <p:sp>
        <p:nvSpPr>
          <p:cNvPr id="5" name="Suorakulmio 4"/>
          <p:cNvSpPr/>
          <p:nvPr/>
        </p:nvSpPr>
        <p:spPr>
          <a:xfrm>
            <a:off x="2072861" y="0"/>
            <a:ext cx="7839197" cy="847604"/>
          </a:xfrm>
          <a:prstGeom prst="rect">
            <a:avLst/>
          </a:prstGeom>
        </p:spPr>
        <p:txBody>
          <a:bodyPr wrap="none">
            <a:spAutoFit/>
          </a:bodyPr>
          <a:lstStyle/>
          <a:p>
            <a:pPr algn="ctr">
              <a:lnSpc>
                <a:spcPct val="107000"/>
              </a:lnSpc>
              <a:spcAft>
                <a:spcPts val="800"/>
              </a:spcAft>
            </a:pPr>
            <a:r>
              <a:rPr lang="en-US" sz="4800" b="1" dirty="0">
                <a:latin typeface="Calibri" panose="020F0502020204030204" pitchFamily="34" charset="0"/>
                <a:ea typeface="Calibri" panose="020F0502020204030204" pitchFamily="34" charset="0"/>
                <a:cs typeface="Times New Roman" panose="02020603050405020304" pitchFamily="18" charset="0"/>
              </a:rPr>
              <a:t>Key Roles and Responsibilities</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uorakulmio 5"/>
          <p:cNvSpPr/>
          <p:nvPr/>
        </p:nvSpPr>
        <p:spPr>
          <a:xfrm>
            <a:off x="718783" y="885531"/>
            <a:ext cx="10836322" cy="2068195"/>
          </a:xfrm>
          <a:prstGeom prst="rect">
            <a:avLst/>
          </a:prstGeom>
          <a:solidFill>
            <a:srgbClr val="FFFF00"/>
          </a:solidFill>
        </p:spPr>
        <p:txBody>
          <a:bodyPr wrap="square">
            <a:spAutoFit/>
          </a:bodyPr>
          <a:lstStyle/>
          <a:p>
            <a:pPr marR="0" lvl="0">
              <a:lnSpc>
                <a:spcPct val="107000"/>
              </a:lnSpc>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This document is to assist the Environmental Protection Officer to further understand the role they assume during the exercise. To allow them to correctly guide leaders, assist soldiers, and document any unforeseen issues that occur during the training exercise.  Below are some of the areas that the EPO should be knowledgeable about and be able to access or pull information to provide to the training units</a:t>
            </a:r>
          </a:p>
        </p:txBody>
      </p:sp>
      <p:sp>
        <p:nvSpPr>
          <p:cNvPr id="7" name="Suorakulmio 6"/>
          <p:cNvSpPr/>
          <p:nvPr/>
        </p:nvSpPr>
        <p:spPr>
          <a:xfrm>
            <a:off x="5992459" y="3355396"/>
            <a:ext cx="6096000" cy="3352328"/>
          </a:xfrm>
          <a:prstGeom prst="rect">
            <a:avLst/>
          </a:prstGeom>
        </p:spPr>
        <p:txBody>
          <a:bodyPr>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Restricted areas (no go, foot traffic only, tactical vehicle movement restrictions, ground/surface water, points/polygons)</a:t>
            </a:r>
          </a:p>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Hazardous Material (HM/Hazmat)/Hazardous Waste (HW) collection/disposal </a:t>
            </a:r>
            <a:r>
              <a:rPr lang="en-US" dirty="0">
                <a:latin typeface="Calibri" panose="020F0502020204030204" pitchFamily="34" charset="0"/>
                <a:ea typeface="Calibri" panose="020F0502020204030204" pitchFamily="34" charset="0"/>
                <a:cs typeface="Times New Roman" panose="02020603050405020304" pitchFamily="18" charset="0"/>
              </a:rPr>
              <a:t>points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Solid waste collection points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Refueling points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Key points in the legend (e.g. avoid residential areas, planted fields, gardens, etc.)</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Ranges, range ops, training facilities, impact areas, Drop Zones/Landing Zones</a:t>
            </a:r>
          </a:p>
        </p:txBody>
      </p:sp>
    </p:spTree>
    <p:extLst>
      <p:ext uri="{BB962C8B-B14F-4D97-AF65-F5344CB8AC3E}">
        <p14:creationId xmlns:p14="http://schemas.microsoft.com/office/powerpoint/2010/main" val="2989439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82"/>
            <a:ext cx="12192000" cy="2467086"/>
          </a:xfrm>
          <a:prstGeom prst="rect">
            <a:avLst/>
          </a:prstGeom>
        </p:spPr>
        <p:txBody>
          <a:bodyPr wrap="square">
            <a:spAutoFit/>
          </a:bodyPr>
          <a:lstStyle/>
          <a:p>
            <a:pPr algn="ctr">
              <a:lnSpc>
                <a:spcPct val="107000"/>
              </a:lnSpc>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Important Contact Numbers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Environmental/Damage/Safety Officer</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Range Control (Exercise or training area) NOTE: Understand emergency, spill response, wildland fire, etc. procedures.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Emergency Response</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Hazmat/HW </a:t>
            </a:r>
            <a:r>
              <a:rPr lang="en-US" dirty="0">
                <a:effectLst/>
                <a:latin typeface="Calibri" panose="020F0502020204030204" pitchFamily="34" charset="0"/>
                <a:ea typeface="Calibri" panose="020F0502020204030204" pitchFamily="34" charset="0"/>
                <a:cs typeface="Times New Roman" panose="02020603050405020304" pitchFamily="18" charset="0"/>
              </a:rPr>
              <a:t>collection/disposal POC</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Blank lines to be filled in with exercise or training area specific POCs</a:t>
            </a:r>
          </a:p>
        </p:txBody>
      </p:sp>
      <p:sp>
        <p:nvSpPr>
          <p:cNvPr id="3" name="TextBox 2"/>
          <p:cNvSpPr txBox="1"/>
          <p:nvPr/>
        </p:nvSpPr>
        <p:spPr>
          <a:xfrm>
            <a:off x="429491" y="6220691"/>
            <a:ext cx="4879627" cy="374073"/>
          </a:xfrm>
          <a:prstGeom prst="rect">
            <a:avLst/>
          </a:prstGeom>
          <a:solidFill>
            <a:srgbClr val="FFFF00"/>
          </a:solidFill>
        </p:spPr>
        <p:txBody>
          <a:bodyPr wrap="square" rtlCol="0">
            <a:spAutoFit/>
          </a:bodyPr>
          <a:lstStyle/>
          <a:p>
            <a:r>
              <a:rPr lang="en-US" dirty="0"/>
              <a:t>* Enter HN specific information as necessary </a:t>
            </a:r>
          </a:p>
        </p:txBody>
      </p:sp>
      <p:sp>
        <p:nvSpPr>
          <p:cNvPr id="10" name="Tekstiruutu 9"/>
          <p:cNvSpPr txBox="1"/>
          <p:nvPr/>
        </p:nvSpPr>
        <p:spPr>
          <a:xfrm>
            <a:off x="7122897" y="1839544"/>
            <a:ext cx="4419884" cy="4832092"/>
          </a:xfrm>
          <a:prstGeom prst="rect">
            <a:avLst/>
          </a:prstGeom>
          <a:solidFill>
            <a:schemeClr val="bg1"/>
          </a:solidFill>
          <a:ln w="31750">
            <a:solidFill>
              <a:srgbClr val="FF0000"/>
            </a:solidFill>
          </a:ln>
        </p:spPr>
        <p:txBody>
          <a:bodyPr wrap="square" rtlCol="0">
            <a:spAutoFit/>
          </a:bodyPr>
          <a:lstStyle/>
          <a:p>
            <a:endParaRPr lang="en-US" sz="1600" dirty="0" smtClean="0"/>
          </a:p>
          <a:p>
            <a:endParaRPr lang="en-US" sz="800" dirty="0" smtClean="0"/>
          </a:p>
          <a:p>
            <a:endParaRPr lang="en-US" sz="1600" dirty="0" smtClean="0"/>
          </a:p>
          <a:p>
            <a:endParaRPr lang="en-US" sz="1600" dirty="0"/>
          </a:p>
          <a:p>
            <a:r>
              <a:rPr lang="en-US" sz="1600" dirty="0" smtClean="0"/>
              <a:t>Environmental</a:t>
            </a:r>
            <a:r>
              <a:rPr lang="fi-FI" sz="1600" dirty="0" smtClean="0"/>
              <a:t> </a:t>
            </a:r>
            <a:r>
              <a:rPr lang="en-US" sz="1600" dirty="0" smtClean="0"/>
              <a:t>Protection</a:t>
            </a:r>
            <a:r>
              <a:rPr lang="fi-FI" sz="1600" dirty="0" smtClean="0"/>
              <a:t> </a:t>
            </a:r>
            <a:r>
              <a:rPr lang="en-US" sz="1600" dirty="0" smtClean="0"/>
              <a:t>Officer</a:t>
            </a:r>
          </a:p>
          <a:p>
            <a:r>
              <a:rPr lang="en-US" sz="1600" dirty="0" smtClean="0"/>
              <a:t>Name:____________________</a:t>
            </a:r>
          </a:p>
          <a:p>
            <a:r>
              <a:rPr lang="en-US" sz="1600" dirty="0" smtClean="0"/>
              <a:t>Tel:_______________________</a:t>
            </a:r>
          </a:p>
          <a:p>
            <a:endParaRPr lang="en-US" sz="1600" dirty="0" smtClean="0"/>
          </a:p>
          <a:p>
            <a:r>
              <a:rPr lang="en-US" sz="1600" dirty="0" smtClean="0"/>
              <a:t>Alternative Environmental</a:t>
            </a:r>
            <a:r>
              <a:rPr lang="fi-FI" sz="1600" dirty="0" smtClean="0"/>
              <a:t> </a:t>
            </a:r>
            <a:r>
              <a:rPr lang="en-US" sz="1600" dirty="0"/>
              <a:t>Protection</a:t>
            </a:r>
            <a:r>
              <a:rPr lang="fi-FI" sz="1600" dirty="0"/>
              <a:t> </a:t>
            </a:r>
            <a:r>
              <a:rPr lang="en-US" sz="1600" dirty="0"/>
              <a:t>Officer</a:t>
            </a:r>
          </a:p>
          <a:p>
            <a:r>
              <a:rPr lang="en-US" sz="1600" dirty="0"/>
              <a:t>Name:____________________</a:t>
            </a:r>
          </a:p>
          <a:p>
            <a:r>
              <a:rPr lang="en-US" sz="1600" dirty="0"/>
              <a:t>Tel:_______________________</a:t>
            </a:r>
          </a:p>
          <a:p>
            <a:endParaRPr lang="en-US" sz="1600" dirty="0" smtClean="0"/>
          </a:p>
          <a:p>
            <a:r>
              <a:rPr lang="en-US" sz="1600" dirty="0" smtClean="0"/>
              <a:t>Emergency</a:t>
            </a:r>
          </a:p>
          <a:p>
            <a:r>
              <a:rPr lang="en-US" sz="1600" dirty="0" smtClean="0"/>
              <a:t>Tel:_______________________</a:t>
            </a:r>
          </a:p>
          <a:p>
            <a:endParaRPr lang="en-US" sz="800" dirty="0"/>
          </a:p>
          <a:p>
            <a:r>
              <a:rPr lang="en-US" sz="1400" dirty="0" smtClean="0"/>
              <a:t>Notify Emergency Services immediately if:</a:t>
            </a:r>
          </a:p>
          <a:p>
            <a:pPr marL="285750" indent="-285750">
              <a:buFontTx/>
              <a:buChar char="-"/>
            </a:pPr>
            <a:r>
              <a:rPr lang="en-US" sz="1400" dirty="0" smtClean="0"/>
              <a:t>You cannot contain the spill</a:t>
            </a:r>
          </a:p>
          <a:p>
            <a:pPr marL="285750" indent="-285750">
              <a:buFontTx/>
              <a:buChar char="-"/>
            </a:pPr>
            <a:r>
              <a:rPr lang="en-US" sz="1400" dirty="0" smtClean="0"/>
              <a:t>A poisonous gas is spilled</a:t>
            </a:r>
          </a:p>
          <a:p>
            <a:pPr marL="285750" indent="-285750">
              <a:buFontTx/>
              <a:buChar char="-"/>
            </a:pPr>
            <a:r>
              <a:rPr lang="en-US" sz="1400" dirty="0" smtClean="0"/>
              <a:t>The release is dangerous to human health and/or the environment</a:t>
            </a:r>
          </a:p>
          <a:p>
            <a:pPr marL="285750" indent="-285750">
              <a:buFontTx/>
              <a:buChar char="-"/>
            </a:pPr>
            <a:r>
              <a:rPr lang="en-US" sz="1400" dirty="0" smtClean="0"/>
              <a:t>The hazmat has been released in or near water</a:t>
            </a:r>
            <a:endParaRPr lang="en-US" sz="1400" dirty="0"/>
          </a:p>
        </p:txBody>
      </p:sp>
      <p:sp>
        <p:nvSpPr>
          <p:cNvPr id="8" name="Tekstiruutu 7"/>
          <p:cNvSpPr txBox="1"/>
          <p:nvPr/>
        </p:nvSpPr>
        <p:spPr>
          <a:xfrm>
            <a:off x="7122897" y="1839544"/>
            <a:ext cx="4419884" cy="707886"/>
          </a:xfrm>
          <a:prstGeom prst="rect">
            <a:avLst/>
          </a:prstGeom>
          <a:solidFill>
            <a:srgbClr val="FF0000"/>
          </a:solidFill>
        </p:spPr>
        <p:txBody>
          <a:bodyPr wrap="square" rtlCol="0">
            <a:spAutoFit/>
          </a:bodyPr>
          <a:lstStyle/>
          <a:p>
            <a:endParaRPr lang="en-US" sz="800" b="1" dirty="0" smtClean="0"/>
          </a:p>
          <a:p>
            <a:r>
              <a:rPr lang="en-US" sz="2400" b="1" dirty="0" smtClean="0"/>
              <a:t>Emergency</a:t>
            </a:r>
            <a:r>
              <a:rPr lang="fi-FI" sz="2400" b="1" dirty="0" smtClean="0"/>
              <a:t> </a:t>
            </a:r>
            <a:r>
              <a:rPr lang="en-US" sz="2400" b="1" dirty="0" smtClean="0"/>
              <a:t>Contacts </a:t>
            </a:r>
          </a:p>
          <a:p>
            <a:endParaRPr lang="en-US" sz="800" b="1" dirty="0"/>
          </a:p>
        </p:txBody>
      </p:sp>
      <p:sp>
        <p:nvSpPr>
          <p:cNvPr id="11" name="Tekstiruutu 10"/>
          <p:cNvSpPr txBox="1"/>
          <p:nvPr/>
        </p:nvSpPr>
        <p:spPr>
          <a:xfrm>
            <a:off x="732594" y="2836680"/>
            <a:ext cx="3937518" cy="2677656"/>
          </a:xfrm>
          <a:prstGeom prst="rect">
            <a:avLst/>
          </a:prstGeom>
          <a:solidFill>
            <a:schemeClr val="bg1"/>
          </a:solidFill>
        </p:spPr>
        <p:txBody>
          <a:bodyPr wrap="square" rtlCol="0">
            <a:spAutoFit/>
          </a:bodyPr>
          <a:lstStyle/>
          <a:p>
            <a:r>
              <a:rPr lang="en-US" sz="2400" b="1" dirty="0" smtClean="0">
                <a:solidFill>
                  <a:schemeClr val="accent6">
                    <a:lumMod val="50000"/>
                  </a:schemeClr>
                </a:solidFill>
              </a:rPr>
              <a:t>EMERGENCY</a:t>
            </a:r>
            <a:r>
              <a:rPr lang="fi-FI" sz="2400" b="1" dirty="0" smtClean="0">
                <a:solidFill>
                  <a:schemeClr val="accent6">
                    <a:lumMod val="50000"/>
                  </a:schemeClr>
                </a:solidFill>
              </a:rPr>
              <a:t> </a:t>
            </a:r>
            <a:r>
              <a:rPr lang="en-US" sz="2400" b="1" dirty="0" smtClean="0">
                <a:solidFill>
                  <a:schemeClr val="accent6">
                    <a:lumMod val="50000"/>
                  </a:schemeClr>
                </a:solidFill>
              </a:rPr>
              <a:t>POCs</a:t>
            </a:r>
          </a:p>
          <a:p>
            <a:r>
              <a:rPr lang="en-US" dirty="0" smtClean="0"/>
              <a:t>Medical</a:t>
            </a:r>
            <a:r>
              <a:rPr lang="fi-FI" dirty="0" smtClean="0"/>
              <a:t> </a:t>
            </a:r>
            <a:r>
              <a:rPr lang="en-US" dirty="0" smtClean="0"/>
              <a:t>Emergencies</a:t>
            </a:r>
            <a:r>
              <a:rPr lang="fi-FI" dirty="0" smtClean="0"/>
              <a:t> in Europe:</a:t>
            </a:r>
          </a:p>
          <a:p>
            <a:r>
              <a:rPr lang="fi-FI" dirty="0" smtClean="0"/>
              <a:t>112 </a:t>
            </a:r>
            <a:r>
              <a:rPr lang="en-US" dirty="0" smtClean="0"/>
              <a:t>or</a:t>
            </a:r>
            <a:r>
              <a:rPr lang="fi-FI" dirty="0" smtClean="0"/>
              <a:t> 999</a:t>
            </a:r>
          </a:p>
          <a:p>
            <a:endParaRPr lang="fi-FI" dirty="0"/>
          </a:p>
          <a:p>
            <a:r>
              <a:rPr lang="fi-FI" dirty="0" smtClean="0"/>
              <a:t>TRICARE INTERNATIONAL:</a:t>
            </a:r>
          </a:p>
          <a:p>
            <a:r>
              <a:rPr lang="fi-FI" dirty="0" smtClean="0"/>
              <a:t>+44 (0) 22-8762-8133</a:t>
            </a:r>
          </a:p>
          <a:p>
            <a:endParaRPr lang="fi-FI" dirty="0"/>
          </a:p>
          <a:p>
            <a:r>
              <a:rPr lang="en-US" dirty="0" smtClean="0"/>
              <a:t>Host</a:t>
            </a:r>
            <a:r>
              <a:rPr lang="fi-FI" dirty="0" smtClean="0"/>
              <a:t> Nation </a:t>
            </a:r>
            <a:r>
              <a:rPr lang="en-US" dirty="0" smtClean="0"/>
              <a:t>Emergency</a:t>
            </a:r>
            <a:r>
              <a:rPr lang="fi-FI" dirty="0" smtClean="0"/>
              <a:t> </a:t>
            </a:r>
            <a:r>
              <a:rPr lang="en-US" dirty="0" smtClean="0"/>
              <a:t>Number</a:t>
            </a:r>
            <a:r>
              <a:rPr lang="fi-FI" dirty="0" smtClean="0"/>
              <a:t>:________________________</a:t>
            </a:r>
            <a:endParaRPr lang="fi-FI" dirty="0"/>
          </a:p>
        </p:txBody>
      </p:sp>
    </p:spTree>
    <p:extLst>
      <p:ext uri="{BB962C8B-B14F-4D97-AF65-F5344CB8AC3E}">
        <p14:creationId xmlns:p14="http://schemas.microsoft.com/office/powerpoint/2010/main" val="22445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12" y="9762"/>
            <a:ext cx="12005388" cy="2928238"/>
          </a:xfrm>
          <a:prstGeom prst="rect">
            <a:avLst/>
          </a:prstGeom>
        </p:spPr>
        <p:txBody>
          <a:bodyPr wrap="square">
            <a:spAutoFit/>
          </a:bodyPr>
          <a:lstStyle/>
          <a:p>
            <a:pPr algn="ctr">
              <a:lnSpc>
                <a:spcPct val="107000"/>
              </a:lnSpc>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Petroleum, Oil and Lubricants (POL</a:t>
            </a:r>
            <a:r>
              <a:rPr lang="en-US" sz="48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Refueling points and procedures</a:t>
            </a:r>
          </a:p>
          <a:p>
            <a:pPr marL="800100" marR="0" lvl="1" indent="-342900">
              <a:lnSpc>
                <a:spcPct val="107000"/>
              </a:lnSpc>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Surface or groundwater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restrictions</a:t>
            </a:r>
          </a:p>
          <a:p>
            <a:pPr marL="800100" marR="0" lvl="1" indent="-342900">
              <a:lnSpc>
                <a:spcPct val="107000"/>
              </a:lnSpc>
              <a:spcBef>
                <a:spcPts val="0"/>
              </a:spcBef>
              <a:spcAft>
                <a:spcPts val="0"/>
              </a:spcAft>
              <a:buFont typeface="Arial" panose="020B0604020202020204" pitchFamily="34" charset="0"/>
              <a:buChar char="•"/>
            </a:pPr>
            <a:r>
              <a:rPr lang="en-US" sz="1600" dirty="0"/>
              <a:t>S</a:t>
            </a:r>
            <a:r>
              <a:rPr lang="en-US" sz="1600" dirty="0" smtClean="0"/>
              <a:t>pecified </a:t>
            </a:r>
            <a:r>
              <a:rPr lang="en-US" sz="1600" dirty="0"/>
              <a:t>refueling </a:t>
            </a:r>
            <a:r>
              <a:rPr lang="en-US" sz="1600" dirty="0" smtClean="0"/>
              <a:t>locations</a:t>
            </a:r>
          </a:p>
          <a:p>
            <a:pPr marL="800100" marR="0" lvl="1" indent="-342900">
              <a:lnSpc>
                <a:spcPct val="107000"/>
              </a:lnSpc>
              <a:spcBef>
                <a:spcPts val="0"/>
              </a:spcBef>
              <a:spcAft>
                <a:spcPts val="0"/>
              </a:spcAft>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Report locations or accidents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Storage and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transportation</a:t>
            </a:r>
          </a:p>
          <a:p>
            <a:pPr marL="742950" lvl="1" indent="-285750">
              <a:lnSpc>
                <a:spcPct val="107000"/>
              </a:lnSpc>
              <a:buFont typeface="Arial" panose="020B0604020202020204" pitchFamily="34" charset="0"/>
              <a:buChar cha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Secondary containment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Vehicle maintenance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guideline</a:t>
            </a:r>
          </a:p>
        </p:txBody>
      </p:sp>
      <p:sp>
        <p:nvSpPr>
          <p:cNvPr id="7" name="Suorakulmio 6"/>
          <p:cNvSpPr/>
          <p:nvPr/>
        </p:nvSpPr>
        <p:spPr>
          <a:xfrm>
            <a:off x="6096000" y="1224353"/>
            <a:ext cx="5823773" cy="1574149"/>
          </a:xfrm>
          <a:prstGeom prst="rect">
            <a:avLst/>
          </a:prstGeom>
          <a:solidFill>
            <a:srgbClr val="FFFF00"/>
          </a:solid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Inspect fueling locations to ensure that secondary containment is in </a:t>
            </a:r>
            <a:r>
              <a:rPr lang="en-US" dirty="0" smtClean="0">
                <a:latin typeface="Calibri" panose="020F0502020204030204" pitchFamily="34" charset="0"/>
                <a:ea typeface="Calibri" panose="020F0502020204030204" pitchFamily="34" charset="0"/>
                <a:cs typeface="Times New Roman" panose="02020603050405020304" pitchFamily="18" charset="0"/>
              </a:rPr>
              <a:t>place</a:t>
            </a:r>
          </a:p>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If possible ensure that rain cover is in place to limit the amount of snow/rain entering the secondary containment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image00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03098" y="4637746"/>
            <a:ext cx="3951169" cy="174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image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4688" y="3862316"/>
            <a:ext cx="5297312" cy="297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p:nvPr/>
        </p:nvSpPr>
        <p:spPr>
          <a:xfrm>
            <a:off x="74928" y="6463681"/>
            <a:ext cx="4879627" cy="374073"/>
          </a:xfrm>
          <a:prstGeom prst="rect">
            <a:avLst/>
          </a:prstGeom>
          <a:solidFill>
            <a:srgbClr val="FFFF00"/>
          </a:solidFill>
        </p:spPr>
        <p:txBody>
          <a:bodyPr wrap="square" rtlCol="0">
            <a:spAutoFit/>
          </a:bodyPr>
          <a:lstStyle/>
          <a:p>
            <a:r>
              <a:rPr lang="en-US" dirty="0"/>
              <a:t>* Enter HN specific information as necessary </a:t>
            </a:r>
          </a:p>
        </p:txBody>
      </p:sp>
      <p:pic>
        <p:nvPicPr>
          <p:cNvPr id="1026" name="Picture 2" descr="U:\Terhin Oma\KUVAT\kuvia_puhelimesta\audit 2015\WP_20150814_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9167" y="3172294"/>
            <a:ext cx="1735494" cy="3089561"/>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p:cNvSpPr txBox="1"/>
          <p:nvPr/>
        </p:nvSpPr>
        <p:spPr>
          <a:xfrm>
            <a:off x="2304661" y="3172294"/>
            <a:ext cx="3573625" cy="1090203"/>
          </a:xfrm>
          <a:prstGeom prst="rect">
            <a:avLst/>
          </a:prstGeom>
          <a:noFill/>
          <a:ln>
            <a:solidFill>
              <a:schemeClr val="bg2">
                <a:lumMod val="75000"/>
              </a:schemeClr>
            </a:solidFill>
          </a:ln>
        </p:spPr>
        <p:txBody>
          <a:bodyPr wrap="square" rtlCol="0">
            <a:spAutoFit/>
          </a:bodyPr>
          <a:lstStyle/>
          <a:p>
            <a:r>
              <a:rPr lang="en-US" sz="1600" dirty="0" smtClean="0"/>
              <a:t>Secondary</a:t>
            </a:r>
            <a:r>
              <a:rPr lang="fi-FI" sz="1600" dirty="0" smtClean="0"/>
              <a:t> </a:t>
            </a:r>
            <a:r>
              <a:rPr lang="en-US" sz="1600" dirty="0"/>
              <a:t>c</a:t>
            </a:r>
            <a:r>
              <a:rPr lang="en-US" sz="1600" dirty="0" smtClean="0"/>
              <a:t>ontainment should be constructed of materials capable of containing a spill and it must be compatible with the stored material</a:t>
            </a:r>
            <a:r>
              <a:rPr lang="fi-FI" sz="1600" dirty="0" smtClean="0"/>
              <a:t> </a:t>
            </a:r>
            <a:endParaRPr lang="fi-FI" sz="1600" dirty="0"/>
          </a:p>
        </p:txBody>
      </p:sp>
    </p:spTree>
    <p:extLst>
      <p:ext uri="{BB962C8B-B14F-4D97-AF65-F5344CB8AC3E}">
        <p14:creationId xmlns:p14="http://schemas.microsoft.com/office/powerpoint/2010/main" val="3766723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577"/>
            <a:ext cx="12192000" cy="847604"/>
          </a:xfrm>
          <a:prstGeom prst="rect">
            <a:avLst/>
          </a:prstGeom>
        </p:spPr>
        <p:txBody>
          <a:bodyPr wrap="square">
            <a:spAutoFit/>
          </a:bodyPr>
          <a:lstStyle/>
          <a:p>
            <a:pPr algn="ctr">
              <a:lnSpc>
                <a:spcPct val="107000"/>
              </a:lnSpc>
              <a:spcAft>
                <a:spcPts val="800"/>
              </a:spcAft>
            </a:pPr>
            <a:r>
              <a:rPr lang="en-US" sz="4800" b="1" dirty="0">
                <a:latin typeface="Calibri" panose="020F0502020204030204" pitchFamily="34" charset="0"/>
                <a:ea typeface="Calibri" panose="020F0502020204030204" pitchFamily="34" charset="0"/>
                <a:cs typeface="Times New Roman" panose="02020603050405020304" pitchFamily="18" charset="0"/>
              </a:rPr>
              <a:t>Spill Response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C:\Users\tpa64685\AppData\Local\Microsoft\Windows\Temporary Internet Files\Content.Outlook\UIFZ802U\IMG_803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68406" y="1278294"/>
            <a:ext cx="6625273" cy="4208106"/>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615820" y="875842"/>
            <a:ext cx="4432041" cy="5539978"/>
          </a:xfrm>
          <a:prstGeom prst="rect">
            <a:avLst/>
          </a:prstGeom>
          <a:noFill/>
        </p:spPr>
        <p:txBody>
          <a:bodyPr wrap="square" rtlCol="0">
            <a:spAutoFit/>
          </a:bodyPr>
          <a:lstStyle/>
          <a:p>
            <a:pPr lvl="0"/>
            <a:r>
              <a:rPr lang="en-US" b="1" dirty="0">
                <a:latin typeface="Calibri" panose="020F0502020204030204" pitchFamily="34" charset="0"/>
              </a:rPr>
              <a:t>YOU SPILL YOU DIG!</a:t>
            </a:r>
          </a:p>
          <a:p>
            <a:pPr lvl="0"/>
            <a:endParaRPr lang="en-US" sz="800" b="1" dirty="0">
              <a:latin typeface="Calibri" panose="020F0502020204030204" pitchFamily="34" charset="0"/>
            </a:endParaRPr>
          </a:p>
          <a:p>
            <a:pPr lvl="0"/>
            <a:r>
              <a:rPr lang="en-US" sz="1600" i="1" dirty="0">
                <a:latin typeface="Calibri" panose="020F0502020204030204" pitchFamily="34" charset="0"/>
              </a:rPr>
              <a:t>The sooner you start digging the easier it will be - time saves sweat.</a:t>
            </a:r>
          </a:p>
          <a:p>
            <a:pPr lvl="0" algn="ctr"/>
            <a:endParaRPr lang="en-US" sz="800" b="1" dirty="0">
              <a:latin typeface="Calibri" panose="020F0502020204030204" pitchFamily="34" charset="0"/>
            </a:endParaRPr>
          </a:p>
          <a:p>
            <a:pPr lvl="0"/>
            <a:r>
              <a:rPr lang="en-US" b="1" dirty="0">
                <a:solidFill>
                  <a:srgbClr val="FF0000"/>
                </a:solidFill>
                <a:latin typeface="Calibri" panose="020F0502020204030204" pitchFamily="34" charset="0"/>
              </a:rPr>
              <a:t>R</a:t>
            </a:r>
            <a:r>
              <a:rPr lang="en-US" b="1" dirty="0">
                <a:latin typeface="Calibri" panose="020F0502020204030204" pitchFamily="34" charset="0"/>
              </a:rPr>
              <a:t>emove the source</a:t>
            </a:r>
            <a:r>
              <a:rPr lang="en-US" dirty="0">
                <a:solidFill>
                  <a:schemeClr val="dk1"/>
                </a:solidFill>
                <a:latin typeface="Calibri" panose="020F0502020204030204" pitchFamily="34" charset="0"/>
              </a:rPr>
              <a:t>	</a:t>
            </a:r>
          </a:p>
          <a:p>
            <a:pPr lvl="0">
              <a:tabLst>
                <a:tab pos="354013" algn="l"/>
              </a:tabLst>
            </a:pPr>
            <a:r>
              <a:rPr lang="en-US" dirty="0" smtClean="0">
                <a:solidFill>
                  <a:schemeClr val="dk1"/>
                </a:solidFill>
                <a:latin typeface="Calibri" panose="020F0502020204030204" pitchFamily="34" charset="0"/>
              </a:rPr>
              <a:t>	Stop </a:t>
            </a:r>
            <a:r>
              <a:rPr lang="en-US" dirty="0">
                <a:solidFill>
                  <a:schemeClr val="dk1"/>
                </a:solidFill>
                <a:latin typeface="Calibri" panose="020F0502020204030204" pitchFamily="34" charset="0"/>
              </a:rPr>
              <a:t>the continuing release of HW</a:t>
            </a:r>
          </a:p>
          <a:p>
            <a:pPr lvl="0"/>
            <a:r>
              <a:rPr lang="en-US" b="1" dirty="0">
                <a:solidFill>
                  <a:srgbClr val="FF0000"/>
                </a:solidFill>
                <a:latin typeface="Calibri" panose="020F0502020204030204" pitchFamily="34" charset="0"/>
              </a:rPr>
              <a:t>E</a:t>
            </a:r>
            <a:r>
              <a:rPr lang="en-US" b="1" dirty="0">
                <a:latin typeface="Calibri" panose="020F0502020204030204" pitchFamily="34" charset="0"/>
              </a:rPr>
              <a:t>nvelop the spill</a:t>
            </a:r>
          </a:p>
          <a:p>
            <a:pPr lvl="0">
              <a:tabLst>
                <a:tab pos="354013" algn="l"/>
              </a:tabLst>
            </a:pPr>
            <a:r>
              <a:rPr lang="en-US" dirty="0" smtClean="0">
                <a:latin typeface="Calibri" panose="020F0502020204030204" pitchFamily="34" charset="0"/>
              </a:rPr>
              <a:t>	Encircle </a:t>
            </a:r>
            <a:r>
              <a:rPr lang="en-US" dirty="0">
                <a:latin typeface="Calibri" panose="020F0502020204030204" pitchFamily="34" charset="0"/>
              </a:rPr>
              <a:t>the spill area with absorbent </a:t>
            </a:r>
            <a:r>
              <a:rPr lang="en-US" dirty="0" smtClean="0">
                <a:latin typeface="Calibri" panose="020F0502020204030204" pitchFamily="34" charset="0"/>
              </a:rPr>
              <a:t>	materials </a:t>
            </a:r>
            <a:r>
              <a:rPr lang="en-US" dirty="0">
                <a:latin typeface="Calibri" panose="020F0502020204030204" pitchFamily="34" charset="0"/>
              </a:rPr>
              <a:t>to stop the spread of the </a:t>
            </a:r>
            <a:r>
              <a:rPr lang="en-US" dirty="0" smtClean="0">
                <a:latin typeface="Calibri" panose="020F0502020204030204" pitchFamily="34" charset="0"/>
              </a:rPr>
              <a:t>	hazmat/HM</a:t>
            </a:r>
            <a:endParaRPr lang="en-US" dirty="0">
              <a:latin typeface="Calibri" panose="020F0502020204030204" pitchFamily="34" charset="0"/>
            </a:endParaRPr>
          </a:p>
          <a:p>
            <a:pPr lvl="0"/>
            <a:r>
              <a:rPr lang="en-US" b="1" dirty="0">
                <a:solidFill>
                  <a:srgbClr val="FF0000"/>
                </a:solidFill>
                <a:latin typeface="Calibri" panose="020F0502020204030204" pitchFamily="34" charset="0"/>
              </a:rPr>
              <a:t>A</a:t>
            </a:r>
            <a:r>
              <a:rPr lang="en-US" b="1" dirty="0">
                <a:latin typeface="Calibri" panose="020F0502020204030204" pitchFamily="34" charset="0"/>
              </a:rPr>
              <a:t>bsorb/accumulate</a:t>
            </a:r>
          </a:p>
          <a:p>
            <a:pPr lvl="0">
              <a:tabLst>
                <a:tab pos="354013" algn="l"/>
              </a:tabLst>
            </a:pPr>
            <a:r>
              <a:rPr lang="en-US" dirty="0" smtClean="0">
                <a:latin typeface="Calibri" panose="020F0502020204030204" pitchFamily="34" charset="0"/>
              </a:rPr>
              <a:t>	Use </a:t>
            </a:r>
            <a:r>
              <a:rPr lang="en-US" dirty="0">
                <a:latin typeface="Calibri" panose="020F0502020204030204" pitchFamily="34" charset="0"/>
              </a:rPr>
              <a:t>absorbent materials to soak up the </a:t>
            </a:r>
            <a:r>
              <a:rPr lang="en-US" dirty="0" smtClean="0">
                <a:latin typeface="Calibri" panose="020F0502020204030204" pitchFamily="34" charset="0"/>
              </a:rPr>
              <a:t>	spill </a:t>
            </a:r>
            <a:r>
              <a:rPr lang="en-US" dirty="0">
                <a:latin typeface="Calibri" panose="020F0502020204030204" pitchFamily="34" charset="0"/>
              </a:rPr>
              <a:t>substance</a:t>
            </a:r>
          </a:p>
          <a:p>
            <a:pPr lvl="0"/>
            <a:r>
              <a:rPr lang="en-US" b="1" dirty="0">
                <a:solidFill>
                  <a:srgbClr val="FF0000"/>
                </a:solidFill>
                <a:latin typeface="Calibri" panose="020F0502020204030204" pitchFamily="34" charset="0"/>
              </a:rPr>
              <a:t>C</a:t>
            </a:r>
            <a:r>
              <a:rPr lang="en-US" b="1" dirty="0">
                <a:latin typeface="Calibri" panose="020F0502020204030204" pitchFamily="34" charset="0"/>
              </a:rPr>
              <a:t>ontainerize/clean up</a:t>
            </a:r>
          </a:p>
          <a:p>
            <a:pPr lvl="0">
              <a:tabLst>
                <a:tab pos="354013" algn="l"/>
              </a:tabLst>
            </a:pPr>
            <a:r>
              <a:rPr lang="en-US" dirty="0" smtClean="0">
                <a:latin typeface="Calibri" panose="020F0502020204030204" pitchFamily="34" charset="0"/>
              </a:rPr>
              <a:t>	Collect </a:t>
            </a:r>
            <a:r>
              <a:rPr lang="en-US" dirty="0">
                <a:latin typeface="Calibri" panose="020F0502020204030204" pitchFamily="34" charset="0"/>
              </a:rPr>
              <a:t>the soiled materials and place in </a:t>
            </a:r>
            <a:r>
              <a:rPr lang="en-US" dirty="0" smtClean="0">
                <a:latin typeface="Calibri" panose="020F0502020204030204" pitchFamily="34" charset="0"/>
              </a:rPr>
              <a:t>	the </a:t>
            </a:r>
            <a:r>
              <a:rPr lang="en-US" dirty="0">
                <a:latin typeface="Calibri" panose="020F0502020204030204" pitchFamily="34" charset="0"/>
              </a:rPr>
              <a:t>appropriate container</a:t>
            </a:r>
          </a:p>
          <a:p>
            <a:pPr lvl="0"/>
            <a:r>
              <a:rPr lang="en-US" b="1" dirty="0">
                <a:solidFill>
                  <a:srgbClr val="FF0000"/>
                </a:solidFill>
                <a:latin typeface="Calibri" panose="020F0502020204030204" pitchFamily="34" charset="0"/>
              </a:rPr>
              <a:t>T</a:t>
            </a:r>
            <a:r>
              <a:rPr lang="en-US" b="1" dirty="0">
                <a:latin typeface="Calibri" panose="020F0502020204030204" pitchFamily="34" charset="0"/>
              </a:rPr>
              <a:t>ell your </a:t>
            </a:r>
            <a:r>
              <a:rPr lang="en-US" b="1" dirty="0" smtClean="0">
                <a:latin typeface="Calibri" panose="020F0502020204030204" pitchFamily="34" charset="0"/>
              </a:rPr>
              <a:t>Host Nation representative</a:t>
            </a:r>
            <a:endParaRPr lang="en-US" b="1" dirty="0">
              <a:latin typeface="Calibri" panose="020F0502020204030204" pitchFamily="34" charset="0"/>
            </a:endParaRPr>
          </a:p>
          <a:p>
            <a:pPr lvl="0">
              <a:tabLst>
                <a:tab pos="354013" algn="l"/>
              </a:tabLst>
            </a:pPr>
            <a:r>
              <a:rPr lang="en-US" dirty="0" smtClean="0">
                <a:latin typeface="Calibri" panose="020F0502020204030204" pitchFamily="34" charset="0"/>
              </a:rPr>
              <a:t>	Report </a:t>
            </a:r>
            <a:r>
              <a:rPr lang="en-US" dirty="0">
                <a:latin typeface="Calibri" panose="020F0502020204030204" pitchFamily="34" charset="0"/>
              </a:rPr>
              <a:t>the incident </a:t>
            </a:r>
            <a:r>
              <a:rPr lang="en-US" dirty="0" smtClean="0">
                <a:latin typeface="Calibri" panose="020F0502020204030204" pitchFamily="34" charset="0"/>
              </a:rPr>
              <a:t>and steps for 	remediation etc. to the Host Nation 	representative</a:t>
            </a:r>
            <a:endParaRPr lang="en-US" dirty="0">
              <a:latin typeface="Calibri" panose="020F0502020204030204" pitchFamily="34" charset="0"/>
            </a:endParaRPr>
          </a:p>
        </p:txBody>
      </p:sp>
    </p:spTree>
    <p:extLst>
      <p:ext uri="{BB962C8B-B14F-4D97-AF65-F5344CB8AC3E}">
        <p14:creationId xmlns:p14="http://schemas.microsoft.com/office/powerpoint/2010/main" val="336711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58" y="890486"/>
            <a:ext cx="6070341" cy="3508525"/>
          </a:xfrm>
          <a:prstGeom prst="rect">
            <a:avLst/>
          </a:prstGeom>
        </p:spPr>
        <p:txBody>
          <a:bodyPr wrap="square">
            <a:spAutoFit/>
          </a:bodyPr>
          <a:lstStyle/>
          <a:p>
            <a:pPr marR="0" lvl="0">
              <a:lnSpc>
                <a:spcPct val="107000"/>
              </a:lnSpc>
              <a:spcBef>
                <a:spcPts val="0"/>
              </a:spcBef>
              <a:spcAft>
                <a:spcPts val="0"/>
              </a:spcAft>
            </a:pPr>
            <a:r>
              <a:rPr lang="en-US"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REACT</a:t>
            </a:r>
            <a:endParaRPr lang="en-US"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1400" b="1" dirty="0">
                <a:solidFill>
                  <a:srgbClr val="FF0000"/>
                </a:solidFill>
                <a:latin typeface="Calibri" panose="020F0502020204030204" pitchFamily="34" charset="0"/>
              </a:rPr>
              <a:t>R</a:t>
            </a:r>
            <a:r>
              <a:rPr lang="en-US" sz="1400" b="1" dirty="0">
                <a:latin typeface="Calibri" panose="020F0502020204030204" pitchFamily="34" charset="0"/>
              </a:rPr>
              <a:t>emove the </a:t>
            </a:r>
            <a:r>
              <a:rPr lang="en-US" sz="1400" b="1" dirty="0" smtClean="0">
                <a:latin typeface="Calibri" panose="020F0502020204030204" pitchFamily="34" charset="0"/>
              </a:rPr>
              <a:t>source,</a:t>
            </a:r>
            <a:r>
              <a:rPr lang="en-US" sz="1400" dirty="0" smtClean="0">
                <a:solidFill>
                  <a:schemeClr val="dk1"/>
                </a:solidFill>
                <a:latin typeface="Calibri" panose="020F0502020204030204" pitchFamily="34" charset="0"/>
              </a:rPr>
              <a:t> </a:t>
            </a:r>
            <a:r>
              <a:rPr lang="en-US" sz="1400" b="1" dirty="0" smtClean="0">
                <a:solidFill>
                  <a:srgbClr val="FF0000"/>
                </a:solidFill>
                <a:latin typeface="Calibri" panose="020F0502020204030204" pitchFamily="34" charset="0"/>
              </a:rPr>
              <a:t>E</a:t>
            </a:r>
            <a:r>
              <a:rPr lang="en-US" sz="1400" b="1" dirty="0" smtClean="0">
                <a:latin typeface="Calibri" panose="020F0502020204030204" pitchFamily="34" charset="0"/>
              </a:rPr>
              <a:t>nvelop </a:t>
            </a:r>
            <a:r>
              <a:rPr lang="en-US" sz="1400" b="1" dirty="0">
                <a:latin typeface="Calibri" panose="020F0502020204030204" pitchFamily="34" charset="0"/>
              </a:rPr>
              <a:t>the </a:t>
            </a:r>
            <a:r>
              <a:rPr lang="en-US" sz="1400" b="1" dirty="0" smtClean="0">
                <a:latin typeface="Calibri" panose="020F0502020204030204" pitchFamily="34" charset="0"/>
              </a:rPr>
              <a:t>spill, </a:t>
            </a:r>
            <a:r>
              <a:rPr lang="en-US" sz="1400" b="1" dirty="0" smtClean="0">
                <a:solidFill>
                  <a:srgbClr val="FF0000"/>
                </a:solidFill>
                <a:latin typeface="Calibri" panose="020F0502020204030204" pitchFamily="34" charset="0"/>
              </a:rPr>
              <a:t>A</a:t>
            </a:r>
            <a:r>
              <a:rPr lang="en-US" sz="1400" b="1" dirty="0" smtClean="0">
                <a:latin typeface="Calibri" panose="020F0502020204030204" pitchFamily="34" charset="0"/>
              </a:rPr>
              <a:t>bsorb/accumulate, </a:t>
            </a:r>
            <a:r>
              <a:rPr lang="en-US" sz="1400" b="1" dirty="0" smtClean="0">
                <a:solidFill>
                  <a:srgbClr val="FF0000"/>
                </a:solidFill>
                <a:latin typeface="Calibri" panose="020F0502020204030204" pitchFamily="34" charset="0"/>
              </a:rPr>
              <a:t>C</a:t>
            </a:r>
            <a:r>
              <a:rPr lang="en-US" sz="1400" b="1" dirty="0" smtClean="0">
                <a:latin typeface="Calibri" panose="020F0502020204030204" pitchFamily="34" charset="0"/>
              </a:rPr>
              <a:t>ontainerize/clean up, </a:t>
            </a:r>
            <a:r>
              <a:rPr lang="en-US" sz="1400" b="1" dirty="0" smtClean="0">
                <a:solidFill>
                  <a:srgbClr val="FF0000"/>
                </a:solidFill>
                <a:latin typeface="Calibri" panose="020F0502020204030204" pitchFamily="34" charset="0"/>
              </a:rPr>
              <a:t>T</a:t>
            </a:r>
            <a:r>
              <a:rPr lang="en-US" sz="1400" b="1" dirty="0" smtClean="0">
                <a:latin typeface="Calibri" panose="020F0502020204030204" pitchFamily="34" charset="0"/>
              </a:rPr>
              <a:t>ell </a:t>
            </a:r>
            <a:r>
              <a:rPr lang="en-US" sz="1400" b="1" dirty="0">
                <a:latin typeface="Calibri" panose="020F0502020204030204" pitchFamily="34" charset="0"/>
              </a:rPr>
              <a:t>your </a:t>
            </a:r>
            <a:r>
              <a:rPr lang="en-US" sz="1400" b="1" dirty="0" smtClean="0">
                <a:latin typeface="Calibri" panose="020F0502020204030204" pitchFamily="34" charset="0"/>
              </a:rPr>
              <a:t>Host Nation representative</a:t>
            </a:r>
          </a:p>
          <a:p>
            <a:pPr lvl="0"/>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You spill, You dig!</a:t>
            </a:r>
          </a:p>
          <a:p>
            <a:pPr marL="342900" indent="-342900">
              <a:lnSpc>
                <a:spcPct val="107000"/>
              </a:lnSpc>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If </a:t>
            </a:r>
            <a:r>
              <a:rPr lang="en-US" dirty="0">
                <a:latin typeface="Calibri" panose="020F0502020204030204" pitchFamily="34" charset="0"/>
                <a:ea typeface="Calibri" panose="020F0502020204030204" pitchFamily="34" charset="0"/>
                <a:cs typeface="Times New Roman" panose="02020603050405020304" pitchFamily="18" charset="0"/>
              </a:rPr>
              <a:t>you can deal with the spill with a shovel, do it. </a:t>
            </a:r>
            <a:r>
              <a:rPr lang="en-US" dirty="0" smtClean="0">
                <a:latin typeface="Calibri" panose="020F0502020204030204" pitchFamily="34" charset="0"/>
                <a:ea typeface="Calibri" panose="020F0502020204030204" pitchFamily="34" charset="0"/>
                <a:cs typeface="Times New Roman" panose="02020603050405020304" pitchFamily="18" charset="0"/>
              </a:rPr>
              <a:t>Anything </a:t>
            </a:r>
            <a:r>
              <a:rPr lang="en-US" dirty="0">
                <a:latin typeface="Calibri" panose="020F0502020204030204" pitchFamily="34" charset="0"/>
                <a:ea typeface="Calibri" panose="020F0502020204030204" pitchFamily="34" charset="0"/>
                <a:cs typeface="Times New Roman" panose="02020603050405020304" pitchFamily="18" charset="0"/>
              </a:rPr>
              <a:t>more: contact the </a:t>
            </a:r>
            <a:r>
              <a:rPr lang="en-US" dirty="0" smtClean="0">
                <a:latin typeface="Calibri" panose="020F0502020204030204" pitchFamily="34" charset="0"/>
                <a:ea typeface="Calibri" panose="020F0502020204030204" pitchFamily="34" charset="0"/>
                <a:cs typeface="Times New Roman" panose="02020603050405020304" pitchFamily="18" charset="0"/>
              </a:rPr>
              <a:t>Host Nation or Emergency </a:t>
            </a:r>
            <a:r>
              <a:rPr lang="en-US" dirty="0">
                <a:latin typeface="Calibri" panose="020F0502020204030204" pitchFamily="34" charset="0"/>
                <a:ea typeface="Calibri" panose="020F0502020204030204" pitchFamily="34" charset="0"/>
                <a:cs typeface="Times New Roman" panose="02020603050405020304" pitchFamily="18" charset="0"/>
              </a:rPr>
              <a:t>and follow their guidance.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Personal Protective Equipment (PPE) available that is compatible for the type(s) of hazmat used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Effects </a:t>
            </a:r>
            <a:r>
              <a:rPr lang="en-US" dirty="0">
                <a:latin typeface="Calibri" panose="020F0502020204030204" pitchFamily="34" charset="0"/>
                <a:ea typeface="Calibri" panose="020F0502020204030204" pitchFamily="34" charset="0"/>
                <a:cs typeface="Times New Roman" panose="02020603050405020304" pitchFamily="18" charset="0"/>
              </a:rPr>
              <a:t>of spills (graphic, environmental damage, description), HN Reporting </a:t>
            </a:r>
            <a:r>
              <a:rPr lang="en-US" dirty="0" smtClean="0">
                <a:latin typeface="Calibri" panose="020F0502020204030204" pitchFamily="34" charset="0"/>
                <a:ea typeface="Calibri" panose="020F0502020204030204" pitchFamily="34" charset="0"/>
                <a:cs typeface="Times New Roman" panose="02020603050405020304" pitchFamily="18" charset="0"/>
              </a:rPr>
              <a:t>Requirements</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6418012" y="922235"/>
            <a:ext cx="5389418" cy="5576335"/>
          </a:xfrm>
          <a:prstGeom prst="rect">
            <a:avLst/>
          </a:prstGeom>
          <a:noFill/>
        </p:spPr>
        <p:txBody>
          <a:bodyPr wrap="square" rtlCol="0">
            <a:spAutoFit/>
          </a:bodyPr>
          <a:lstStyle/>
          <a:p>
            <a:r>
              <a:rPr lang="en-US" dirty="0"/>
              <a:t>Spill response kits should </a:t>
            </a:r>
            <a:r>
              <a:rPr lang="en-US" dirty="0" smtClean="0"/>
              <a:t>meet </a:t>
            </a:r>
            <a:r>
              <a:rPr lang="en-US" dirty="0"/>
              <a:t>the following criteria: </a:t>
            </a:r>
          </a:p>
          <a:p>
            <a:r>
              <a:rPr lang="en-US" sz="1600" dirty="0"/>
              <a:t>• Readily available in all areas where h</a:t>
            </a:r>
            <a:r>
              <a:rPr lang="en-US" sz="1600" dirty="0" smtClean="0"/>
              <a:t>azmat/HW </a:t>
            </a:r>
            <a:r>
              <a:rPr lang="en-US" sz="1600" dirty="0"/>
              <a:t>are </a:t>
            </a:r>
            <a:r>
              <a:rPr lang="en-US" sz="1600" dirty="0" smtClean="0"/>
              <a:t>used, accumulated and handled</a:t>
            </a:r>
          </a:p>
          <a:p>
            <a:r>
              <a:rPr lang="en-US" sz="1600" dirty="0" smtClean="0"/>
              <a:t>• Readily available in all areas where POL is handled</a:t>
            </a:r>
            <a:endParaRPr lang="en-US" sz="1600" dirty="0"/>
          </a:p>
          <a:p>
            <a:r>
              <a:rPr lang="en-US" sz="1600" dirty="0"/>
              <a:t>• Specific to the type and volume of </a:t>
            </a:r>
            <a:r>
              <a:rPr lang="en-US" sz="1600" dirty="0" smtClean="0"/>
              <a:t>hazmat/HW </a:t>
            </a:r>
            <a:r>
              <a:rPr lang="en-US" sz="1600" dirty="0"/>
              <a:t>at each site. </a:t>
            </a:r>
            <a:endParaRPr lang="en-US" sz="1600" dirty="0" smtClean="0"/>
          </a:p>
          <a:p>
            <a:endParaRPr lang="en-US" dirty="0" smtClean="0"/>
          </a:p>
          <a:p>
            <a:pPr lvl="0">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Spill kits:  </a:t>
            </a:r>
          </a:p>
          <a:p>
            <a:pPr marL="342900" indent="-342900">
              <a:lnSpc>
                <a:spcPct val="107000"/>
              </a:lnSpc>
              <a:buFont typeface="Symbol" panose="05050102010706020507" pitchFamily="18" charset="2"/>
              <a:buChar char=""/>
            </a:pPr>
            <a:r>
              <a:rPr lang="en-US" sz="1600" dirty="0"/>
              <a:t>Absorbents such as spill pads, pillows, socks, and or loose absorbents (</a:t>
            </a:r>
            <a:r>
              <a:rPr lang="en-US" sz="1600" dirty="0">
                <a:latin typeface="Calibri" panose="020F0502020204030204" pitchFamily="34" charset="0"/>
                <a:ea typeface="Calibri" panose="020F0502020204030204" pitchFamily="34" charset="0"/>
                <a:cs typeface="Times New Roman" panose="02020603050405020304" pitchFamily="18" charset="0"/>
              </a:rPr>
              <a:t>what kind do you have, where are they located, how many do you have, etc.)</a:t>
            </a:r>
            <a:r>
              <a:rPr lang="en-US" sz="1600" dirty="0"/>
              <a:t> </a:t>
            </a:r>
          </a:p>
          <a:p>
            <a:pPr marL="342900" indent="-342900">
              <a:lnSpc>
                <a:spcPct val="107000"/>
              </a:lnSpc>
              <a:buFont typeface="Symbol" panose="05050102010706020507" pitchFamily="18" charset="2"/>
              <a:buChar char=""/>
            </a:pPr>
            <a:r>
              <a:rPr lang="en-US" sz="1600" dirty="0"/>
              <a:t>Sanitizers such as waste bags, sealing tape, HW labels, and detergent </a:t>
            </a:r>
          </a:p>
          <a:p>
            <a:pPr marL="342900" indent="-342900">
              <a:lnSpc>
                <a:spcPct val="107000"/>
              </a:lnSpc>
              <a:buFont typeface="Symbol" panose="05050102010706020507" pitchFamily="18" charset="2"/>
              <a:buChar char=""/>
            </a:pPr>
            <a:r>
              <a:rPr lang="en-US" sz="1600" dirty="0"/>
              <a:t>Tools such as broom or brush, plastic scoop, dust pan, non-spark shovel, and tongs </a:t>
            </a:r>
            <a:endParaRPr lang="en-US" sz="1600" dirty="0" smtClean="0">
              <a:latin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endParaRPr lang="en-US" dirty="0"/>
          </a:p>
          <a:p>
            <a:r>
              <a:rPr lang="en-US" sz="1400" dirty="0" smtClean="0"/>
              <a:t>At </a:t>
            </a:r>
            <a:r>
              <a:rPr lang="en-US" sz="1400" dirty="0"/>
              <a:t>a minimum, the spill response </a:t>
            </a:r>
            <a:r>
              <a:rPr lang="en-US" sz="1400" dirty="0" smtClean="0"/>
              <a:t>kits</a:t>
            </a:r>
          </a:p>
          <a:p>
            <a:r>
              <a:rPr lang="en-US" sz="1400" dirty="0" smtClean="0"/>
              <a:t> </a:t>
            </a:r>
            <a:r>
              <a:rPr lang="en-US" sz="1400" dirty="0"/>
              <a:t>will contain the following: </a:t>
            </a:r>
            <a:endParaRPr lang="en-US" sz="1400" dirty="0" smtClean="0"/>
          </a:p>
          <a:p>
            <a:r>
              <a:rPr lang="en-US" sz="1400" dirty="0" smtClean="0"/>
              <a:t>• </a:t>
            </a:r>
            <a:r>
              <a:rPr lang="en-US" sz="1400" dirty="0"/>
              <a:t>Absorbents </a:t>
            </a:r>
            <a:endParaRPr lang="en-US" sz="1400" dirty="0" smtClean="0"/>
          </a:p>
          <a:p>
            <a:r>
              <a:rPr lang="en-US" sz="1400" dirty="0" smtClean="0"/>
              <a:t>• </a:t>
            </a:r>
            <a:r>
              <a:rPr lang="en-US" sz="1400" dirty="0"/>
              <a:t>Fire extinguishers (type ABC) </a:t>
            </a:r>
            <a:endParaRPr lang="en-US" sz="1400" dirty="0" smtClean="0"/>
          </a:p>
          <a:p>
            <a:r>
              <a:rPr lang="en-US" sz="1400" dirty="0" smtClean="0"/>
              <a:t>• </a:t>
            </a:r>
            <a:r>
              <a:rPr lang="en-US" sz="1400" dirty="0"/>
              <a:t>Non-sparking shovels </a:t>
            </a:r>
            <a:endParaRPr lang="en-US" sz="1400" dirty="0" smtClean="0"/>
          </a:p>
          <a:p>
            <a:r>
              <a:rPr lang="en-US" sz="1400" dirty="0" smtClean="0"/>
              <a:t>• </a:t>
            </a:r>
            <a:r>
              <a:rPr lang="en-US" sz="1400" dirty="0"/>
              <a:t>Push brooms </a:t>
            </a:r>
            <a:endParaRPr lang="en-US" sz="1400" dirty="0" smtClean="0"/>
          </a:p>
          <a:p>
            <a:r>
              <a:rPr lang="en-US" sz="1400" dirty="0" smtClean="0"/>
              <a:t>• waste bags for HW</a:t>
            </a:r>
            <a:endParaRPr lang="en-US" sz="1400" dirty="0"/>
          </a:p>
        </p:txBody>
      </p:sp>
      <p:sp>
        <p:nvSpPr>
          <p:cNvPr id="5" name="Rectangle 4"/>
          <p:cNvSpPr/>
          <p:nvPr/>
        </p:nvSpPr>
        <p:spPr>
          <a:xfrm>
            <a:off x="0" y="9577"/>
            <a:ext cx="12192000" cy="847604"/>
          </a:xfrm>
          <a:prstGeom prst="rect">
            <a:avLst/>
          </a:prstGeom>
        </p:spPr>
        <p:txBody>
          <a:bodyPr wrap="square">
            <a:spAutoFit/>
          </a:bodyPr>
          <a:lstStyle/>
          <a:p>
            <a:pPr algn="ctr">
              <a:lnSpc>
                <a:spcPct val="107000"/>
              </a:lnSpc>
              <a:spcAft>
                <a:spcPts val="800"/>
              </a:spcAft>
            </a:pPr>
            <a:r>
              <a:rPr lang="en-US" sz="4800" b="1" dirty="0">
                <a:latin typeface="Calibri" panose="020F0502020204030204" pitchFamily="34" charset="0"/>
                <a:ea typeface="Calibri" panose="020F0502020204030204" pitchFamily="34" charset="0"/>
                <a:cs typeface="Times New Roman" panose="02020603050405020304" pitchFamily="18" charset="0"/>
              </a:rPr>
              <a:t>Spill Response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uorakulmio 5"/>
          <p:cNvSpPr/>
          <p:nvPr/>
        </p:nvSpPr>
        <p:spPr>
          <a:xfrm>
            <a:off x="301690" y="4857474"/>
            <a:ext cx="5794310" cy="1477328"/>
          </a:xfrm>
          <a:prstGeom prst="rect">
            <a:avLst/>
          </a:prstGeom>
          <a:solidFill>
            <a:srgbClr val="FFFF00"/>
          </a:solidFill>
        </p:spPr>
        <p:txBody>
          <a:bodyPr wrap="square">
            <a:spAutoFit/>
          </a:bodyPr>
          <a:lstStyle/>
          <a:p>
            <a:r>
              <a:rPr lang="en-US" dirty="0">
                <a:solidFill>
                  <a:srgbClr val="000000"/>
                </a:solidFill>
              </a:rPr>
              <a:t>The EPO is required to inspect all spills and report the extent of the spill and steps for remediation. </a:t>
            </a:r>
            <a:r>
              <a:rPr lang="en-US" dirty="0"/>
              <a:t>The EPO will </a:t>
            </a:r>
            <a:r>
              <a:rPr lang="en-US" dirty="0" smtClean="0"/>
              <a:t>need </a:t>
            </a:r>
            <a:r>
              <a:rPr lang="en-US" dirty="0"/>
              <a:t>to </a:t>
            </a:r>
            <a:r>
              <a:rPr lang="en-US" dirty="0">
                <a:solidFill>
                  <a:srgbClr val="000000"/>
                </a:solidFill>
              </a:rPr>
              <a:t>ensure </a:t>
            </a:r>
            <a:r>
              <a:rPr lang="en-US" dirty="0" smtClean="0">
                <a:solidFill>
                  <a:srgbClr val="000000"/>
                </a:solidFill>
              </a:rPr>
              <a:t>the information </a:t>
            </a:r>
            <a:r>
              <a:rPr lang="en-US" dirty="0">
                <a:solidFill>
                  <a:srgbClr val="000000"/>
                </a:solidFill>
              </a:rPr>
              <a:t>has been uploaded </a:t>
            </a:r>
            <a:r>
              <a:rPr lang="en-US" dirty="0" smtClean="0">
                <a:solidFill>
                  <a:srgbClr val="000000"/>
                </a:solidFill>
              </a:rPr>
              <a:t>to used GIS tool </a:t>
            </a:r>
            <a:r>
              <a:rPr lang="en-US" dirty="0">
                <a:solidFill>
                  <a:srgbClr val="000000"/>
                </a:solidFill>
              </a:rPr>
              <a:t>either by the EPO or </a:t>
            </a:r>
            <a:r>
              <a:rPr lang="en-US" dirty="0" smtClean="0"/>
              <a:t>Host N</a:t>
            </a:r>
            <a:r>
              <a:rPr lang="en-US" dirty="0" smtClean="0">
                <a:solidFill>
                  <a:srgbClr val="000000"/>
                </a:solidFill>
              </a:rPr>
              <a:t>ation representative, if needed. </a:t>
            </a:r>
            <a:endParaRPr lang="en-US" dirty="0">
              <a:solidFill>
                <a:srgbClr val="000000"/>
              </a:solidFill>
            </a:endParaRPr>
          </a:p>
        </p:txBody>
      </p:sp>
      <p:pic>
        <p:nvPicPr>
          <p:cNvPr id="3074" name="Picture 4" descr="IMG_66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9333" y="4581331"/>
            <a:ext cx="2708639" cy="2029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87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577"/>
            <a:ext cx="12192000" cy="847604"/>
          </a:xfrm>
          <a:prstGeom prst="rect">
            <a:avLst/>
          </a:prstGeom>
        </p:spPr>
        <p:txBody>
          <a:bodyPr wrap="square">
            <a:spAutoFit/>
          </a:bodyPr>
          <a:lstStyle/>
          <a:p>
            <a:pPr algn="ctr">
              <a:lnSpc>
                <a:spcPct val="107000"/>
              </a:lnSpc>
              <a:spcAft>
                <a:spcPts val="800"/>
              </a:spcAft>
            </a:pPr>
            <a:r>
              <a:rPr lang="en-US" sz="4800" b="1" dirty="0">
                <a:latin typeface="Calibri" panose="020F0502020204030204" pitchFamily="34" charset="0"/>
                <a:ea typeface="Calibri" panose="020F0502020204030204" pitchFamily="34" charset="0"/>
                <a:cs typeface="Times New Roman" panose="02020603050405020304" pitchFamily="18" charset="0"/>
              </a:rPr>
              <a:t>Spill Response Kits and Reporting </a:t>
            </a:r>
            <a:endParaRPr lang="en-US" sz="4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kstiruutu 1"/>
          <p:cNvSpPr txBox="1"/>
          <p:nvPr/>
        </p:nvSpPr>
        <p:spPr>
          <a:xfrm>
            <a:off x="550506" y="970379"/>
            <a:ext cx="4627984" cy="1538883"/>
          </a:xfrm>
          <a:prstGeom prst="rect">
            <a:avLst/>
          </a:prstGeom>
          <a:noFill/>
        </p:spPr>
        <p:txBody>
          <a:bodyPr wrap="square" rtlCol="0">
            <a:spAutoFit/>
          </a:bodyPr>
          <a:lstStyle/>
          <a:p>
            <a:r>
              <a:rPr lang="en-US" b="1" dirty="0" smtClean="0">
                <a:solidFill>
                  <a:schemeClr val="accent4"/>
                </a:solidFill>
              </a:rPr>
              <a:t>Spill</a:t>
            </a:r>
            <a:r>
              <a:rPr lang="fi-FI" b="1" dirty="0" smtClean="0">
                <a:solidFill>
                  <a:schemeClr val="accent4"/>
                </a:solidFill>
              </a:rPr>
              <a:t> </a:t>
            </a:r>
            <a:r>
              <a:rPr lang="en-US" b="1" dirty="0" smtClean="0">
                <a:solidFill>
                  <a:schemeClr val="accent4"/>
                </a:solidFill>
              </a:rPr>
              <a:t>response kits </a:t>
            </a:r>
            <a:r>
              <a:rPr lang="en-US" dirty="0" smtClean="0"/>
              <a:t>should be stocked with the appropriate equipment for a particular hazard and items.</a:t>
            </a:r>
          </a:p>
          <a:p>
            <a:endParaRPr lang="en-US" sz="400" dirty="0"/>
          </a:p>
          <a:p>
            <a:r>
              <a:rPr lang="en-US" dirty="0" smtClean="0"/>
              <a:t>Common hazards and their associated clean up equipment include:</a:t>
            </a:r>
            <a:endParaRPr lang="en-US" dirty="0"/>
          </a:p>
        </p:txBody>
      </p:sp>
      <p:sp>
        <p:nvSpPr>
          <p:cNvPr id="3" name="Tekstiruutu 2"/>
          <p:cNvSpPr txBox="1"/>
          <p:nvPr/>
        </p:nvSpPr>
        <p:spPr>
          <a:xfrm>
            <a:off x="550506" y="2509262"/>
            <a:ext cx="2771218" cy="1446550"/>
          </a:xfrm>
          <a:prstGeom prst="rect">
            <a:avLst/>
          </a:prstGeom>
          <a:noFill/>
        </p:spPr>
        <p:txBody>
          <a:bodyPr wrap="square" rtlCol="0">
            <a:spAutoFit/>
          </a:bodyPr>
          <a:lstStyle/>
          <a:p>
            <a:r>
              <a:rPr lang="fi-FI" sz="1600" b="1" u="sng" dirty="0" smtClean="0"/>
              <a:t>BATTERIES</a:t>
            </a:r>
          </a:p>
          <a:p>
            <a:pPr marL="285750" indent="-285750">
              <a:buFont typeface="Arial" panose="020B0604020202020204" pitchFamily="34" charset="0"/>
              <a:buChar char="•"/>
            </a:pPr>
            <a:r>
              <a:rPr lang="en-US" sz="1400" dirty="0" smtClean="0"/>
              <a:t>Chemical-resistant PPE</a:t>
            </a:r>
          </a:p>
          <a:p>
            <a:pPr marL="285750" indent="-285750">
              <a:buFont typeface="Arial" panose="020B0604020202020204" pitchFamily="34" charset="0"/>
              <a:buChar char="•"/>
            </a:pPr>
            <a:r>
              <a:rPr lang="en-US" sz="1400" dirty="0" smtClean="0"/>
              <a:t>Acid neutralizer</a:t>
            </a:r>
          </a:p>
          <a:p>
            <a:pPr marL="285750" indent="-285750">
              <a:buFont typeface="Arial" panose="020B0604020202020204" pitchFamily="34" charset="0"/>
              <a:buChar char="•"/>
            </a:pPr>
            <a:r>
              <a:rPr lang="en-US" sz="1400" dirty="0" smtClean="0"/>
              <a:t>Absorbent</a:t>
            </a:r>
          </a:p>
          <a:p>
            <a:pPr marL="285750" indent="-285750">
              <a:buFont typeface="Arial" panose="020B0604020202020204" pitchFamily="34" charset="0"/>
              <a:buChar char="•"/>
            </a:pPr>
            <a:r>
              <a:rPr lang="en-US" sz="1400" dirty="0" smtClean="0"/>
              <a:t>Clean-up tools</a:t>
            </a:r>
          </a:p>
          <a:p>
            <a:pPr marL="285750" indent="-285750">
              <a:buFont typeface="Arial" panose="020B0604020202020204" pitchFamily="34" charset="0"/>
              <a:buChar char="•"/>
            </a:pPr>
            <a:r>
              <a:rPr lang="en-US" sz="1400" dirty="0" smtClean="0"/>
              <a:t>Durable, waterproof container</a:t>
            </a:r>
            <a:endParaRPr lang="en-US" sz="1400" dirty="0"/>
          </a:p>
        </p:txBody>
      </p:sp>
      <p:sp>
        <p:nvSpPr>
          <p:cNvPr id="8" name="Tekstiruutu 7"/>
          <p:cNvSpPr txBox="1"/>
          <p:nvPr/>
        </p:nvSpPr>
        <p:spPr>
          <a:xfrm>
            <a:off x="2970271" y="4040458"/>
            <a:ext cx="2690352" cy="1231106"/>
          </a:xfrm>
          <a:prstGeom prst="rect">
            <a:avLst/>
          </a:prstGeom>
          <a:noFill/>
        </p:spPr>
        <p:txBody>
          <a:bodyPr wrap="none" rtlCol="0">
            <a:spAutoFit/>
          </a:bodyPr>
          <a:lstStyle/>
          <a:p>
            <a:r>
              <a:rPr lang="fi-FI" sz="1600" b="1" u="sng" dirty="0" smtClean="0"/>
              <a:t>FUELS &amp; OILS</a:t>
            </a:r>
          </a:p>
          <a:p>
            <a:pPr marL="285750" indent="-285750">
              <a:buFont typeface="Arial" panose="020B0604020202020204" pitchFamily="34" charset="0"/>
              <a:buChar char="•"/>
            </a:pPr>
            <a:r>
              <a:rPr lang="en-US" sz="1400" dirty="0" smtClean="0"/>
              <a:t>Chemical-resistant PPE</a:t>
            </a:r>
          </a:p>
          <a:p>
            <a:pPr marL="285750" indent="-285750">
              <a:buFont typeface="Arial" panose="020B0604020202020204" pitchFamily="34" charset="0"/>
              <a:buChar char="•"/>
            </a:pPr>
            <a:r>
              <a:rPr lang="en-US" sz="1400" dirty="0" smtClean="0"/>
              <a:t>Water-repellent absorbents</a:t>
            </a:r>
          </a:p>
          <a:p>
            <a:pPr marL="285750" indent="-285750">
              <a:buFont typeface="Arial" panose="020B0604020202020204" pitchFamily="34" charset="0"/>
              <a:buChar char="•"/>
            </a:pPr>
            <a:r>
              <a:rPr lang="en-US" sz="1400" dirty="0" smtClean="0"/>
              <a:t>Clean-up tools</a:t>
            </a:r>
          </a:p>
          <a:p>
            <a:pPr marL="285750" indent="-285750">
              <a:buFont typeface="Arial" panose="020B0604020202020204" pitchFamily="34" charset="0"/>
              <a:buChar char="•"/>
            </a:pPr>
            <a:r>
              <a:rPr lang="en-US" sz="1400" dirty="0" smtClean="0"/>
              <a:t>Durable, waterproof container</a:t>
            </a:r>
            <a:endParaRPr lang="en-US" sz="1400" dirty="0"/>
          </a:p>
        </p:txBody>
      </p:sp>
      <p:sp>
        <p:nvSpPr>
          <p:cNvPr id="9" name="Tekstiruutu 8"/>
          <p:cNvSpPr txBox="1"/>
          <p:nvPr/>
        </p:nvSpPr>
        <p:spPr>
          <a:xfrm>
            <a:off x="635310" y="5459315"/>
            <a:ext cx="2601610" cy="1231106"/>
          </a:xfrm>
          <a:prstGeom prst="rect">
            <a:avLst/>
          </a:prstGeom>
          <a:noFill/>
        </p:spPr>
        <p:txBody>
          <a:bodyPr wrap="none" rtlCol="0">
            <a:spAutoFit/>
          </a:bodyPr>
          <a:lstStyle/>
          <a:p>
            <a:r>
              <a:rPr lang="fi-FI" sz="1600" b="1" u="sng" dirty="0" smtClean="0"/>
              <a:t>CHEMICALS</a:t>
            </a:r>
          </a:p>
          <a:p>
            <a:pPr marL="285750" indent="-285750">
              <a:buFont typeface="Arial" panose="020B0604020202020204" pitchFamily="34" charset="0"/>
              <a:buChar char="•"/>
            </a:pPr>
            <a:r>
              <a:rPr lang="en-US" sz="1400" dirty="0" smtClean="0"/>
              <a:t>Chemical-resistant PPE</a:t>
            </a:r>
          </a:p>
          <a:p>
            <a:pPr marL="285750" indent="-285750">
              <a:buFont typeface="Arial" panose="020B0604020202020204" pitchFamily="34" charset="0"/>
              <a:buChar char="•"/>
            </a:pPr>
            <a:r>
              <a:rPr lang="en-US" sz="1400" dirty="0" smtClean="0"/>
              <a:t>Chemical absorbents</a:t>
            </a:r>
          </a:p>
          <a:p>
            <a:pPr marL="285750" indent="-285750">
              <a:buFont typeface="Arial" panose="020B0604020202020204" pitchFamily="34" charset="0"/>
              <a:buChar char="•"/>
            </a:pPr>
            <a:r>
              <a:rPr lang="en-US" sz="1400" dirty="0" smtClean="0"/>
              <a:t>Non-sparking clean-up tools</a:t>
            </a:r>
          </a:p>
          <a:p>
            <a:pPr marL="285750" indent="-285750">
              <a:buFont typeface="Arial" panose="020B0604020202020204" pitchFamily="34" charset="0"/>
              <a:buChar char="•"/>
            </a:pPr>
            <a:r>
              <a:rPr lang="en-US" sz="1400" dirty="0" smtClean="0"/>
              <a:t>Corrosion-resistant container</a:t>
            </a:r>
            <a:endParaRPr lang="en-US" sz="1400"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2544" y="5415956"/>
            <a:ext cx="1465360" cy="131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2189" y="4087413"/>
            <a:ext cx="1523060" cy="127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1725" y="2546985"/>
            <a:ext cx="1492872" cy="137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iruutu 3"/>
          <p:cNvSpPr txBox="1"/>
          <p:nvPr/>
        </p:nvSpPr>
        <p:spPr>
          <a:xfrm>
            <a:off x="6503437" y="849973"/>
            <a:ext cx="4935893" cy="5663089"/>
          </a:xfrm>
          <a:prstGeom prst="rect">
            <a:avLst/>
          </a:prstGeom>
          <a:noFill/>
        </p:spPr>
        <p:txBody>
          <a:bodyPr wrap="square" rtlCol="0">
            <a:spAutoFit/>
          </a:bodyPr>
          <a:lstStyle/>
          <a:p>
            <a:r>
              <a:rPr lang="en-US" sz="1600" dirty="0" smtClean="0"/>
              <a:t>Gather important data about the spill to report to your EPO or Host Nation representative:</a:t>
            </a:r>
          </a:p>
          <a:p>
            <a:endParaRPr lang="en-US" sz="800" dirty="0"/>
          </a:p>
          <a:p>
            <a:r>
              <a:rPr lang="en-US" sz="1400" dirty="0" smtClean="0"/>
              <a:t>Your Name: ________________________________________</a:t>
            </a:r>
          </a:p>
          <a:p>
            <a:r>
              <a:rPr lang="en-US" sz="1400" dirty="0" smtClean="0"/>
              <a:t>Your Unit: _________________________________________</a:t>
            </a:r>
          </a:p>
          <a:p>
            <a:r>
              <a:rPr lang="en-US" sz="1400" dirty="0" smtClean="0"/>
              <a:t>Your Phone Number:_________________________________</a:t>
            </a:r>
          </a:p>
          <a:p>
            <a:r>
              <a:rPr lang="en-US" sz="1400" dirty="0" smtClean="0"/>
              <a:t>Local Time an Date</a:t>
            </a:r>
            <a:r>
              <a:rPr lang="fi-FI" sz="1400" dirty="0" smtClean="0"/>
              <a:t> of </a:t>
            </a:r>
            <a:r>
              <a:rPr lang="en-US" sz="1400" dirty="0" smtClean="0"/>
              <a:t>Spill</a:t>
            </a:r>
            <a:r>
              <a:rPr lang="fi-FI" sz="1400" dirty="0" smtClean="0"/>
              <a:t>: ____________________________</a:t>
            </a:r>
          </a:p>
          <a:p>
            <a:r>
              <a:rPr lang="en-US" sz="1400" dirty="0" smtClean="0"/>
              <a:t>Spill Location (site, exercise name and grid coordinates): _____</a:t>
            </a:r>
          </a:p>
          <a:p>
            <a:r>
              <a:rPr lang="en-US" sz="1400" dirty="0" smtClean="0"/>
              <a:t>___________________________________________________</a:t>
            </a:r>
          </a:p>
          <a:p>
            <a:r>
              <a:rPr lang="en-US" sz="1400" dirty="0" smtClean="0"/>
              <a:t>Source of Spill (tanker truck, unknown, etc.)________________ ___________________________________________________</a:t>
            </a:r>
          </a:p>
          <a:p>
            <a:r>
              <a:rPr lang="en-US" sz="1400" dirty="0" smtClean="0"/>
              <a:t>Estimate of how much was spilled (gallons or liters): _________ Material spilled (gasoline, diesel, etc.): ____________________</a:t>
            </a:r>
          </a:p>
          <a:p>
            <a:r>
              <a:rPr lang="en-US" sz="1400" dirty="0" smtClean="0"/>
              <a:t>Operation underway when spill occurred (fueling, repair work, </a:t>
            </a:r>
            <a:r>
              <a:rPr lang="en-US" sz="1400" dirty="0" err="1" smtClean="0"/>
              <a:t>etc</a:t>
            </a:r>
            <a:r>
              <a:rPr lang="en-US" sz="1400" dirty="0" smtClean="0"/>
              <a:t>): ________________________________________________</a:t>
            </a:r>
          </a:p>
          <a:p>
            <a:r>
              <a:rPr lang="en-US" sz="1400" dirty="0" smtClean="0"/>
              <a:t>Cause of Spill (faulty tank level indicator, monitoring error, collision, etc.): _______________________________________</a:t>
            </a:r>
          </a:p>
          <a:p>
            <a:r>
              <a:rPr lang="en-US" sz="1400" dirty="0" smtClean="0"/>
              <a:t>____________________________________________________</a:t>
            </a:r>
          </a:p>
          <a:p>
            <a:r>
              <a:rPr lang="en-US" sz="1400" dirty="0" smtClean="0"/>
              <a:t>Movement of Spill (direction, rate, etc.): ___________________</a:t>
            </a:r>
          </a:p>
          <a:p>
            <a:r>
              <a:rPr lang="en-US" sz="1400" dirty="0" smtClean="0"/>
              <a:t>Description of area (proximity to water; any damage to health, property, wildlife, etc. whether inside or outside the site perimeter): __________________________________________</a:t>
            </a:r>
          </a:p>
          <a:p>
            <a:r>
              <a:rPr lang="en-US" sz="1400" dirty="0" smtClean="0"/>
              <a:t>____________________________________________________</a:t>
            </a:r>
          </a:p>
          <a:p>
            <a:r>
              <a:rPr lang="en-US" sz="1400" dirty="0" smtClean="0"/>
              <a:t>Description of action taken: _____________________________</a:t>
            </a:r>
          </a:p>
          <a:p>
            <a:r>
              <a:rPr lang="en-US" sz="1400" dirty="0" smtClean="0"/>
              <a:t>____________________________________________________</a:t>
            </a:r>
          </a:p>
          <a:p>
            <a:r>
              <a:rPr lang="en-US" sz="1400" dirty="0" smtClean="0"/>
              <a:t>____________________________________________________</a:t>
            </a:r>
          </a:p>
        </p:txBody>
      </p:sp>
    </p:spTree>
    <p:extLst>
      <p:ext uri="{BB962C8B-B14F-4D97-AF65-F5344CB8AC3E}">
        <p14:creationId xmlns:p14="http://schemas.microsoft.com/office/powerpoint/2010/main" val="4174124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117"/>
            <a:ext cx="12192000" cy="784702"/>
          </a:xfrm>
          <a:prstGeom prst="rect">
            <a:avLst/>
          </a:prstGeom>
        </p:spPr>
        <p:txBody>
          <a:bodyPr wrap="square" numCol="1">
            <a:spAutoFit/>
          </a:bodyPr>
          <a:lstStyle/>
          <a:p>
            <a:pPr algn="ctr">
              <a:lnSpc>
                <a:spcPct val="107000"/>
              </a:lnSpc>
              <a:spcAft>
                <a:spcPts val="800"/>
              </a:spcAft>
            </a:pPr>
            <a:r>
              <a:rPr lang="en-US" sz="4400" b="1" dirty="0">
                <a:effectLst/>
                <a:latin typeface="Calibri" panose="020F0502020204030204" pitchFamily="34" charset="0"/>
                <a:ea typeface="Calibri" panose="020F0502020204030204" pitchFamily="34" charset="0"/>
                <a:cs typeface="Times New Roman" panose="02020603050405020304" pitchFamily="18" charset="0"/>
              </a:rPr>
              <a:t>Hazardous Material </a:t>
            </a:r>
            <a:r>
              <a:rPr lang="en-US" sz="4400" b="1" dirty="0" smtClean="0">
                <a:effectLst/>
                <a:latin typeface="Calibri" panose="020F0502020204030204" pitchFamily="34" charset="0"/>
                <a:ea typeface="Calibri" panose="020F0502020204030204" pitchFamily="34" charset="0"/>
                <a:cs typeface="Times New Roman" panose="02020603050405020304" pitchFamily="18" charset="0"/>
              </a:rPr>
              <a:t>Management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90803" y="3621599"/>
            <a:ext cx="4225213" cy="2581216"/>
          </a:xfrm>
          <a:prstGeom prst="rect">
            <a:avLst/>
          </a:prstGeom>
        </p:spPr>
        <p:txBody>
          <a:bodyPr wrap="square">
            <a:spAutoFit/>
          </a:bodyPr>
          <a:lstStyle/>
          <a:p>
            <a:r>
              <a:rPr lang="en-US" sz="1600" b="1" dirty="0">
                <a:solidFill>
                  <a:srgbClr val="000000"/>
                </a:solidFill>
              </a:rPr>
              <a:t>Common hazardous materials include the following: </a:t>
            </a:r>
          </a:p>
          <a:p>
            <a:pPr lvl="1"/>
            <a:r>
              <a:rPr lang="en-US" sz="1600" dirty="0">
                <a:solidFill>
                  <a:srgbClr val="000000"/>
                </a:solidFill>
              </a:rPr>
              <a:t>• Fuel</a:t>
            </a:r>
          </a:p>
          <a:p>
            <a:pPr lvl="1"/>
            <a:r>
              <a:rPr lang="en-US" sz="1600" dirty="0">
                <a:solidFill>
                  <a:srgbClr val="000000"/>
                </a:solidFill>
              </a:rPr>
              <a:t>• Engine oil </a:t>
            </a:r>
          </a:p>
          <a:p>
            <a:pPr lvl="1"/>
            <a:r>
              <a:rPr lang="en-US" sz="1600" dirty="0">
                <a:solidFill>
                  <a:srgbClr val="000000"/>
                </a:solidFill>
              </a:rPr>
              <a:t>• Bleach </a:t>
            </a:r>
          </a:p>
          <a:p>
            <a:pPr lvl="1"/>
            <a:r>
              <a:rPr lang="en-US" sz="1600" dirty="0">
                <a:solidFill>
                  <a:srgbClr val="000000"/>
                </a:solidFill>
              </a:rPr>
              <a:t>• Solvent </a:t>
            </a:r>
          </a:p>
          <a:p>
            <a:pPr lvl="1"/>
            <a:r>
              <a:rPr lang="en-US" sz="1600" dirty="0">
                <a:solidFill>
                  <a:srgbClr val="000000"/>
                </a:solidFill>
              </a:rPr>
              <a:t>• Antifreeze </a:t>
            </a:r>
          </a:p>
          <a:p>
            <a:pPr lvl="1"/>
            <a:r>
              <a:rPr lang="en-US" sz="1600" dirty="0">
                <a:solidFill>
                  <a:srgbClr val="000000"/>
                </a:solidFill>
              </a:rPr>
              <a:t>• Transmission and brake fluid </a:t>
            </a:r>
          </a:p>
          <a:p>
            <a:pPr lvl="1"/>
            <a:r>
              <a:rPr lang="en-US" sz="1600" dirty="0">
                <a:solidFill>
                  <a:srgbClr val="000000"/>
                </a:solidFill>
              </a:rPr>
              <a:t>• Batteries</a:t>
            </a:r>
          </a:p>
          <a:p>
            <a:pPr lvl="1"/>
            <a:r>
              <a:rPr lang="en-US" sz="1600" dirty="0">
                <a:solidFill>
                  <a:srgbClr val="000000"/>
                </a:solidFill>
              </a:rPr>
              <a:t>• </a:t>
            </a:r>
            <a:r>
              <a:rPr lang="en-US" sz="1600" dirty="0" smtClean="0"/>
              <a:t>Meals Ready to Eat (MRE) </a:t>
            </a:r>
            <a:r>
              <a:rPr lang="en-US" sz="1600" dirty="0"/>
              <a:t>Heaters</a:t>
            </a:r>
          </a:p>
        </p:txBody>
      </p:sp>
      <p:sp>
        <p:nvSpPr>
          <p:cNvPr id="7" name="Tekstiruutu 6"/>
          <p:cNvSpPr txBox="1"/>
          <p:nvPr/>
        </p:nvSpPr>
        <p:spPr>
          <a:xfrm>
            <a:off x="290803" y="917172"/>
            <a:ext cx="4122577" cy="2554545"/>
          </a:xfrm>
          <a:prstGeom prst="rect">
            <a:avLst/>
          </a:prstGeom>
          <a:solidFill>
            <a:srgbClr val="FFFF00"/>
          </a:solidFill>
        </p:spPr>
        <p:txBody>
          <a:bodyPr wrap="square" rtlCol="0">
            <a:spAutoFit/>
          </a:bodyPr>
          <a:lstStyle/>
          <a:p>
            <a:pPr lvl="0"/>
            <a:r>
              <a:rPr lang="en-US" sz="1600" dirty="0"/>
              <a:t>A Hazardous materials (Hazmat) is a substance considered to be harmful to human health or the </a:t>
            </a:r>
            <a:r>
              <a:rPr lang="en-US" sz="1600" dirty="0" smtClean="0"/>
              <a:t>environment. </a:t>
            </a:r>
          </a:p>
          <a:p>
            <a:pPr lvl="0"/>
            <a:endParaRPr lang="en-US" sz="1600" dirty="0"/>
          </a:p>
          <a:p>
            <a:r>
              <a:rPr lang="en-US" sz="1600" dirty="0" smtClean="0"/>
              <a:t>When</a:t>
            </a:r>
            <a:r>
              <a:rPr lang="fi-FI" sz="1600" dirty="0" smtClean="0"/>
              <a:t> </a:t>
            </a:r>
            <a:r>
              <a:rPr lang="en-US" sz="1600" dirty="0" smtClean="0"/>
              <a:t>hazmat are not stored, used or disposed of correctly, You and the members of your unit are in danger of being exposed to the harmful materials. Exposure can lead to health problems that will affect your and your unit members' physical readiness.</a:t>
            </a:r>
            <a:endParaRPr lang="en-US" sz="1600" dirty="0"/>
          </a:p>
        </p:txBody>
      </p:sp>
      <p:sp>
        <p:nvSpPr>
          <p:cNvPr id="11" name="Tekstiruutu 10"/>
          <p:cNvSpPr txBox="1"/>
          <p:nvPr/>
        </p:nvSpPr>
        <p:spPr>
          <a:xfrm>
            <a:off x="4631895" y="961858"/>
            <a:ext cx="3653378" cy="830997"/>
          </a:xfrm>
          <a:prstGeom prst="rect">
            <a:avLst/>
          </a:prstGeom>
          <a:noFill/>
          <a:ln>
            <a:solidFill>
              <a:schemeClr val="accent4">
                <a:lumMod val="40000"/>
                <a:lumOff val="60000"/>
              </a:schemeClr>
            </a:solidFill>
          </a:ln>
        </p:spPr>
        <p:txBody>
          <a:bodyPr wrap="square" rtlCol="0">
            <a:spAutoFit/>
          </a:bodyPr>
          <a:lstStyle/>
          <a:p>
            <a:pPr>
              <a:tabLst>
                <a:tab pos="625475" algn="l"/>
                <a:tab pos="801688" algn="l"/>
              </a:tabLst>
            </a:pPr>
            <a:r>
              <a:rPr lang="en-US" sz="800" dirty="0"/>
              <a:t>	</a:t>
            </a:r>
            <a:r>
              <a:rPr lang="en-US" sz="1200" dirty="0" smtClean="0"/>
              <a:t>Hazards</a:t>
            </a:r>
            <a:r>
              <a:rPr lang="fi-FI" sz="1200" dirty="0" smtClean="0"/>
              <a:t>: </a:t>
            </a:r>
            <a:r>
              <a:rPr lang="en-US" sz="1200" dirty="0" smtClean="0">
                <a:solidFill>
                  <a:schemeClr val="bg2">
                    <a:lumMod val="50000"/>
                  </a:schemeClr>
                </a:solidFill>
              </a:rPr>
              <a:t>Short-term </a:t>
            </a:r>
            <a:r>
              <a:rPr lang="en-US" sz="1200" dirty="0">
                <a:solidFill>
                  <a:schemeClr val="bg2">
                    <a:lumMod val="50000"/>
                  </a:schemeClr>
                </a:solidFill>
              </a:rPr>
              <a:t>(acute hazards) </a:t>
            </a:r>
            <a:r>
              <a:rPr lang="en-US" sz="1200" dirty="0" smtClean="0">
                <a:solidFill>
                  <a:schemeClr val="bg2">
                    <a:lumMod val="50000"/>
                  </a:schemeClr>
                </a:solidFill>
              </a:rPr>
              <a:t>	and/or </a:t>
            </a:r>
            <a:r>
              <a:rPr lang="en-US" sz="1200" dirty="0">
                <a:solidFill>
                  <a:schemeClr val="bg2">
                    <a:lumMod val="50000"/>
                  </a:schemeClr>
                </a:solidFill>
              </a:rPr>
              <a:t>long-term (chronic hazards) </a:t>
            </a:r>
            <a:r>
              <a:rPr lang="en-US" sz="1200" dirty="0" smtClean="0">
                <a:solidFill>
                  <a:schemeClr val="bg2">
                    <a:lumMod val="50000"/>
                  </a:schemeClr>
                </a:solidFill>
              </a:rPr>
              <a:t>effects</a:t>
            </a:r>
            <a:endParaRPr lang="fi-FI" sz="1200" dirty="0" smtClean="0"/>
          </a:p>
          <a:p>
            <a:pPr>
              <a:tabLst>
                <a:tab pos="625475" algn="l"/>
                <a:tab pos="801688" algn="l"/>
              </a:tabLst>
            </a:pPr>
            <a:r>
              <a:rPr lang="en-US" sz="1200" dirty="0" smtClean="0"/>
              <a:t>	Examples</a:t>
            </a:r>
            <a:r>
              <a:rPr lang="fi-FI" sz="1200" dirty="0" smtClean="0"/>
              <a:t>: </a:t>
            </a:r>
            <a:r>
              <a:rPr lang="en-US" sz="1200" dirty="0" smtClean="0">
                <a:solidFill>
                  <a:schemeClr val="bg2">
                    <a:lumMod val="50000"/>
                  </a:schemeClr>
                </a:solidFill>
              </a:rPr>
              <a:t>Antifreeze, methanol, and 	pesticides</a:t>
            </a:r>
            <a:endParaRPr lang="en-US" sz="1200" dirty="0">
              <a:solidFill>
                <a:schemeClr val="bg2">
                  <a:lumMod val="50000"/>
                </a:schemeClr>
              </a:solidFill>
            </a:endParaRPr>
          </a:p>
        </p:txBody>
      </p:sp>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1102" y="1109354"/>
            <a:ext cx="637521" cy="57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kstiruutu 13"/>
          <p:cNvSpPr txBox="1"/>
          <p:nvPr/>
        </p:nvSpPr>
        <p:spPr>
          <a:xfrm>
            <a:off x="8380518" y="1035885"/>
            <a:ext cx="3657759" cy="1384995"/>
          </a:xfrm>
          <a:prstGeom prst="rect">
            <a:avLst/>
          </a:prstGeom>
          <a:noFill/>
          <a:ln>
            <a:solidFill>
              <a:schemeClr val="accent4">
                <a:lumMod val="40000"/>
                <a:lumOff val="60000"/>
              </a:schemeClr>
            </a:solidFill>
          </a:ln>
        </p:spPr>
        <p:txBody>
          <a:bodyPr wrap="square" rtlCol="0">
            <a:spAutoFit/>
          </a:bodyPr>
          <a:lstStyle/>
          <a:p>
            <a:pPr>
              <a:tabLst>
                <a:tab pos="801688" algn="l"/>
              </a:tabLst>
            </a:pPr>
            <a:r>
              <a:rPr lang="en-US" sz="1200" dirty="0" smtClean="0"/>
              <a:t>	Hazards</a:t>
            </a:r>
            <a:r>
              <a:rPr lang="en-US" sz="1200" dirty="0"/>
              <a:t>: </a:t>
            </a:r>
            <a:r>
              <a:rPr lang="en-US" sz="1200" dirty="0">
                <a:solidFill>
                  <a:schemeClr val="bg2">
                    <a:lumMod val="50000"/>
                  </a:schemeClr>
                </a:solidFill>
              </a:rPr>
              <a:t>Physical injuries from the sudden </a:t>
            </a:r>
            <a:r>
              <a:rPr lang="en-US" sz="1200" dirty="0" smtClean="0">
                <a:solidFill>
                  <a:schemeClr val="bg2">
                    <a:lumMod val="50000"/>
                  </a:schemeClr>
                </a:solidFill>
              </a:rPr>
              <a:t>	release</a:t>
            </a:r>
            <a:r>
              <a:rPr lang="en-US" sz="1200" dirty="0">
                <a:solidFill>
                  <a:schemeClr val="bg2">
                    <a:lumMod val="50000"/>
                  </a:schemeClr>
                </a:solidFill>
              </a:rPr>
              <a:t>, harm or injury from the mixture </a:t>
            </a:r>
            <a:r>
              <a:rPr lang="en-US" sz="1200" dirty="0" smtClean="0">
                <a:solidFill>
                  <a:schemeClr val="bg2">
                    <a:lumMod val="50000"/>
                  </a:schemeClr>
                </a:solidFill>
              </a:rPr>
              <a:t>	formed </a:t>
            </a:r>
            <a:r>
              <a:rPr lang="en-US" sz="1200" dirty="0">
                <a:solidFill>
                  <a:schemeClr val="bg2">
                    <a:lumMod val="50000"/>
                  </a:schemeClr>
                </a:solidFill>
              </a:rPr>
              <a:t>during the explosion, potential </a:t>
            </a:r>
            <a:r>
              <a:rPr lang="en-US" sz="1200" dirty="0" smtClean="0">
                <a:solidFill>
                  <a:schemeClr val="bg2">
                    <a:lumMod val="50000"/>
                  </a:schemeClr>
                </a:solidFill>
              </a:rPr>
              <a:t>	inhalation </a:t>
            </a:r>
            <a:r>
              <a:rPr lang="en-US" sz="1200" dirty="0">
                <a:solidFill>
                  <a:schemeClr val="bg2">
                    <a:lumMod val="50000"/>
                  </a:schemeClr>
                </a:solidFill>
              </a:rPr>
              <a:t>danger; re-ignition can occur </a:t>
            </a:r>
            <a:r>
              <a:rPr lang="en-US" sz="1200" dirty="0" smtClean="0">
                <a:solidFill>
                  <a:schemeClr val="bg2">
                    <a:lumMod val="50000"/>
                  </a:schemeClr>
                </a:solidFill>
              </a:rPr>
              <a:t>	after </a:t>
            </a:r>
            <a:r>
              <a:rPr lang="en-US" sz="1200" dirty="0">
                <a:solidFill>
                  <a:schemeClr val="bg2">
                    <a:lumMod val="50000"/>
                  </a:schemeClr>
                </a:solidFill>
              </a:rPr>
              <a:t>extinguished</a:t>
            </a:r>
            <a:r>
              <a:rPr lang="en-US" sz="1200" dirty="0"/>
              <a:t> </a:t>
            </a:r>
          </a:p>
          <a:p>
            <a:pPr>
              <a:tabLst>
                <a:tab pos="801688" algn="l"/>
              </a:tabLst>
            </a:pPr>
            <a:r>
              <a:rPr lang="en-US" sz="1200" dirty="0" smtClean="0"/>
              <a:t>	Examples</a:t>
            </a:r>
            <a:r>
              <a:rPr lang="en-US" sz="1200" dirty="0"/>
              <a:t>: </a:t>
            </a:r>
            <a:r>
              <a:rPr lang="en-US" sz="1200" dirty="0">
                <a:solidFill>
                  <a:schemeClr val="bg2">
                    <a:lumMod val="50000"/>
                  </a:schemeClr>
                </a:solidFill>
              </a:rPr>
              <a:t>Picric acid, TNT, ammunition, </a:t>
            </a:r>
            <a:r>
              <a:rPr lang="en-US" sz="1200" dirty="0" smtClean="0">
                <a:solidFill>
                  <a:schemeClr val="bg2">
                    <a:lumMod val="50000"/>
                  </a:schemeClr>
                </a:solidFill>
              </a:rPr>
              <a:t>	and </a:t>
            </a:r>
            <a:r>
              <a:rPr lang="en-US" sz="1200" dirty="0">
                <a:solidFill>
                  <a:schemeClr val="bg2">
                    <a:lumMod val="50000"/>
                  </a:schemeClr>
                </a:solidFill>
              </a:rPr>
              <a:t>lithium batteries </a:t>
            </a:r>
            <a:r>
              <a:rPr lang="en-US" sz="1200" dirty="0"/>
              <a:t>	</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68479" y="1283703"/>
            <a:ext cx="726937" cy="71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kstiruutu 15"/>
          <p:cNvSpPr txBox="1"/>
          <p:nvPr/>
        </p:nvSpPr>
        <p:spPr>
          <a:xfrm>
            <a:off x="4627513" y="2057769"/>
            <a:ext cx="3657759" cy="830997"/>
          </a:xfrm>
          <a:prstGeom prst="rect">
            <a:avLst/>
          </a:prstGeom>
          <a:noFill/>
          <a:ln>
            <a:solidFill>
              <a:schemeClr val="accent4">
                <a:lumMod val="40000"/>
                <a:lumOff val="60000"/>
              </a:schemeClr>
            </a:solidFill>
          </a:ln>
        </p:spPr>
        <p:txBody>
          <a:bodyPr wrap="square" rtlCol="0">
            <a:spAutoFit/>
          </a:bodyPr>
          <a:lstStyle/>
          <a:p>
            <a:pPr marL="0" lvl="2">
              <a:tabLst>
                <a:tab pos="625475" algn="l"/>
                <a:tab pos="801688" algn="l"/>
              </a:tabLst>
            </a:pPr>
            <a:r>
              <a:rPr lang="en-US" sz="1200" dirty="0" smtClean="0"/>
              <a:t>	Hazards</a:t>
            </a:r>
            <a:r>
              <a:rPr lang="en-US" sz="1200" dirty="0"/>
              <a:t>: </a:t>
            </a:r>
            <a:r>
              <a:rPr lang="en-US" sz="1200" dirty="0">
                <a:solidFill>
                  <a:schemeClr val="bg2">
                    <a:lumMod val="50000"/>
                  </a:schemeClr>
                </a:solidFill>
              </a:rPr>
              <a:t>Heat/burns can be poisonous, </a:t>
            </a:r>
            <a:r>
              <a:rPr lang="en-US" sz="1200" dirty="0" smtClean="0">
                <a:solidFill>
                  <a:schemeClr val="bg2">
                    <a:lumMod val="50000"/>
                  </a:schemeClr>
                </a:solidFill>
              </a:rPr>
              <a:t>	and </a:t>
            </a:r>
            <a:r>
              <a:rPr lang="en-US" sz="1200" dirty="0">
                <a:solidFill>
                  <a:schemeClr val="bg2">
                    <a:lumMod val="50000"/>
                  </a:schemeClr>
                </a:solidFill>
              </a:rPr>
              <a:t>evaporate easily and may make the </a:t>
            </a:r>
            <a:r>
              <a:rPr lang="en-US" sz="1200" dirty="0" smtClean="0">
                <a:solidFill>
                  <a:schemeClr val="bg2">
                    <a:lumMod val="50000"/>
                  </a:schemeClr>
                </a:solidFill>
              </a:rPr>
              <a:t>	area </a:t>
            </a:r>
            <a:r>
              <a:rPr lang="en-US" sz="1200" dirty="0">
                <a:solidFill>
                  <a:schemeClr val="bg2">
                    <a:lumMod val="50000"/>
                  </a:schemeClr>
                </a:solidFill>
              </a:rPr>
              <a:t>unsafe </a:t>
            </a:r>
          </a:p>
          <a:p>
            <a:pPr marL="0" lvl="2">
              <a:tabLst>
                <a:tab pos="625475" algn="l"/>
                <a:tab pos="801688" algn="l"/>
              </a:tabLst>
            </a:pPr>
            <a:r>
              <a:rPr lang="en-US" sz="1200" dirty="0" smtClean="0"/>
              <a:t>	Examples</a:t>
            </a:r>
            <a:r>
              <a:rPr lang="en-US" sz="1200" dirty="0"/>
              <a:t>: </a:t>
            </a:r>
            <a:r>
              <a:rPr lang="en-US" sz="1200" dirty="0">
                <a:solidFill>
                  <a:schemeClr val="bg2">
                    <a:lumMod val="50000"/>
                  </a:schemeClr>
                </a:solidFill>
              </a:rPr>
              <a:t>Methanol, solvent, and fuel </a:t>
            </a:r>
            <a:endParaRPr lang="en-US" sz="1200" dirty="0"/>
          </a:p>
        </p:txBody>
      </p:sp>
      <p:sp>
        <p:nvSpPr>
          <p:cNvPr id="17" name="Tekstiruutu 16"/>
          <p:cNvSpPr txBox="1"/>
          <p:nvPr/>
        </p:nvSpPr>
        <p:spPr>
          <a:xfrm>
            <a:off x="4631884" y="1822886"/>
            <a:ext cx="3657759" cy="307777"/>
          </a:xfrm>
          <a:prstGeom prst="rect">
            <a:avLst/>
          </a:prstGeom>
          <a:solidFill>
            <a:schemeClr val="accent4"/>
          </a:solidFill>
        </p:spPr>
        <p:txBody>
          <a:bodyPr wrap="square" rtlCol="0">
            <a:spAutoFit/>
          </a:bodyPr>
          <a:lstStyle/>
          <a:p>
            <a:pPr algn="ctr"/>
            <a:r>
              <a:rPr lang="en-US" sz="1400" b="1" dirty="0" smtClean="0"/>
              <a:t>Flammable</a:t>
            </a:r>
            <a:endParaRPr lang="en-US" sz="1400" b="1" dirty="0"/>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903" y="2172766"/>
            <a:ext cx="596252" cy="575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kstiruutu 18"/>
          <p:cNvSpPr txBox="1"/>
          <p:nvPr/>
        </p:nvSpPr>
        <p:spPr>
          <a:xfrm>
            <a:off x="4631888" y="3173858"/>
            <a:ext cx="3657759" cy="830997"/>
          </a:xfrm>
          <a:prstGeom prst="rect">
            <a:avLst/>
          </a:prstGeom>
          <a:noFill/>
          <a:ln>
            <a:solidFill>
              <a:schemeClr val="accent4">
                <a:lumMod val="40000"/>
                <a:lumOff val="60000"/>
              </a:schemeClr>
            </a:solidFill>
          </a:ln>
        </p:spPr>
        <p:txBody>
          <a:bodyPr wrap="square" rtlCol="0">
            <a:spAutoFit/>
          </a:bodyPr>
          <a:lstStyle/>
          <a:p>
            <a:pPr marL="0" lvl="2">
              <a:tabLst>
                <a:tab pos="625475" algn="l"/>
                <a:tab pos="801688" algn="l"/>
              </a:tabLst>
            </a:pPr>
            <a:r>
              <a:rPr lang="en-US" sz="1200" dirty="0" smtClean="0"/>
              <a:t>	Hazards: </a:t>
            </a:r>
            <a:r>
              <a:rPr lang="en-US" sz="1200" dirty="0" smtClean="0">
                <a:solidFill>
                  <a:schemeClr val="bg2">
                    <a:lumMod val="50000"/>
                  </a:schemeClr>
                </a:solidFill>
              </a:rPr>
              <a:t>General discomfort, acute 	toxicity, and allergic reaction</a:t>
            </a:r>
          </a:p>
          <a:p>
            <a:pPr marL="0" lvl="2">
              <a:tabLst>
                <a:tab pos="625475" algn="l"/>
                <a:tab pos="801688" algn="l"/>
              </a:tabLst>
            </a:pPr>
            <a:r>
              <a:rPr lang="en-US" sz="1200" dirty="0" smtClean="0"/>
              <a:t>	Examples: </a:t>
            </a:r>
            <a:r>
              <a:rPr lang="en-US" sz="1200" dirty="0" smtClean="0">
                <a:solidFill>
                  <a:schemeClr val="bg2">
                    <a:lumMod val="50000"/>
                  </a:schemeClr>
                </a:solidFill>
              </a:rPr>
              <a:t>Degreasing agents, solvents, 	lubricating oils, ammonia, and acetic acid</a:t>
            </a:r>
            <a:endParaRPr lang="en-US" sz="1200" dirty="0">
              <a:solidFill>
                <a:schemeClr val="bg2">
                  <a:lumMod val="50000"/>
                </a:schemeClr>
              </a:solidFill>
            </a:endParaRPr>
          </a:p>
        </p:txBody>
      </p:sp>
      <p:sp>
        <p:nvSpPr>
          <p:cNvPr id="20" name="Tekstiruutu 19"/>
          <p:cNvSpPr txBox="1"/>
          <p:nvPr/>
        </p:nvSpPr>
        <p:spPr>
          <a:xfrm>
            <a:off x="4631889" y="2916595"/>
            <a:ext cx="3657759" cy="307777"/>
          </a:xfrm>
          <a:prstGeom prst="rect">
            <a:avLst/>
          </a:prstGeom>
          <a:solidFill>
            <a:schemeClr val="accent4"/>
          </a:solidFill>
        </p:spPr>
        <p:txBody>
          <a:bodyPr wrap="square" rtlCol="0">
            <a:spAutoFit/>
          </a:bodyPr>
          <a:lstStyle/>
          <a:p>
            <a:pPr algn="ctr"/>
            <a:r>
              <a:rPr lang="en-US" sz="1400" b="1" dirty="0" smtClean="0"/>
              <a:t>Irritant</a:t>
            </a:r>
            <a:endParaRPr lang="en-US" sz="1400" b="1" dirty="0"/>
          </a:p>
        </p:txBody>
      </p:sp>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04907" y="3317187"/>
            <a:ext cx="623855" cy="608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kstiruutu 21"/>
          <p:cNvSpPr txBox="1"/>
          <p:nvPr/>
        </p:nvSpPr>
        <p:spPr>
          <a:xfrm>
            <a:off x="4631887" y="4300511"/>
            <a:ext cx="3657759" cy="830997"/>
          </a:xfrm>
          <a:prstGeom prst="rect">
            <a:avLst/>
          </a:prstGeom>
          <a:noFill/>
          <a:ln>
            <a:solidFill>
              <a:schemeClr val="accent4">
                <a:lumMod val="40000"/>
                <a:lumOff val="60000"/>
              </a:schemeClr>
            </a:solidFill>
          </a:ln>
        </p:spPr>
        <p:txBody>
          <a:bodyPr wrap="square" rtlCol="0">
            <a:spAutoFit/>
          </a:bodyPr>
          <a:lstStyle/>
          <a:p>
            <a:pPr>
              <a:tabLst>
                <a:tab pos="625475" algn="l"/>
                <a:tab pos="801688" algn="l"/>
              </a:tabLst>
            </a:pPr>
            <a:r>
              <a:rPr lang="en-US" sz="1200" dirty="0" smtClean="0"/>
              <a:t>	Hazards</a:t>
            </a:r>
            <a:r>
              <a:rPr lang="en-US" sz="1200" dirty="0"/>
              <a:t>: </a:t>
            </a:r>
            <a:r>
              <a:rPr lang="en-US" sz="1200" dirty="0">
                <a:solidFill>
                  <a:schemeClr val="bg2">
                    <a:lumMod val="50000"/>
                  </a:schemeClr>
                </a:solidFill>
              </a:rPr>
              <a:t>Rupture and rapid release; </a:t>
            </a:r>
            <a:r>
              <a:rPr lang="en-US" sz="1200" dirty="0" smtClean="0">
                <a:solidFill>
                  <a:schemeClr val="bg2">
                    <a:lumMod val="50000"/>
                  </a:schemeClr>
                </a:solidFill>
              </a:rPr>
              <a:t>	contents </a:t>
            </a:r>
            <a:r>
              <a:rPr lang="en-US" sz="1200" dirty="0">
                <a:solidFill>
                  <a:schemeClr val="bg2">
                    <a:lumMod val="50000"/>
                  </a:schemeClr>
                </a:solidFill>
              </a:rPr>
              <a:t>can be hazardous </a:t>
            </a:r>
          </a:p>
          <a:p>
            <a:pPr>
              <a:tabLst>
                <a:tab pos="625475" algn="l"/>
                <a:tab pos="801688" algn="l"/>
              </a:tabLst>
            </a:pPr>
            <a:r>
              <a:rPr lang="en-US" sz="1200" dirty="0"/>
              <a:t>	</a:t>
            </a:r>
            <a:r>
              <a:rPr lang="en-US" sz="1200" dirty="0" smtClean="0"/>
              <a:t>Examples</a:t>
            </a:r>
            <a:r>
              <a:rPr lang="en-US" sz="1200" dirty="0"/>
              <a:t>: </a:t>
            </a:r>
            <a:r>
              <a:rPr lang="en-US" sz="1200" dirty="0">
                <a:solidFill>
                  <a:schemeClr val="bg2">
                    <a:lumMod val="50000"/>
                  </a:schemeClr>
                </a:solidFill>
              </a:rPr>
              <a:t>Oxygen gas, propane, </a:t>
            </a:r>
            <a:r>
              <a:rPr lang="en-US" sz="1200" dirty="0" smtClean="0">
                <a:solidFill>
                  <a:schemeClr val="bg2">
                    <a:lumMod val="50000"/>
                  </a:schemeClr>
                </a:solidFill>
              </a:rPr>
              <a:t>and 	ammonia </a:t>
            </a:r>
            <a:r>
              <a:rPr lang="en-US" sz="1200" dirty="0">
                <a:solidFill>
                  <a:schemeClr val="bg2">
                    <a:lumMod val="50000"/>
                  </a:schemeClr>
                </a:solidFill>
              </a:rPr>
              <a:t>	</a:t>
            </a:r>
          </a:p>
        </p:txBody>
      </p:sp>
      <p:sp>
        <p:nvSpPr>
          <p:cNvPr id="23" name="Tekstiruutu 22"/>
          <p:cNvSpPr txBox="1"/>
          <p:nvPr/>
        </p:nvSpPr>
        <p:spPr>
          <a:xfrm>
            <a:off x="4631887" y="4048720"/>
            <a:ext cx="3657759" cy="307777"/>
          </a:xfrm>
          <a:prstGeom prst="rect">
            <a:avLst/>
          </a:prstGeom>
          <a:solidFill>
            <a:schemeClr val="accent4"/>
          </a:solidFill>
        </p:spPr>
        <p:txBody>
          <a:bodyPr wrap="square" rtlCol="0">
            <a:spAutoFit/>
          </a:bodyPr>
          <a:lstStyle/>
          <a:p>
            <a:pPr algn="ctr"/>
            <a:r>
              <a:rPr lang="en-US" sz="1400" b="1" dirty="0" smtClean="0"/>
              <a:t>Gas cylinder</a:t>
            </a:r>
            <a:endParaRPr lang="en-US" sz="1400" b="1" dirty="0"/>
          </a:p>
        </p:txBody>
      </p:sp>
      <p:pic>
        <p:nvPicPr>
          <p:cNvPr id="410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37155" y="4389310"/>
            <a:ext cx="611468" cy="59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kstiruutu 25"/>
          <p:cNvSpPr txBox="1"/>
          <p:nvPr/>
        </p:nvSpPr>
        <p:spPr>
          <a:xfrm>
            <a:off x="8380501" y="2734683"/>
            <a:ext cx="3657773" cy="830997"/>
          </a:xfrm>
          <a:prstGeom prst="rect">
            <a:avLst/>
          </a:prstGeom>
          <a:noFill/>
          <a:ln>
            <a:solidFill>
              <a:schemeClr val="accent4">
                <a:lumMod val="40000"/>
                <a:lumOff val="60000"/>
              </a:schemeClr>
            </a:solidFill>
          </a:ln>
        </p:spPr>
        <p:txBody>
          <a:bodyPr wrap="square" rtlCol="0">
            <a:spAutoFit/>
          </a:bodyPr>
          <a:lstStyle/>
          <a:p>
            <a:pPr>
              <a:tabLst>
                <a:tab pos="625475" algn="l"/>
                <a:tab pos="719138" algn="l"/>
                <a:tab pos="801688" algn="l"/>
              </a:tabLst>
            </a:pPr>
            <a:r>
              <a:rPr lang="en-US" sz="1200" dirty="0" smtClean="0"/>
              <a:t>	Hazards</a:t>
            </a:r>
            <a:r>
              <a:rPr lang="en-US" sz="1200" dirty="0"/>
              <a:t>: </a:t>
            </a:r>
            <a:r>
              <a:rPr lang="en-US" sz="1200" dirty="0">
                <a:solidFill>
                  <a:schemeClr val="bg2">
                    <a:lumMod val="50000"/>
                  </a:schemeClr>
                </a:solidFill>
              </a:rPr>
              <a:t>Skin and eye irritation, corrosive </a:t>
            </a:r>
            <a:r>
              <a:rPr lang="en-US" sz="1200" dirty="0" smtClean="0">
                <a:solidFill>
                  <a:schemeClr val="bg2">
                    <a:lumMod val="50000"/>
                  </a:schemeClr>
                </a:solidFill>
              </a:rPr>
              <a:t>	potential and </a:t>
            </a:r>
            <a:r>
              <a:rPr lang="en-US" sz="1200" dirty="0">
                <a:solidFill>
                  <a:schemeClr val="bg2">
                    <a:lumMod val="50000"/>
                  </a:schemeClr>
                </a:solidFill>
              </a:rPr>
              <a:t>fires may produce toxic </a:t>
            </a:r>
            <a:r>
              <a:rPr lang="en-US" sz="1200" dirty="0" smtClean="0">
                <a:solidFill>
                  <a:schemeClr val="bg2">
                    <a:lumMod val="50000"/>
                  </a:schemeClr>
                </a:solidFill>
              </a:rPr>
              <a:t>fumes</a:t>
            </a:r>
            <a:endParaRPr lang="en-US" sz="1200" dirty="0">
              <a:solidFill>
                <a:schemeClr val="bg2">
                  <a:lumMod val="50000"/>
                </a:schemeClr>
              </a:solidFill>
            </a:endParaRPr>
          </a:p>
          <a:p>
            <a:pPr>
              <a:tabLst>
                <a:tab pos="625475" algn="l"/>
                <a:tab pos="719138" algn="l"/>
                <a:tab pos="801688" algn="l"/>
              </a:tabLst>
            </a:pPr>
            <a:r>
              <a:rPr lang="fi-FI" sz="1200" dirty="0" smtClean="0"/>
              <a:t>	</a:t>
            </a:r>
            <a:r>
              <a:rPr lang="en-US" sz="1200" dirty="0" smtClean="0"/>
              <a:t>Examples</a:t>
            </a:r>
            <a:r>
              <a:rPr lang="fi-FI" sz="1200" dirty="0" smtClean="0"/>
              <a:t>: </a:t>
            </a:r>
            <a:r>
              <a:rPr lang="en-US" sz="1200" dirty="0" smtClean="0">
                <a:solidFill>
                  <a:schemeClr val="bg2">
                    <a:lumMod val="50000"/>
                  </a:schemeClr>
                </a:solidFill>
              </a:rPr>
              <a:t>Nitric acid, ammonium nitrate, 	calcium hypochlorite and oxygen</a:t>
            </a:r>
            <a:endParaRPr lang="en-US" sz="1200" dirty="0">
              <a:solidFill>
                <a:schemeClr val="bg2">
                  <a:lumMod val="50000"/>
                </a:schemeClr>
              </a:solidFill>
            </a:endParaRPr>
          </a:p>
        </p:txBody>
      </p:sp>
      <p:sp>
        <p:nvSpPr>
          <p:cNvPr id="28" name="Tekstiruutu 27"/>
          <p:cNvSpPr txBox="1"/>
          <p:nvPr/>
        </p:nvSpPr>
        <p:spPr>
          <a:xfrm>
            <a:off x="8380500" y="5200251"/>
            <a:ext cx="3657759" cy="1569660"/>
          </a:xfrm>
          <a:prstGeom prst="rect">
            <a:avLst/>
          </a:prstGeom>
          <a:noFill/>
          <a:ln>
            <a:solidFill>
              <a:schemeClr val="accent4">
                <a:lumMod val="40000"/>
                <a:lumOff val="60000"/>
              </a:schemeClr>
            </a:solidFill>
          </a:ln>
        </p:spPr>
        <p:txBody>
          <a:bodyPr wrap="square" rtlCol="0">
            <a:spAutoFit/>
          </a:bodyPr>
          <a:lstStyle/>
          <a:p>
            <a:pPr marL="0" lvl="2">
              <a:tabLst>
                <a:tab pos="625475" algn="l"/>
              </a:tabLst>
            </a:pPr>
            <a:r>
              <a:rPr lang="en-US" sz="1200" dirty="0"/>
              <a:t>	</a:t>
            </a:r>
            <a:r>
              <a:rPr lang="en-US" sz="1200" dirty="0" smtClean="0"/>
              <a:t>Hazards</a:t>
            </a:r>
            <a:r>
              <a:rPr lang="en-US" sz="1200" dirty="0"/>
              <a:t>: </a:t>
            </a:r>
            <a:r>
              <a:rPr lang="en-US" sz="1200" dirty="0">
                <a:solidFill>
                  <a:schemeClr val="bg2">
                    <a:lumMod val="50000"/>
                  </a:schemeClr>
                </a:solidFill>
              </a:rPr>
              <a:t>Cause damage to the skin and eyes </a:t>
            </a:r>
            <a:r>
              <a:rPr lang="en-US" sz="1200" dirty="0" smtClean="0">
                <a:solidFill>
                  <a:schemeClr val="bg2">
                    <a:lumMod val="50000"/>
                  </a:schemeClr>
                </a:solidFill>
              </a:rPr>
              <a:t>	and irreversible </a:t>
            </a:r>
            <a:r>
              <a:rPr lang="en-US" sz="1200" dirty="0">
                <a:solidFill>
                  <a:schemeClr val="bg2">
                    <a:lumMod val="50000"/>
                  </a:schemeClr>
                </a:solidFill>
              </a:rPr>
              <a:t>damage to metals; can be </a:t>
            </a:r>
            <a:r>
              <a:rPr lang="en-US" sz="1200" dirty="0" smtClean="0">
                <a:solidFill>
                  <a:schemeClr val="bg2">
                    <a:lumMod val="50000"/>
                  </a:schemeClr>
                </a:solidFill>
              </a:rPr>
              <a:t>	harmful </a:t>
            </a:r>
            <a:r>
              <a:rPr lang="en-US" sz="1200" dirty="0">
                <a:solidFill>
                  <a:schemeClr val="bg2">
                    <a:lumMod val="50000"/>
                  </a:schemeClr>
                </a:solidFill>
              </a:rPr>
              <a:t>if in-haled, can produce toxic and/or </a:t>
            </a:r>
            <a:r>
              <a:rPr lang="en-US" sz="1200" dirty="0" smtClean="0">
                <a:solidFill>
                  <a:schemeClr val="bg2">
                    <a:lumMod val="50000"/>
                  </a:schemeClr>
                </a:solidFill>
              </a:rPr>
              <a:t>	corrosive </a:t>
            </a:r>
            <a:r>
              <a:rPr lang="en-US" sz="1200" dirty="0">
                <a:solidFill>
                  <a:schemeClr val="bg2">
                    <a:lumMod val="50000"/>
                  </a:schemeClr>
                </a:solidFill>
              </a:rPr>
              <a:t>fumes if burned, and may react with </a:t>
            </a:r>
            <a:r>
              <a:rPr lang="en-US" sz="1200" dirty="0" smtClean="0">
                <a:solidFill>
                  <a:schemeClr val="bg2">
                    <a:lumMod val="50000"/>
                  </a:schemeClr>
                </a:solidFill>
              </a:rPr>
              <a:t>	water</a:t>
            </a:r>
          </a:p>
          <a:p>
            <a:pPr marL="0" lvl="2">
              <a:tabLst>
                <a:tab pos="625475" algn="l"/>
              </a:tabLst>
            </a:pPr>
            <a:r>
              <a:rPr lang="en-US" sz="1200" dirty="0">
                <a:solidFill>
                  <a:schemeClr val="bg2">
                    <a:lumMod val="50000"/>
                  </a:schemeClr>
                </a:solidFill>
              </a:rPr>
              <a:t>	</a:t>
            </a:r>
            <a:r>
              <a:rPr lang="en-US" sz="1200" dirty="0" smtClean="0"/>
              <a:t>Examples</a:t>
            </a:r>
            <a:r>
              <a:rPr lang="en-US" sz="1200" dirty="0"/>
              <a:t>: </a:t>
            </a:r>
            <a:r>
              <a:rPr lang="en-US" sz="1200" dirty="0">
                <a:solidFill>
                  <a:schemeClr val="bg2">
                    <a:lumMod val="50000"/>
                  </a:schemeClr>
                </a:solidFill>
              </a:rPr>
              <a:t>Battery acid, hydrochloric acid, </a:t>
            </a:r>
            <a:r>
              <a:rPr lang="en-US" sz="1200" dirty="0" smtClean="0">
                <a:solidFill>
                  <a:schemeClr val="bg2">
                    <a:lumMod val="50000"/>
                  </a:schemeClr>
                </a:solidFill>
              </a:rPr>
              <a:t>	spent </a:t>
            </a:r>
            <a:r>
              <a:rPr lang="en-US" sz="1200" dirty="0">
                <a:solidFill>
                  <a:schemeClr val="bg2">
                    <a:lumMod val="50000"/>
                  </a:schemeClr>
                </a:solidFill>
              </a:rPr>
              <a:t>bleach, sulfuric acid, and ammonium </a:t>
            </a:r>
            <a:r>
              <a:rPr lang="en-US" sz="1200" dirty="0" smtClean="0">
                <a:solidFill>
                  <a:schemeClr val="bg2">
                    <a:lumMod val="50000"/>
                  </a:schemeClr>
                </a:solidFill>
              </a:rPr>
              <a:t>	hydroxide</a:t>
            </a:r>
            <a:endParaRPr lang="en-US" sz="1200" dirty="0">
              <a:solidFill>
                <a:schemeClr val="bg2">
                  <a:lumMod val="50000"/>
                </a:schemeClr>
              </a:solidFill>
            </a:endParaRPr>
          </a:p>
        </p:txBody>
      </p:sp>
      <p:sp>
        <p:nvSpPr>
          <p:cNvPr id="30" name="Tekstiruutu 29"/>
          <p:cNvSpPr txBox="1"/>
          <p:nvPr/>
        </p:nvSpPr>
        <p:spPr>
          <a:xfrm>
            <a:off x="8380501" y="3873620"/>
            <a:ext cx="3657759" cy="1015663"/>
          </a:xfrm>
          <a:prstGeom prst="rect">
            <a:avLst/>
          </a:prstGeom>
          <a:noFill/>
          <a:ln>
            <a:solidFill>
              <a:schemeClr val="accent4">
                <a:lumMod val="40000"/>
                <a:lumOff val="60000"/>
              </a:schemeClr>
            </a:solidFill>
          </a:ln>
        </p:spPr>
        <p:txBody>
          <a:bodyPr wrap="square" rtlCol="0">
            <a:spAutoFit/>
          </a:bodyPr>
          <a:lstStyle/>
          <a:p>
            <a:pPr marL="0" lvl="1">
              <a:tabLst>
                <a:tab pos="625475" algn="l"/>
              </a:tabLst>
            </a:pPr>
            <a:r>
              <a:rPr lang="en-US" sz="1200" dirty="0" smtClean="0"/>
              <a:t>	Hazards</a:t>
            </a:r>
            <a:r>
              <a:rPr lang="en-US" sz="1200" dirty="0"/>
              <a:t>: </a:t>
            </a:r>
            <a:r>
              <a:rPr lang="en-US" sz="1200" dirty="0">
                <a:solidFill>
                  <a:schemeClr val="bg2">
                    <a:lumMod val="50000"/>
                  </a:schemeClr>
                </a:solidFill>
              </a:rPr>
              <a:t>Contaminants can be ingested </a:t>
            </a:r>
            <a:r>
              <a:rPr lang="en-US" sz="1200" dirty="0" smtClean="0">
                <a:solidFill>
                  <a:schemeClr val="bg2">
                    <a:lumMod val="50000"/>
                  </a:schemeClr>
                </a:solidFill>
              </a:rPr>
              <a:t>	through </a:t>
            </a:r>
            <a:r>
              <a:rPr lang="en-US" sz="1200" dirty="0">
                <a:solidFill>
                  <a:schemeClr val="bg2">
                    <a:lumMod val="50000"/>
                  </a:schemeClr>
                </a:solidFill>
              </a:rPr>
              <a:t>groundwater or through </a:t>
            </a:r>
            <a:r>
              <a:rPr lang="en-US" sz="1200" dirty="0" smtClean="0">
                <a:solidFill>
                  <a:schemeClr val="bg2">
                    <a:lumMod val="50000"/>
                  </a:schemeClr>
                </a:solidFill>
              </a:rPr>
              <a:t>other 	consumables </a:t>
            </a:r>
            <a:r>
              <a:rPr lang="en-US" sz="1200" dirty="0">
                <a:solidFill>
                  <a:schemeClr val="bg2">
                    <a:lumMod val="50000"/>
                  </a:schemeClr>
                </a:solidFill>
              </a:rPr>
              <a:t>(for </a:t>
            </a:r>
            <a:r>
              <a:rPr lang="en-US" sz="1200" dirty="0" smtClean="0">
                <a:solidFill>
                  <a:schemeClr val="bg2">
                    <a:lumMod val="50000"/>
                  </a:schemeClr>
                </a:solidFill>
              </a:rPr>
              <a:t>example</a:t>
            </a:r>
            <a:r>
              <a:rPr lang="en-US" sz="1200" dirty="0">
                <a:solidFill>
                  <a:schemeClr val="bg2">
                    <a:lumMod val="50000"/>
                  </a:schemeClr>
                </a:solidFill>
              </a:rPr>
              <a:t>, animals </a:t>
            </a:r>
            <a:r>
              <a:rPr lang="en-US" sz="1200" dirty="0" smtClean="0">
                <a:solidFill>
                  <a:schemeClr val="bg2">
                    <a:lumMod val="50000"/>
                  </a:schemeClr>
                </a:solidFill>
              </a:rPr>
              <a:t>and 	plants</a:t>
            </a:r>
            <a:r>
              <a:rPr lang="en-US" sz="1200" dirty="0">
                <a:solidFill>
                  <a:schemeClr val="bg2">
                    <a:lumMod val="50000"/>
                  </a:schemeClr>
                </a:solidFill>
              </a:rPr>
              <a:t>); potential for costly cleanup or fines </a:t>
            </a:r>
          </a:p>
          <a:p>
            <a:pPr marL="0" lvl="1">
              <a:tabLst>
                <a:tab pos="625475" algn="l"/>
              </a:tabLst>
            </a:pPr>
            <a:r>
              <a:rPr lang="en-US" sz="1200" dirty="0" smtClean="0"/>
              <a:t>	Examples</a:t>
            </a:r>
            <a:r>
              <a:rPr lang="en-US" sz="1200" dirty="0"/>
              <a:t>: </a:t>
            </a:r>
            <a:r>
              <a:rPr lang="en-US" sz="1200" dirty="0">
                <a:solidFill>
                  <a:schemeClr val="bg2">
                    <a:lumMod val="50000"/>
                  </a:schemeClr>
                </a:solidFill>
              </a:rPr>
              <a:t>Oils, fuels, and </a:t>
            </a:r>
            <a:r>
              <a:rPr lang="en-US" sz="1200" dirty="0" smtClean="0">
                <a:solidFill>
                  <a:schemeClr val="bg2">
                    <a:lumMod val="50000"/>
                  </a:schemeClr>
                </a:solidFill>
              </a:rPr>
              <a:t>chlorine</a:t>
            </a:r>
            <a:r>
              <a:rPr lang="en-US" sz="1200" dirty="0">
                <a:solidFill>
                  <a:schemeClr val="bg2">
                    <a:lumMod val="50000"/>
                  </a:schemeClr>
                </a:solidFill>
              </a:rPr>
              <a:t>	</a:t>
            </a:r>
          </a:p>
        </p:txBody>
      </p:sp>
      <p:sp>
        <p:nvSpPr>
          <p:cNvPr id="32" name="Tekstiruutu 31"/>
          <p:cNvSpPr txBox="1"/>
          <p:nvPr/>
        </p:nvSpPr>
        <p:spPr>
          <a:xfrm>
            <a:off x="4627511" y="5419345"/>
            <a:ext cx="3657759" cy="1384995"/>
          </a:xfrm>
          <a:prstGeom prst="rect">
            <a:avLst/>
          </a:prstGeom>
          <a:noFill/>
          <a:ln>
            <a:solidFill>
              <a:schemeClr val="accent4">
                <a:lumMod val="40000"/>
                <a:lumOff val="60000"/>
              </a:schemeClr>
            </a:solidFill>
          </a:ln>
        </p:spPr>
        <p:txBody>
          <a:bodyPr wrap="square" rtlCol="0">
            <a:spAutoFit/>
          </a:bodyPr>
          <a:lstStyle/>
          <a:p>
            <a:pPr>
              <a:tabLst>
                <a:tab pos="625475" algn="l"/>
              </a:tabLst>
            </a:pPr>
            <a:r>
              <a:rPr lang="en-US" sz="1200" dirty="0" smtClean="0"/>
              <a:t>	Hazards</a:t>
            </a:r>
            <a:r>
              <a:rPr lang="en-US" sz="1200" dirty="0"/>
              <a:t>: </a:t>
            </a:r>
            <a:r>
              <a:rPr lang="en-US" sz="1200" dirty="0">
                <a:solidFill>
                  <a:schemeClr val="bg2">
                    <a:lumMod val="50000"/>
                  </a:schemeClr>
                </a:solidFill>
              </a:rPr>
              <a:t>Symptoms typically include those of </a:t>
            </a:r>
            <a:r>
              <a:rPr lang="en-US" sz="1200" dirty="0" smtClean="0">
                <a:solidFill>
                  <a:schemeClr val="bg2">
                    <a:lumMod val="50000"/>
                  </a:schemeClr>
                </a:solidFill>
              </a:rPr>
              <a:t>	a sudden </a:t>
            </a:r>
            <a:r>
              <a:rPr lang="en-US" sz="1200" dirty="0">
                <a:solidFill>
                  <a:schemeClr val="bg2">
                    <a:lumMod val="50000"/>
                  </a:schemeClr>
                </a:solidFill>
              </a:rPr>
              <a:t>illness; short-term exposure can </a:t>
            </a:r>
            <a:r>
              <a:rPr lang="en-US" sz="1200" dirty="0" smtClean="0">
                <a:solidFill>
                  <a:schemeClr val="bg2">
                    <a:lumMod val="50000"/>
                  </a:schemeClr>
                </a:solidFill>
              </a:rPr>
              <a:t>	produce irreversible </a:t>
            </a:r>
            <a:r>
              <a:rPr lang="en-US" sz="1200" dirty="0">
                <a:solidFill>
                  <a:schemeClr val="bg2">
                    <a:lumMod val="50000"/>
                  </a:schemeClr>
                </a:solidFill>
              </a:rPr>
              <a:t>and/or fatal results, </a:t>
            </a:r>
            <a:r>
              <a:rPr lang="en-US" sz="1200" dirty="0" smtClean="0">
                <a:solidFill>
                  <a:schemeClr val="bg2">
                    <a:lumMod val="50000"/>
                  </a:schemeClr>
                </a:solidFill>
              </a:rPr>
              <a:t>or 	can </a:t>
            </a:r>
            <a:r>
              <a:rPr lang="en-US" sz="1200" dirty="0">
                <a:solidFill>
                  <a:schemeClr val="bg2">
                    <a:lumMod val="50000"/>
                  </a:schemeClr>
                </a:solidFill>
              </a:rPr>
              <a:t>contribute to chronic illnesses </a:t>
            </a:r>
          </a:p>
          <a:p>
            <a:pPr>
              <a:tabLst>
                <a:tab pos="625475" algn="l"/>
              </a:tabLst>
            </a:pPr>
            <a:r>
              <a:rPr lang="fi-FI" sz="1200" dirty="0" smtClean="0"/>
              <a:t>	</a:t>
            </a:r>
            <a:r>
              <a:rPr lang="en-US" sz="1200" dirty="0" smtClean="0"/>
              <a:t>Examples: </a:t>
            </a:r>
            <a:r>
              <a:rPr lang="en-US" sz="1200" dirty="0" smtClean="0">
                <a:solidFill>
                  <a:schemeClr val="bg2">
                    <a:lumMod val="50000"/>
                  </a:schemeClr>
                </a:solidFill>
              </a:rPr>
              <a:t>Fluorine, hydrogen sulfide, 	nitrobenzene, pesticides, antifreeze, and 	poison</a:t>
            </a:r>
            <a:endParaRPr lang="en-US" sz="1200" dirty="0">
              <a:solidFill>
                <a:schemeClr val="bg2">
                  <a:lumMod val="50000"/>
                </a:schemeClr>
              </a:solidFill>
            </a:endParaRPr>
          </a:p>
        </p:txBody>
      </p:sp>
      <p:sp>
        <p:nvSpPr>
          <p:cNvPr id="10" name="Tekstiruutu 9"/>
          <p:cNvSpPr txBox="1"/>
          <p:nvPr/>
        </p:nvSpPr>
        <p:spPr>
          <a:xfrm>
            <a:off x="4631900" y="735290"/>
            <a:ext cx="3657759" cy="307777"/>
          </a:xfrm>
          <a:prstGeom prst="rect">
            <a:avLst/>
          </a:prstGeom>
          <a:solidFill>
            <a:schemeClr val="accent4"/>
          </a:solidFill>
        </p:spPr>
        <p:txBody>
          <a:bodyPr wrap="square" rtlCol="0">
            <a:spAutoFit/>
          </a:bodyPr>
          <a:lstStyle/>
          <a:p>
            <a:pPr algn="ctr"/>
            <a:r>
              <a:rPr lang="en-US" sz="1400" b="1" dirty="0" smtClean="0"/>
              <a:t>Health</a:t>
            </a:r>
            <a:r>
              <a:rPr lang="fi-FI" sz="1400" b="1" dirty="0" smtClean="0"/>
              <a:t> </a:t>
            </a:r>
            <a:r>
              <a:rPr lang="en-US" sz="1400" b="1" dirty="0" smtClean="0"/>
              <a:t>hazard</a:t>
            </a:r>
            <a:endParaRPr lang="en-US" sz="1400" b="1" dirty="0"/>
          </a:p>
        </p:txBody>
      </p:sp>
      <p:pic>
        <p:nvPicPr>
          <p:cNvPr id="4102" name="Picture 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68479" y="2851794"/>
            <a:ext cx="624244" cy="595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kstiruutu 24"/>
          <p:cNvSpPr txBox="1"/>
          <p:nvPr/>
        </p:nvSpPr>
        <p:spPr>
          <a:xfrm>
            <a:off x="8382304" y="2440681"/>
            <a:ext cx="3657759" cy="307777"/>
          </a:xfrm>
          <a:prstGeom prst="rect">
            <a:avLst/>
          </a:prstGeom>
          <a:solidFill>
            <a:schemeClr val="accent4"/>
          </a:solidFill>
        </p:spPr>
        <p:txBody>
          <a:bodyPr wrap="square" rtlCol="0">
            <a:spAutoFit/>
          </a:bodyPr>
          <a:lstStyle/>
          <a:p>
            <a:pPr algn="ctr"/>
            <a:r>
              <a:rPr lang="en-US" sz="1400" b="1" dirty="0" smtClean="0"/>
              <a:t>Oxidizer</a:t>
            </a:r>
            <a:endParaRPr lang="en-US" sz="1400" b="1" dirty="0"/>
          </a:p>
        </p:txBody>
      </p:sp>
      <p:pic>
        <p:nvPicPr>
          <p:cNvPr id="4103" name="Picture 7"/>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97434" y="4114800"/>
            <a:ext cx="660161" cy="61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85217" y="5678249"/>
            <a:ext cx="635938" cy="61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kstiruutu 30"/>
          <p:cNvSpPr txBox="1"/>
          <p:nvPr/>
        </p:nvSpPr>
        <p:spPr>
          <a:xfrm>
            <a:off x="4627512" y="5162927"/>
            <a:ext cx="3657759" cy="307777"/>
          </a:xfrm>
          <a:prstGeom prst="rect">
            <a:avLst/>
          </a:prstGeom>
          <a:solidFill>
            <a:schemeClr val="accent4"/>
          </a:solidFill>
        </p:spPr>
        <p:txBody>
          <a:bodyPr wrap="square" rtlCol="0">
            <a:spAutoFit/>
          </a:bodyPr>
          <a:lstStyle/>
          <a:p>
            <a:pPr algn="ctr"/>
            <a:r>
              <a:rPr lang="en-US" sz="1400" b="1" dirty="0" smtClean="0"/>
              <a:t>Acute</a:t>
            </a:r>
            <a:r>
              <a:rPr lang="fi-FI" sz="1400" b="1" dirty="0" smtClean="0"/>
              <a:t> </a:t>
            </a:r>
            <a:r>
              <a:rPr lang="en-US" sz="1400" b="1" dirty="0" smtClean="0"/>
              <a:t>toxicity</a:t>
            </a:r>
            <a:endParaRPr lang="en-US" sz="1400" b="1" dirty="0"/>
          </a:p>
        </p:txBody>
      </p:sp>
      <p:sp>
        <p:nvSpPr>
          <p:cNvPr id="27" name="Tekstiruutu 26"/>
          <p:cNvSpPr txBox="1"/>
          <p:nvPr/>
        </p:nvSpPr>
        <p:spPr>
          <a:xfrm>
            <a:off x="8380499" y="4957690"/>
            <a:ext cx="3657759" cy="307777"/>
          </a:xfrm>
          <a:prstGeom prst="rect">
            <a:avLst/>
          </a:prstGeom>
          <a:solidFill>
            <a:schemeClr val="accent4"/>
          </a:solidFill>
        </p:spPr>
        <p:txBody>
          <a:bodyPr wrap="square" rtlCol="0">
            <a:spAutoFit/>
          </a:bodyPr>
          <a:lstStyle/>
          <a:p>
            <a:pPr algn="ctr"/>
            <a:r>
              <a:rPr lang="en-US" sz="1400" b="1" dirty="0" smtClean="0"/>
              <a:t>Corrosive</a:t>
            </a:r>
            <a:endParaRPr lang="en-US" sz="1400" b="1" dirty="0"/>
          </a:p>
        </p:txBody>
      </p:sp>
      <p:sp>
        <p:nvSpPr>
          <p:cNvPr id="29" name="Tekstiruutu 28"/>
          <p:cNvSpPr txBox="1"/>
          <p:nvPr/>
        </p:nvSpPr>
        <p:spPr>
          <a:xfrm>
            <a:off x="8382304" y="3603493"/>
            <a:ext cx="3657759" cy="307777"/>
          </a:xfrm>
          <a:prstGeom prst="rect">
            <a:avLst/>
          </a:prstGeom>
          <a:solidFill>
            <a:schemeClr val="accent4"/>
          </a:solidFill>
        </p:spPr>
        <p:txBody>
          <a:bodyPr wrap="square" rtlCol="0">
            <a:spAutoFit/>
          </a:bodyPr>
          <a:lstStyle/>
          <a:p>
            <a:pPr algn="ctr"/>
            <a:r>
              <a:rPr lang="en-US" sz="1400" b="1" dirty="0" smtClean="0"/>
              <a:t>Environmental</a:t>
            </a:r>
            <a:endParaRPr lang="en-US" sz="1400" b="1" dirty="0"/>
          </a:p>
        </p:txBody>
      </p:sp>
      <p:sp>
        <p:nvSpPr>
          <p:cNvPr id="13" name="Tekstiruutu 12"/>
          <p:cNvSpPr txBox="1"/>
          <p:nvPr/>
        </p:nvSpPr>
        <p:spPr>
          <a:xfrm>
            <a:off x="8380518" y="770191"/>
            <a:ext cx="3657759" cy="307777"/>
          </a:xfrm>
          <a:prstGeom prst="rect">
            <a:avLst/>
          </a:prstGeom>
          <a:solidFill>
            <a:schemeClr val="accent4"/>
          </a:solidFill>
        </p:spPr>
        <p:txBody>
          <a:bodyPr wrap="square" rtlCol="0">
            <a:spAutoFit/>
          </a:bodyPr>
          <a:lstStyle/>
          <a:p>
            <a:pPr algn="ctr"/>
            <a:r>
              <a:rPr lang="en-US" sz="1400" b="1" dirty="0" smtClean="0"/>
              <a:t>Explosive</a:t>
            </a:r>
            <a:endParaRPr lang="en-US" sz="1400" b="1" dirty="0"/>
          </a:p>
        </p:txBody>
      </p:sp>
      <p:pic>
        <p:nvPicPr>
          <p:cNvPr id="4105" name="Picture 9"/>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397433" y="5678076"/>
            <a:ext cx="665176" cy="614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23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117"/>
            <a:ext cx="12192000" cy="2302425"/>
          </a:xfrm>
          <a:prstGeom prst="rect">
            <a:avLst/>
          </a:prstGeom>
        </p:spPr>
        <p:txBody>
          <a:bodyPr wrap="square" numCol="1">
            <a:spAutoFit/>
          </a:bodyPr>
          <a:lstStyle/>
          <a:p>
            <a:pPr algn="ctr">
              <a:lnSpc>
                <a:spcPct val="107000"/>
              </a:lnSpc>
              <a:spcAft>
                <a:spcPts val="800"/>
              </a:spcAft>
            </a:pPr>
            <a:r>
              <a:rPr lang="en-US" sz="4800" b="1" dirty="0">
                <a:effectLst/>
                <a:latin typeface="Calibri" panose="020F0502020204030204" pitchFamily="34" charset="0"/>
                <a:ea typeface="Calibri" panose="020F0502020204030204" pitchFamily="34" charset="0"/>
                <a:cs typeface="Times New Roman" panose="02020603050405020304" pitchFamily="18" charset="0"/>
              </a:rPr>
              <a:t>Hazardous Material Documentation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smtClean="0">
                <a:latin typeface="Calibri" panose="020F0502020204030204" pitchFamily="34" charset="0"/>
                <a:ea typeface="Calibri" panose="020F0502020204030204" pitchFamily="34" charset="0"/>
                <a:cs typeface="Times New Roman" panose="02020603050405020304" pitchFamily="18" charset="0"/>
              </a:rPr>
              <a:t>Key </a:t>
            </a:r>
            <a:r>
              <a:rPr lang="en-US" dirty="0">
                <a:latin typeface="Calibri" panose="020F0502020204030204" pitchFamily="34" charset="0"/>
                <a:ea typeface="Calibri" panose="020F0502020204030204" pitchFamily="34" charset="0"/>
                <a:cs typeface="Times New Roman" panose="02020603050405020304" pitchFamily="18" charset="0"/>
              </a:rPr>
              <a:t>Environmental Protection sections of the S</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afety Data </a:t>
            </a:r>
            <a:r>
              <a:rPr lang="en-US" dirty="0">
                <a:latin typeface="Calibri" panose="020F0502020204030204" pitchFamily="34" charset="0"/>
                <a:ea typeface="Calibri" panose="020F0502020204030204" pitchFamily="34" charset="0"/>
                <a:cs typeface="Times New Roman" panose="02020603050405020304" pitchFamily="18" charset="0"/>
              </a:rPr>
              <a:t>S</a:t>
            </a:r>
            <a:r>
              <a:rPr lang="en-US" dirty="0" smtClean="0">
                <a:effectLst/>
                <a:latin typeface="Calibri" panose="020F0502020204030204" pitchFamily="34" charset="0"/>
                <a:ea typeface="Calibri" panose="020F0502020204030204" pitchFamily="34" charset="0"/>
                <a:cs typeface="Times New Roman" panose="02020603050405020304" pitchFamily="18" charset="0"/>
              </a:rPr>
              <a:t>heets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L</a:t>
            </a:r>
            <a:r>
              <a:rPr lang="en-US" dirty="0">
                <a:effectLst/>
                <a:latin typeface="Calibri" panose="020F0502020204030204" pitchFamily="34" charset="0"/>
                <a:ea typeface="Calibri" panose="020F0502020204030204" pitchFamily="34" charset="0"/>
                <a:cs typeface="Times New Roman" panose="02020603050405020304" pitchFamily="18" charset="0"/>
              </a:rPr>
              <a:t>abeling, lists of chemicals.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Pictures of safety labels</a:t>
            </a:r>
          </a:p>
          <a:p>
            <a:pPr marR="0" lvl="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859" y="2330459"/>
            <a:ext cx="6266589" cy="4237610"/>
          </a:xfrm>
          <a:prstGeom prst="rect">
            <a:avLst/>
          </a:prstGeom>
        </p:spPr>
      </p:pic>
      <p:sp>
        <p:nvSpPr>
          <p:cNvPr id="3" name="Suorakulmio 2"/>
          <p:cNvSpPr/>
          <p:nvPr/>
        </p:nvSpPr>
        <p:spPr>
          <a:xfrm>
            <a:off x="6610433" y="950406"/>
            <a:ext cx="5146137" cy="2031325"/>
          </a:xfrm>
          <a:prstGeom prst="rect">
            <a:avLst/>
          </a:prstGeom>
          <a:solidFill>
            <a:srgbClr val="FFFF00"/>
          </a:solidFill>
        </p:spPr>
        <p:txBody>
          <a:bodyPr wrap="square">
            <a:spAutoFit/>
          </a:bodyPr>
          <a:lstStyle/>
          <a:p>
            <a:r>
              <a:rPr lang="en-US" dirty="0">
                <a:solidFill>
                  <a:srgbClr val="000000"/>
                </a:solidFill>
              </a:rPr>
              <a:t>EPO </a:t>
            </a:r>
            <a:r>
              <a:rPr lang="en-US" dirty="0" smtClean="0">
                <a:solidFill>
                  <a:srgbClr val="000000"/>
                </a:solidFill>
              </a:rPr>
              <a:t>must:</a:t>
            </a:r>
          </a:p>
          <a:p>
            <a:pPr marL="285750" indent="-285750">
              <a:buFont typeface="Arial" panose="020B0604020202020204" pitchFamily="34" charset="0"/>
              <a:buChar char="•"/>
            </a:pPr>
            <a:r>
              <a:rPr lang="en-US" dirty="0" smtClean="0">
                <a:solidFill>
                  <a:srgbClr val="000000"/>
                </a:solidFill>
              </a:rPr>
              <a:t>understand </a:t>
            </a:r>
            <a:r>
              <a:rPr lang="en-US" dirty="0">
                <a:solidFill>
                  <a:srgbClr val="000000"/>
                </a:solidFill>
              </a:rPr>
              <a:t>and communicate the precautions </a:t>
            </a:r>
            <a:r>
              <a:rPr lang="en-US" dirty="0" smtClean="0">
                <a:solidFill>
                  <a:srgbClr val="000000"/>
                </a:solidFill>
              </a:rPr>
              <a:t>must be taken for </a:t>
            </a:r>
            <a:r>
              <a:rPr lang="en-US" dirty="0">
                <a:solidFill>
                  <a:srgbClr val="000000"/>
                </a:solidFill>
              </a:rPr>
              <a:t>the different Hazardous materials involved in the exercise, </a:t>
            </a:r>
            <a:endParaRPr lang="en-US" dirty="0" smtClean="0">
              <a:solidFill>
                <a:srgbClr val="000000"/>
              </a:solidFill>
            </a:endParaRPr>
          </a:p>
          <a:p>
            <a:pPr marL="285750" indent="-285750">
              <a:buFont typeface="Arial" panose="020B0604020202020204" pitchFamily="34" charset="0"/>
              <a:buChar char="•"/>
            </a:pPr>
            <a:r>
              <a:rPr lang="en-US" dirty="0" smtClean="0">
                <a:solidFill>
                  <a:srgbClr val="000000"/>
                </a:solidFill>
              </a:rPr>
              <a:t>know </a:t>
            </a:r>
            <a:r>
              <a:rPr lang="en-US" dirty="0">
                <a:solidFill>
                  <a:srgbClr val="000000"/>
                </a:solidFill>
              </a:rPr>
              <a:t>how to access the </a:t>
            </a:r>
            <a:r>
              <a:rPr lang="en-US" dirty="0" smtClean="0">
                <a:solidFill>
                  <a:srgbClr val="000000"/>
                </a:solidFill>
              </a:rPr>
              <a:t>information </a:t>
            </a:r>
          </a:p>
          <a:p>
            <a:pPr marL="285750" indent="-285750">
              <a:buFont typeface="Arial" panose="020B0604020202020204" pitchFamily="34" charset="0"/>
              <a:buChar char="•"/>
            </a:pPr>
            <a:r>
              <a:rPr lang="en-US" dirty="0" smtClean="0">
                <a:solidFill>
                  <a:srgbClr val="000000"/>
                </a:solidFill>
              </a:rPr>
              <a:t>to </a:t>
            </a:r>
            <a:r>
              <a:rPr lang="en-US" dirty="0">
                <a:solidFill>
                  <a:srgbClr val="000000"/>
                </a:solidFill>
              </a:rPr>
              <a:t>hold soldiers accountable that they are using secondary containment when available </a:t>
            </a:r>
          </a:p>
        </p:txBody>
      </p:sp>
      <p:pic>
        <p:nvPicPr>
          <p:cNvPr id="1027" name="Picture 3" descr="C:\Users\tpa64685\AppData\Local\Microsoft\Windows\Temporary Internet Files\Content.Outlook\UIFZ802U\20180514_1405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10434" y="3524752"/>
            <a:ext cx="5418934" cy="3251360"/>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p:cNvSpPr txBox="1"/>
          <p:nvPr/>
        </p:nvSpPr>
        <p:spPr>
          <a:xfrm>
            <a:off x="3181283" y="6568069"/>
            <a:ext cx="1693092" cy="184666"/>
          </a:xfrm>
          <a:prstGeom prst="rect">
            <a:avLst/>
          </a:prstGeom>
          <a:noFill/>
        </p:spPr>
        <p:txBody>
          <a:bodyPr wrap="none" rtlCol="0">
            <a:spAutoFit/>
          </a:bodyPr>
          <a:lstStyle/>
          <a:p>
            <a:r>
              <a:rPr lang="en-US" sz="600" dirty="0" smtClean="0"/>
              <a:t>Photo: You Spill, You Dig, 2018, Forces in Europe</a:t>
            </a:r>
            <a:endParaRPr lang="en-US" sz="600" dirty="0"/>
          </a:p>
        </p:txBody>
      </p:sp>
    </p:spTree>
    <p:extLst>
      <p:ext uri="{BB962C8B-B14F-4D97-AF65-F5344CB8AC3E}">
        <p14:creationId xmlns:p14="http://schemas.microsoft.com/office/powerpoint/2010/main" val="2573988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S7HKT6SCDKAV-980-646</_dlc_DocId>
    <_dlc_DocIdUrl xmlns="8ae76915-f381-446f-bfa1-a60940b41f89">
      <Url>https://wss.apan.org/2173/_layouts/DocIdRedir.aspx?ID=S7HKT6SCDKAV-980-646</Url>
      <Description>S7HKT6SCDKAV-980-646</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CD68E41-A59E-4D96-AC2F-489D716380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0B893C-1AF1-4940-BE41-3B0CDEB9AED9}">
  <ds:schemaRefs>
    <ds:schemaRef ds:uri="http://purl.org/dc/dcmitype/"/>
    <ds:schemaRef ds:uri="8ae76915-f381-446f-bfa1-a60940b41f89"/>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E9CDA4D-0157-4B3B-A1C7-BBC45B4D8607}">
  <ds:schemaRefs>
    <ds:schemaRef ds:uri="http://schemas.microsoft.com/sharepoint/v3/contenttype/forms"/>
  </ds:schemaRefs>
</ds:datastoreItem>
</file>

<file path=customXml/itemProps4.xml><?xml version="1.0" encoding="utf-8"?>
<ds:datastoreItem xmlns:ds="http://schemas.openxmlformats.org/officeDocument/2006/customXml" ds:itemID="{989CBC9B-C770-43CE-8327-63DB21EBD07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2194</TotalTime>
  <Words>2615</Words>
  <Application>Microsoft Office PowerPoint</Application>
  <PresentationFormat>Laajakuva</PresentationFormat>
  <Paragraphs>318</Paragraphs>
  <Slides>16</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16</vt:i4>
      </vt:variant>
    </vt:vector>
  </HeadingPairs>
  <TitlesOfParts>
    <vt:vector size="24" baseType="lpstr">
      <vt:lpstr>Arial</vt:lpstr>
      <vt:lpstr>Calibri</vt:lpstr>
      <vt:lpstr>Calibri Light</vt:lpstr>
      <vt:lpstr>Noto Sans Symbols</vt:lpstr>
      <vt:lpstr>Symbol</vt:lpstr>
      <vt:lpstr>Times New Roman</vt:lpstr>
      <vt:lpstr>Wingdings</vt:lpstr>
      <vt:lpstr>Office Theme</vt:lpstr>
      <vt:lpstr>Environmental Protection Officer Card</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Garber, Ryan T CIV USARMY 7ATC (US)</dc:creator>
  <cp:lastModifiedBy>Heikkilä Sami</cp:lastModifiedBy>
  <cp:revision>120</cp:revision>
  <dcterms:created xsi:type="dcterms:W3CDTF">2018-08-28T08:34:01Z</dcterms:created>
  <dcterms:modified xsi:type="dcterms:W3CDTF">2020-10-19T12:32:26Z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46a47093-b735-40fa-ab09-0bd88d99db25</vt:lpwstr>
  </property>
  <property fmtid="{D5CDD505-2E9C-101B-9397-08002B2CF9AE}" pid="3" name="ContentTypeId">
    <vt:lpwstr>0x010100159311FA1DFA4B4A87C6BA54D2A44D59</vt:lpwstr>
  </property>
</Properties>
</file>