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60"/>
  </p:notesMasterIdLst>
  <p:handoutMasterIdLst>
    <p:handoutMasterId r:id="rId61"/>
  </p:handoutMasterIdLst>
  <p:sldIdLst>
    <p:sldId id="256" r:id="rId7"/>
    <p:sldId id="264" r:id="rId8"/>
    <p:sldId id="302" r:id="rId9"/>
    <p:sldId id="359" r:id="rId10"/>
    <p:sldId id="303" r:id="rId11"/>
    <p:sldId id="310" r:id="rId12"/>
    <p:sldId id="311" r:id="rId13"/>
    <p:sldId id="375" r:id="rId14"/>
    <p:sldId id="397" r:id="rId15"/>
    <p:sldId id="377" r:id="rId16"/>
    <p:sldId id="378" r:id="rId17"/>
    <p:sldId id="379" r:id="rId18"/>
    <p:sldId id="366" r:id="rId19"/>
    <p:sldId id="385" r:id="rId20"/>
    <p:sldId id="381" r:id="rId21"/>
    <p:sldId id="382" r:id="rId22"/>
    <p:sldId id="383" r:id="rId23"/>
    <p:sldId id="384" r:id="rId24"/>
    <p:sldId id="315" r:id="rId25"/>
    <p:sldId id="374" r:id="rId26"/>
    <p:sldId id="318" r:id="rId27"/>
    <p:sldId id="346" r:id="rId28"/>
    <p:sldId id="316" r:id="rId29"/>
    <p:sldId id="345" r:id="rId30"/>
    <p:sldId id="320" r:id="rId31"/>
    <p:sldId id="347" r:id="rId32"/>
    <p:sldId id="322" r:id="rId33"/>
    <p:sldId id="348" r:id="rId34"/>
    <p:sldId id="386" r:id="rId35"/>
    <p:sldId id="360" r:id="rId36"/>
    <p:sldId id="361" r:id="rId37"/>
    <p:sldId id="389" r:id="rId38"/>
    <p:sldId id="390" r:id="rId39"/>
    <p:sldId id="326" r:id="rId40"/>
    <p:sldId id="350" r:id="rId41"/>
    <p:sldId id="328" r:id="rId42"/>
    <p:sldId id="351" r:id="rId43"/>
    <p:sldId id="330" r:id="rId44"/>
    <p:sldId id="352" r:id="rId45"/>
    <p:sldId id="391" r:id="rId46"/>
    <p:sldId id="392" r:id="rId47"/>
    <p:sldId id="334" r:id="rId48"/>
    <p:sldId id="354" r:id="rId49"/>
    <p:sldId id="393" r:id="rId50"/>
    <p:sldId id="343" r:id="rId51"/>
    <p:sldId id="394" r:id="rId52"/>
    <p:sldId id="340" r:id="rId53"/>
    <p:sldId id="357" r:id="rId54"/>
    <p:sldId id="395" r:id="rId55"/>
    <p:sldId id="324" r:id="rId56"/>
    <p:sldId id="369" r:id="rId57"/>
    <p:sldId id="370" r:id="rId58"/>
    <p:sldId id="349" r:id="rId59"/>
  </p:sldIdLst>
  <p:sldSz cx="9144000" cy="6858000" type="screen4x3"/>
  <p:notesSz cx="7010400" cy="9296400"/>
  <p:custDataLst>
    <p:tags r:id="rId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5612"/>
    <a:srgbClr val="525113"/>
    <a:srgbClr val="131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90" autoAdjust="0"/>
  </p:normalViewPr>
  <p:slideViewPr>
    <p:cSldViewPr>
      <p:cViewPr varScale="1">
        <p:scale>
          <a:sx n="102" d="100"/>
          <a:sy n="102" d="100"/>
        </p:scale>
        <p:origin x="-1800" y="-102"/>
      </p:cViewPr>
      <p:guideLst>
        <p:guide orient="horz" pos="2160"/>
        <p:guide pos="2880"/>
      </p:guideLst>
    </p:cSldViewPr>
  </p:slideViewPr>
  <p:notesTextViewPr>
    <p:cViewPr>
      <p:scale>
        <a:sx n="100" d="100"/>
        <a:sy n="100" d="100"/>
      </p:scale>
      <p:origin x="0" y="0"/>
    </p:cViewPr>
  </p:notesTextViewPr>
  <p:sorterViewPr>
    <p:cViewPr>
      <p:scale>
        <a:sx n="156" d="100"/>
        <a:sy n="156" d="100"/>
      </p:scale>
      <p:origin x="0" y="0"/>
    </p:cViewPr>
  </p:sorterViewPr>
  <p:notesViewPr>
    <p:cSldViewPr>
      <p:cViewPr varScale="1">
        <p:scale>
          <a:sx n="66" d="100"/>
          <a:sy n="66" d="100"/>
        </p:scale>
        <p:origin x="-27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88131" tIns="44066" rIns="88131" bIns="4406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634" y="0"/>
            <a:ext cx="3038161" cy="464180"/>
          </a:xfrm>
          <a:prstGeom prst="rect">
            <a:avLst/>
          </a:prstGeom>
        </p:spPr>
        <p:txBody>
          <a:bodyPr vert="horz" lIns="88131" tIns="44066" rIns="88131" bIns="44066" rtlCol="0"/>
          <a:lstStyle>
            <a:lvl1pPr algn="r">
              <a:defRPr sz="1200">
                <a:latin typeface="Arial" charset="0"/>
                <a:cs typeface="Arial" charset="0"/>
              </a:defRPr>
            </a:lvl1pPr>
          </a:lstStyle>
          <a:p>
            <a:pPr>
              <a:defRPr/>
            </a:pPr>
            <a:fld id="{4DCE71F8-64D0-47C8-B3C5-D20EE9F2DDBD}" type="datetimeFigureOut">
              <a:rPr lang="en-US"/>
              <a:pPr>
                <a:defRPr/>
              </a:pPr>
              <a:t>3/8/2017</a:t>
            </a:fld>
            <a:endParaRPr lang="en-US" dirty="0"/>
          </a:p>
        </p:txBody>
      </p:sp>
      <p:sp>
        <p:nvSpPr>
          <p:cNvPr id="4" name="Footer Placeholder 3"/>
          <p:cNvSpPr>
            <a:spLocks noGrp="1"/>
          </p:cNvSpPr>
          <p:nvPr>
            <p:ph type="ftr" sz="quarter" idx="2"/>
          </p:nvPr>
        </p:nvSpPr>
        <p:spPr>
          <a:xfrm>
            <a:off x="0" y="8830621"/>
            <a:ext cx="3038161" cy="464180"/>
          </a:xfrm>
          <a:prstGeom prst="rect">
            <a:avLst/>
          </a:prstGeom>
        </p:spPr>
        <p:txBody>
          <a:bodyPr vert="horz" lIns="88131" tIns="44066" rIns="88131" bIns="44066"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634" y="8830621"/>
            <a:ext cx="3038161" cy="464180"/>
          </a:xfrm>
          <a:prstGeom prst="rect">
            <a:avLst/>
          </a:prstGeom>
        </p:spPr>
        <p:txBody>
          <a:bodyPr vert="horz" lIns="88131" tIns="44066" rIns="88131" bIns="44066" rtlCol="0" anchor="b"/>
          <a:lstStyle>
            <a:lvl1pPr algn="r">
              <a:defRPr sz="1200">
                <a:latin typeface="Arial" charset="0"/>
                <a:cs typeface="Arial" charset="0"/>
              </a:defRPr>
            </a:lvl1pPr>
          </a:lstStyle>
          <a:p>
            <a:pPr>
              <a:defRPr/>
            </a:pPr>
            <a:fld id="{5F7DD64D-3807-4D9E-8441-18FBB3816189}" type="slidenum">
              <a:rPr lang="en-US"/>
              <a:pPr>
                <a:defRPr/>
              </a:pPr>
              <a:t>‹#›</a:t>
            </a:fld>
            <a:endParaRPr lang="en-US" dirty="0"/>
          </a:p>
        </p:txBody>
      </p:sp>
    </p:spTree>
    <p:extLst>
      <p:ext uri="{BB962C8B-B14F-4D97-AF65-F5344CB8AC3E}">
        <p14:creationId xmlns:p14="http://schemas.microsoft.com/office/powerpoint/2010/main" val="82522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88131" tIns="44066" rIns="88131" bIns="4406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634" y="0"/>
            <a:ext cx="3038161" cy="464180"/>
          </a:xfrm>
          <a:prstGeom prst="rect">
            <a:avLst/>
          </a:prstGeom>
        </p:spPr>
        <p:txBody>
          <a:bodyPr vert="horz" lIns="88131" tIns="44066" rIns="88131" bIns="44066" rtlCol="0"/>
          <a:lstStyle>
            <a:lvl1pPr algn="r">
              <a:defRPr sz="1200">
                <a:latin typeface="Arial" charset="0"/>
                <a:cs typeface="Arial" charset="0"/>
              </a:defRPr>
            </a:lvl1pPr>
          </a:lstStyle>
          <a:p>
            <a:pPr>
              <a:defRPr/>
            </a:pPr>
            <a:fld id="{4489A5F4-F763-4536-A240-8552F09F5172}" type="datetimeFigureOut">
              <a:rPr lang="en-US"/>
              <a:pPr>
                <a:defRPr/>
              </a:pPr>
              <a:t>3/8/2017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1" tIns="44066" rIns="88131" bIns="44066" rtlCol="0" anchor="ctr"/>
          <a:lstStyle/>
          <a:p>
            <a:pPr lvl="0"/>
            <a:endParaRPr lang="en-US" noProof="0" dirty="0"/>
          </a:p>
        </p:txBody>
      </p:sp>
      <p:sp>
        <p:nvSpPr>
          <p:cNvPr id="5" name="Notes Placeholder 4"/>
          <p:cNvSpPr>
            <a:spLocks noGrp="1"/>
          </p:cNvSpPr>
          <p:nvPr>
            <p:ph type="body" sz="quarter" idx="3"/>
          </p:nvPr>
        </p:nvSpPr>
        <p:spPr>
          <a:xfrm>
            <a:off x="701362" y="4416111"/>
            <a:ext cx="5607678" cy="4182419"/>
          </a:xfrm>
          <a:prstGeom prst="rect">
            <a:avLst/>
          </a:prstGeom>
        </p:spPr>
        <p:txBody>
          <a:bodyPr vert="horz" lIns="88131" tIns="44066" rIns="88131" bIns="440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21"/>
            <a:ext cx="3038161" cy="464180"/>
          </a:xfrm>
          <a:prstGeom prst="rect">
            <a:avLst/>
          </a:prstGeom>
        </p:spPr>
        <p:txBody>
          <a:bodyPr vert="horz" lIns="88131" tIns="44066" rIns="88131" bIns="44066"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634" y="8830621"/>
            <a:ext cx="3038161" cy="464180"/>
          </a:xfrm>
          <a:prstGeom prst="rect">
            <a:avLst/>
          </a:prstGeom>
        </p:spPr>
        <p:txBody>
          <a:bodyPr vert="horz" lIns="88131" tIns="44066" rIns="88131" bIns="44066" rtlCol="0" anchor="b"/>
          <a:lstStyle>
            <a:lvl1pPr algn="r">
              <a:defRPr sz="1200">
                <a:latin typeface="Arial" charset="0"/>
                <a:cs typeface="Arial" charset="0"/>
              </a:defRPr>
            </a:lvl1pPr>
          </a:lstStyle>
          <a:p>
            <a:pPr>
              <a:defRPr/>
            </a:pPr>
            <a:fld id="{80C17200-7233-4BAB-8F10-0EA099371DB0}" type="slidenum">
              <a:rPr lang="en-US"/>
              <a:pPr>
                <a:defRPr/>
              </a:pPr>
              <a:t>‹#›</a:t>
            </a:fld>
            <a:endParaRPr lang="en-US" dirty="0"/>
          </a:p>
        </p:txBody>
      </p:sp>
    </p:spTree>
    <p:extLst>
      <p:ext uri="{BB962C8B-B14F-4D97-AF65-F5344CB8AC3E}">
        <p14:creationId xmlns:p14="http://schemas.microsoft.com/office/powerpoint/2010/main" val="2129023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6EF1DD-A418-493A-A9D7-3D5AECCBDACC}" type="slidenum">
              <a:rPr lang="en-US" altLang="en-US" smtClean="0">
                <a:latin typeface="Arial" pitchFamily="34" charset="0"/>
                <a:cs typeface="Arial" pitchFamily="34" charset="0"/>
              </a:rPr>
              <a:pPr eaLnBrk="1" hangingPunct="1">
                <a:spcBef>
                  <a:spcPct val="0"/>
                </a:spcBef>
              </a:pPr>
              <a:t>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27946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en-US" dirty="0" smtClean="0"/>
              <a:t>Water and wastewater management should not be pursued in an ad-hoc manner. For best results, water and wastewater management should be taken into consideration from the start and continuously updated thereafter. </a:t>
            </a:r>
            <a:endParaRPr lang="en-US" strike="sngStrike" dirty="0" smtClean="0">
              <a:solidFill>
                <a:srgbClr val="131307"/>
              </a:solidFill>
            </a:endParaRPr>
          </a:p>
          <a:p>
            <a:pPr>
              <a:defRPr/>
            </a:pPr>
            <a:endParaRPr lang="en-US" dirty="0" smtClean="0"/>
          </a:p>
          <a:p>
            <a:pPr>
              <a:defRPr/>
            </a:pPr>
            <a:r>
              <a:rPr lang="en-US" dirty="0" smtClean="0"/>
              <a:t>When planning water and wastewater management systems, you should include risk assessment to determine best practices and methods. </a:t>
            </a:r>
          </a:p>
          <a:p>
            <a:pPr eaLnBrk="1" fontAlgn="auto" hangingPunct="1">
              <a:spcBef>
                <a:spcPts val="0"/>
              </a:spcBef>
              <a:spcAft>
                <a:spcPts val="0"/>
              </a:spcAft>
              <a:defRPr/>
            </a:pPr>
            <a:endParaRPr lang="sv-SE" dirty="0" smtClean="0"/>
          </a:p>
          <a:p>
            <a:pPr eaLnBrk="1" fontAlgn="auto" hangingPunct="1">
              <a:spcBef>
                <a:spcPts val="0"/>
              </a:spcBef>
              <a:spcAft>
                <a:spcPts val="0"/>
              </a:spcAft>
              <a:defRPr/>
            </a:pPr>
            <a:r>
              <a:rPr lang="en-US" dirty="0" smtClean="0"/>
              <a:t>Methods and systems </a:t>
            </a:r>
            <a:r>
              <a:rPr lang="sv-SE" dirty="0" smtClean="0"/>
              <a:t>for water and wastewater management </a:t>
            </a:r>
            <a:r>
              <a:rPr lang="en-US" dirty="0" smtClean="0"/>
              <a:t>should</a:t>
            </a:r>
            <a:r>
              <a:rPr lang="sv-SE" dirty="0" smtClean="0"/>
              <a:t> be chosen </a:t>
            </a:r>
            <a:r>
              <a:rPr lang="en-US" dirty="0" smtClean="0"/>
              <a:t>based </a:t>
            </a:r>
            <a:r>
              <a:rPr lang="sv-SE" dirty="0" smtClean="0"/>
              <a:t>on </a:t>
            </a:r>
            <a:r>
              <a:rPr lang="en-US" dirty="0" smtClean="0"/>
              <a:t>several</a:t>
            </a:r>
            <a:r>
              <a:rPr lang="sv-SE" dirty="0" smtClean="0"/>
              <a:t> </a:t>
            </a:r>
            <a:r>
              <a:rPr lang="en-US" dirty="0" smtClean="0"/>
              <a:t>factors</a:t>
            </a:r>
            <a:r>
              <a:rPr lang="sv-SE" dirty="0" smtClean="0"/>
              <a:t> for the </a:t>
            </a:r>
            <a:r>
              <a:rPr lang="en-US" dirty="0" smtClean="0"/>
              <a:t>specific</a:t>
            </a:r>
            <a:r>
              <a:rPr lang="sv-SE" dirty="0" smtClean="0"/>
              <a:t> </a:t>
            </a:r>
            <a:r>
              <a:rPr lang="en-US" dirty="0" smtClean="0"/>
              <a:t>operation</a:t>
            </a:r>
            <a:r>
              <a:rPr lang="sv-SE" dirty="0" smtClean="0"/>
              <a:t> </a:t>
            </a:r>
            <a:r>
              <a:rPr lang="en-US" dirty="0" smtClean="0"/>
              <a:t>such as geography; security, health and environmental considerations; and equipment options.</a:t>
            </a:r>
          </a:p>
          <a:p>
            <a:pPr>
              <a:defRPr/>
            </a:pPr>
            <a:endParaRPr lang="en-US" dirty="0" smtClean="0"/>
          </a:p>
          <a:p>
            <a:pPr>
              <a:defRPr/>
            </a:pPr>
            <a:r>
              <a:rPr lang="en-US" dirty="0" smtClean="0"/>
              <a:t>Evaluate water and wastewater management capabilities. What are the HN and/or contractors abilities for receiving and handling wastewater? What equipment and treatment capabilities do they have available?</a:t>
            </a:r>
            <a:endParaRPr lang="en-US" dirty="0"/>
          </a:p>
        </p:txBody>
      </p:sp>
      <p:sp>
        <p:nvSpPr>
          <p:cNvPr id="768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3A0208-2242-4BE0-B94C-93D19C3D7773}" type="slidenum">
              <a:rPr lang="en-US" altLang="en-US" smtClean="0">
                <a:latin typeface="Arial" pitchFamily="34" charset="0"/>
                <a:cs typeface="Arial" pitchFamily="34" charset="0"/>
              </a:rPr>
              <a:pPr eaLnBrk="1" hangingPunct="1">
                <a:spcBef>
                  <a:spcPct val="0"/>
                </a:spcBef>
              </a:pPr>
              <a:t>10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84545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dirty="0" smtClean="0">
                <a:latin typeface="Arial" pitchFamily="34" charset="0"/>
              </a:rPr>
              <a:t>Initial considerations will vary based upon site characteristics and mission requirements.  The examples on this slide are applicable for any military operation.  </a:t>
            </a:r>
          </a:p>
          <a:p>
            <a:pPr eaLnBrk="1" hangingPunct="1"/>
            <a:endParaRPr lang="sv-SE" altLang="en-US" b="1" dirty="0" smtClean="0">
              <a:latin typeface="Arial" pitchFamily="34" charset="0"/>
            </a:endParaRPr>
          </a:p>
          <a:p>
            <a:pPr eaLnBrk="1" hangingPunct="1"/>
            <a:endParaRPr lang="sv-SE" altLang="en-US" b="1" dirty="0" smtClean="0">
              <a:latin typeface="Arial"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7297" eaLnBrk="0" hangingPunct="0">
              <a:spcBef>
                <a:spcPct val="30000"/>
              </a:spcBef>
              <a:defRPr sz="1200">
                <a:solidFill>
                  <a:schemeClr val="tx1"/>
                </a:solidFill>
                <a:latin typeface="Calibri" pitchFamily="34" charset="0"/>
              </a:defRPr>
            </a:lvl1pPr>
            <a:lvl2pPr marL="749934" indent="-288436" defTabSz="857297" eaLnBrk="0" hangingPunct="0">
              <a:spcBef>
                <a:spcPct val="30000"/>
              </a:spcBef>
              <a:defRPr sz="1200">
                <a:solidFill>
                  <a:schemeClr val="tx1"/>
                </a:solidFill>
                <a:latin typeface="Calibri" pitchFamily="34" charset="0"/>
              </a:defRPr>
            </a:lvl2pPr>
            <a:lvl3pPr marL="1153744" indent="-230749" defTabSz="857297" eaLnBrk="0" hangingPunct="0">
              <a:spcBef>
                <a:spcPct val="30000"/>
              </a:spcBef>
              <a:defRPr sz="1200">
                <a:solidFill>
                  <a:schemeClr val="tx1"/>
                </a:solidFill>
                <a:latin typeface="Calibri" pitchFamily="34" charset="0"/>
              </a:defRPr>
            </a:lvl3pPr>
            <a:lvl4pPr marL="1615242" indent="-230749" defTabSz="857297" eaLnBrk="0" hangingPunct="0">
              <a:spcBef>
                <a:spcPct val="30000"/>
              </a:spcBef>
              <a:defRPr sz="1200">
                <a:solidFill>
                  <a:schemeClr val="tx1"/>
                </a:solidFill>
                <a:latin typeface="Calibri" pitchFamily="34" charset="0"/>
              </a:defRPr>
            </a:lvl4pPr>
            <a:lvl5pPr marL="2076740" indent="-230749" defTabSz="857297" eaLnBrk="0" hangingPunct="0">
              <a:spcBef>
                <a:spcPct val="30000"/>
              </a:spcBef>
              <a:defRPr sz="1200">
                <a:solidFill>
                  <a:schemeClr val="tx1"/>
                </a:solidFill>
                <a:latin typeface="Calibri" pitchFamily="34" charset="0"/>
              </a:defRPr>
            </a:lvl5pPr>
            <a:lvl6pPr marL="2538237" indent="-230749" defTabSz="857297" eaLnBrk="0" fontAlgn="base" hangingPunct="0">
              <a:spcBef>
                <a:spcPct val="30000"/>
              </a:spcBef>
              <a:spcAft>
                <a:spcPct val="0"/>
              </a:spcAft>
              <a:defRPr sz="1200">
                <a:solidFill>
                  <a:schemeClr val="tx1"/>
                </a:solidFill>
                <a:latin typeface="Calibri" pitchFamily="34" charset="0"/>
              </a:defRPr>
            </a:lvl6pPr>
            <a:lvl7pPr marL="2999735" indent="-230749" defTabSz="857297" eaLnBrk="0" fontAlgn="base" hangingPunct="0">
              <a:spcBef>
                <a:spcPct val="30000"/>
              </a:spcBef>
              <a:spcAft>
                <a:spcPct val="0"/>
              </a:spcAft>
              <a:defRPr sz="1200">
                <a:solidFill>
                  <a:schemeClr val="tx1"/>
                </a:solidFill>
                <a:latin typeface="Calibri" pitchFamily="34" charset="0"/>
              </a:defRPr>
            </a:lvl7pPr>
            <a:lvl8pPr marL="3461233" indent="-230749" defTabSz="857297" eaLnBrk="0" fontAlgn="base" hangingPunct="0">
              <a:spcBef>
                <a:spcPct val="30000"/>
              </a:spcBef>
              <a:spcAft>
                <a:spcPct val="0"/>
              </a:spcAft>
              <a:defRPr sz="1200">
                <a:solidFill>
                  <a:schemeClr val="tx1"/>
                </a:solidFill>
                <a:latin typeface="Calibri" pitchFamily="34" charset="0"/>
              </a:defRPr>
            </a:lvl8pPr>
            <a:lvl9pPr marL="3922730" indent="-230749" defTabSz="85729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latin typeface="Arial" pitchFamily="34" charset="0"/>
                <a:cs typeface="Arial" pitchFamily="34" charset="0"/>
              </a:rPr>
              <a:t>Page # - </a:t>
            </a:r>
            <a:fld id="{E4FD4C8B-541B-4682-B6AF-A604A4B8674D}" type="slidenum">
              <a:rPr lang="en-US" altLang="en-US" smtClean="0">
                <a:latin typeface="Arial" pitchFamily="34" charset="0"/>
                <a:cs typeface="Arial" pitchFamily="34" charset="0"/>
              </a:rPr>
              <a:pPr eaLnBrk="1" hangingPunct="1">
                <a:spcBef>
                  <a:spcPct val="0"/>
                </a:spcBef>
              </a:pPr>
              <a:t>11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89566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smtClean="0">
                <a:latin typeface="Arial" pitchFamily="34" charset="0"/>
              </a:rPr>
              <a:t>In order to properly plan water and wastewater management, it is first important to determine both how much</a:t>
            </a:r>
            <a:r>
              <a:rPr lang="en-US" altLang="en-US" b="0" baseline="0" dirty="0" smtClean="0">
                <a:latin typeface="Arial" pitchFamily="34" charset="0"/>
              </a:rPr>
              <a:t> water will be needed and </a:t>
            </a:r>
            <a:r>
              <a:rPr lang="en-US" altLang="en-US" b="0" dirty="0" smtClean="0">
                <a:latin typeface="Arial" pitchFamily="34" charset="0"/>
              </a:rPr>
              <a:t>how much wastewater is likely to be generated. This slide lists a number of factors that will affect both the amount of water and wastewater and the possible solutions. For example, time considerations can include not only the mission duration but also the amount of time available prior to deployment and time available to meet mission requirements.  </a:t>
            </a:r>
          </a:p>
          <a:p>
            <a:pPr eaLnBrk="1" hangingPunct="1"/>
            <a:endParaRPr lang="en-US" altLang="en-US" b="0" dirty="0" smtClean="0">
              <a:latin typeface="Arial" pitchFamily="34" charset="0"/>
            </a:endParaRPr>
          </a:p>
          <a:p>
            <a:pPr eaLnBrk="1" hangingPunct="1"/>
            <a:r>
              <a:rPr lang="en-US" altLang="en-US" b="0" dirty="0" smtClean="0">
                <a:latin typeface="Arial" pitchFamily="34" charset="0"/>
              </a:rPr>
              <a:t>Other considerations include:</a:t>
            </a:r>
          </a:p>
          <a:p>
            <a:pPr eaLnBrk="1" hangingPunct="1">
              <a:buFontTx/>
              <a:buChar char="•"/>
            </a:pPr>
            <a:r>
              <a:rPr lang="en-US" altLang="en-US" b="0" dirty="0" smtClean="0">
                <a:latin typeface="Arial" pitchFamily="34" charset="0"/>
              </a:rPr>
              <a:t> Risks to groundwater, surface water, and sources of potable water</a:t>
            </a:r>
          </a:p>
          <a:p>
            <a:pPr eaLnBrk="1" hangingPunct="1">
              <a:buFontTx/>
              <a:buChar char="•"/>
            </a:pPr>
            <a:r>
              <a:rPr lang="en-US" altLang="en-US" b="0" dirty="0" smtClean="0">
                <a:latin typeface="Arial" pitchFamily="34" charset="0"/>
              </a:rPr>
              <a:t> Dust control and respiratory health hazards (dust abatement)</a:t>
            </a:r>
          </a:p>
          <a:p>
            <a:pPr eaLnBrk="1" hangingPunct="1">
              <a:buFontTx/>
              <a:buChar char="•"/>
            </a:pPr>
            <a:r>
              <a:rPr lang="en-US" altLang="en-US" b="0" dirty="0" smtClean="0">
                <a:latin typeface="Arial" pitchFamily="34" charset="0"/>
              </a:rPr>
              <a:t> Vector and bird control</a:t>
            </a:r>
          </a:p>
          <a:p>
            <a:pPr eaLnBrk="1" hangingPunct="1">
              <a:buFontTx/>
              <a:buChar char="•"/>
            </a:pPr>
            <a:r>
              <a:rPr lang="en-US" altLang="en-US" b="0" dirty="0" smtClean="0">
                <a:latin typeface="Arial" pitchFamily="34" charset="0"/>
              </a:rPr>
              <a:t> Grease traps at necessary locations (e.g. dining facility)</a:t>
            </a:r>
          </a:p>
          <a:p>
            <a:pPr eaLnBrk="1" hangingPunct="1"/>
            <a:endParaRPr lang="en-US" altLang="en-US" b="0" dirty="0" smtClean="0">
              <a:latin typeface="Arial" pitchFamily="34" charset="0"/>
            </a:endParaRPr>
          </a:p>
          <a:p>
            <a:pPr eaLnBrk="1" hangingPunct="1"/>
            <a:r>
              <a:rPr lang="en-US" altLang="en-US" b="0" dirty="0" smtClean="0">
                <a:latin typeface="Arial" pitchFamily="34" charset="0"/>
              </a:rPr>
              <a:t>Some of these issues are addressed in more detail in the technical module’s “Introduction” briefing.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7297" eaLnBrk="0" hangingPunct="0">
              <a:spcBef>
                <a:spcPct val="30000"/>
              </a:spcBef>
              <a:defRPr sz="1200">
                <a:solidFill>
                  <a:schemeClr val="tx1"/>
                </a:solidFill>
                <a:latin typeface="Calibri" pitchFamily="34" charset="0"/>
              </a:defRPr>
            </a:lvl1pPr>
            <a:lvl2pPr marL="749934" indent="-288436" defTabSz="857297" eaLnBrk="0" hangingPunct="0">
              <a:spcBef>
                <a:spcPct val="30000"/>
              </a:spcBef>
              <a:defRPr sz="1200">
                <a:solidFill>
                  <a:schemeClr val="tx1"/>
                </a:solidFill>
                <a:latin typeface="Calibri" pitchFamily="34" charset="0"/>
              </a:defRPr>
            </a:lvl2pPr>
            <a:lvl3pPr marL="1153744" indent="-230749" defTabSz="857297" eaLnBrk="0" hangingPunct="0">
              <a:spcBef>
                <a:spcPct val="30000"/>
              </a:spcBef>
              <a:defRPr sz="1200">
                <a:solidFill>
                  <a:schemeClr val="tx1"/>
                </a:solidFill>
                <a:latin typeface="Calibri" pitchFamily="34" charset="0"/>
              </a:defRPr>
            </a:lvl3pPr>
            <a:lvl4pPr marL="1615242" indent="-230749" defTabSz="857297" eaLnBrk="0" hangingPunct="0">
              <a:spcBef>
                <a:spcPct val="30000"/>
              </a:spcBef>
              <a:defRPr sz="1200">
                <a:solidFill>
                  <a:schemeClr val="tx1"/>
                </a:solidFill>
                <a:latin typeface="Calibri" pitchFamily="34" charset="0"/>
              </a:defRPr>
            </a:lvl4pPr>
            <a:lvl5pPr marL="2076740" indent="-230749" defTabSz="857297" eaLnBrk="0" hangingPunct="0">
              <a:spcBef>
                <a:spcPct val="30000"/>
              </a:spcBef>
              <a:defRPr sz="1200">
                <a:solidFill>
                  <a:schemeClr val="tx1"/>
                </a:solidFill>
                <a:latin typeface="Calibri" pitchFamily="34" charset="0"/>
              </a:defRPr>
            </a:lvl5pPr>
            <a:lvl6pPr marL="2538237" indent="-230749" defTabSz="857297" eaLnBrk="0" fontAlgn="base" hangingPunct="0">
              <a:spcBef>
                <a:spcPct val="30000"/>
              </a:spcBef>
              <a:spcAft>
                <a:spcPct val="0"/>
              </a:spcAft>
              <a:defRPr sz="1200">
                <a:solidFill>
                  <a:schemeClr val="tx1"/>
                </a:solidFill>
                <a:latin typeface="Calibri" pitchFamily="34" charset="0"/>
              </a:defRPr>
            </a:lvl6pPr>
            <a:lvl7pPr marL="2999735" indent="-230749" defTabSz="857297" eaLnBrk="0" fontAlgn="base" hangingPunct="0">
              <a:spcBef>
                <a:spcPct val="30000"/>
              </a:spcBef>
              <a:spcAft>
                <a:spcPct val="0"/>
              </a:spcAft>
              <a:defRPr sz="1200">
                <a:solidFill>
                  <a:schemeClr val="tx1"/>
                </a:solidFill>
                <a:latin typeface="Calibri" pitchFamily="34" charset="0"/>
              </a:defRPr>
            </a:lvl7pPr>
            <a:lvl8pPr marL="3461233" indent="-230749" defTabSz="857297" eaLnBrk="0" fontAlgn="base" hangingPunct="0">
              <a:spcBef>
                <a:spcPct val="30000"/>
              </a:spcBef>
              <a:spcAft>
                <a:spcPct val="0"/>
              </a:spcAft>
              <a:defRPr sz="1200">
                <a:solidFill>
                  <a:schemeClr val="tx1"/>
                </a:solidFill>
                <a:latin typeface="Calibri" pitchFamily="34" charset="0"/>
              </a:defRPr>
            </a:lvl8pPr>
            <a:lvl9pPr marL="3922730" indent="-230749" defTabSz="85729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latin typeface="Arial" pitchFamily="34" charset="0"/>
                <a:cs typeface="Arial" pitchFamily="34" charset="0"/>
              </a:rPr>
              <a:t>Page # - </a:t>
            </a:r>
            <a:fld id="{DA8C29AA-BDB2-4F41-8A4C-2E7E5872D9A7}" type="slidenum">
              <a:rPr lang="en-US" altLang="en-US" smtClean="0">
                <a:latin typeface="Arial" pitchFamily="34" charset="0"/>
                <a:cs typeface="Arial" pitchFamily="34" charset="0"/>
              </a:rPr>
              <a:pPr eaLnBrk="1" hangingPunct="1">
                <a:spcBef>
                  <a:spcPct val="0"/>
                </a:spcBef>
              </a:pPr>
              <a:t>12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77660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 example planning factors from </a:t>
            </a:r>
            <a:r>
              <a:rPr lang="en-US" altLang="en-US" b="0" baseline="0" dirty="0" smtClean="0"/>
              <a:t>ATP 3.12.1.4, Deployed Force Infrastructure</a:t>
            </a:r>
            <a:r>
              <a:rPr lang="en-US" altLang="en-US" baseline="0" dirty="0" smtClean="0"/>
              <a:t>. </a:t>
            </a:r>
            <a:r>
              <a:rPr lang="en-US" altLang="en-US" dirty="0" smtClean="0"/>
              <a:t>Your unit’s water usage will vary based on location and mission requirements.   </a:t>
            </a:r>
          </a:p>
          <a:p>
            <a:endParaRPr lang="en-US" altLang="en-US" dirty="0" smtClean="0"/>
          </a:p>
          <a:p>
            <a:r>
              <a:rPr lang="en-US" altLang="en-US" dirty="0" smtClean="0"/>
              <a:t>The “10% loss factor” accounts for potential losses in the water distribution network to include leaks from connections, pipes, and storage bladders.</a:t>
            </a:r>
          </a:p>
          <a:p>
            <a:endParaRPr lang="en-US" altLang="en-US" dirty="0" smtClean="0"/>
          </a:p>
          <a:p>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4D8FDD-C559-4B58-A0B8-55958A716D18}" type="slidenum">
              <a:rPr lang="en-US" altLang="en-US" smtClean="0">
                <a:latin typeface="Arial" pitchFamily="34" charset="0"/>
                <a:cs typeface="Arial" pitchFamily="34" charset="0"/>
              </a:rPr>
              <a:pPr eaLnBrk="1" hangingPunct="1">
                <a:spcBef>
                  <a:spcPct val="0"/>
                </a:spcBef>
              </a:pPr>
              <a:t>13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81863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 example planning factors from </a:t>
            </a:r>
            <a:r>
              <a:rPr lang="en-US" altLang="en-US" b="0" baseline="0" dirty="0" smtClean="0"/>
              <a:t>ATP 3.12.1.4, Deployed Force Infrastructure, annex A</a:t>
            </a:r>
            <a:r>
              <a:rPr lang="en-US" altLang="en-US" b="0" dirty="0" smtClean="0"/>
              <a:t> </a:t>
            </a:r>
            <a:r>
              <a:rPr lang="en-US" altLang="en-US" dirty="0" smtClean="0"/>
              <a:t>for camps based on mission duration and water uses.  Your unit’s wastewater generation will vary based on location and mission requirements.   </a:t>
            </a:r>
          </a:p>
          <a:p>
            <a:endParaRPr lang="en-US" altLang="en-US" dirty="0" smtClean="0"/>
          </a:p>
          <a:p>
            <a:r>
              <a:rPr lang="sv-SE" altLang="en-US" dirty="0" smtClean="0">
                <a:latin typeface="Arial" pitchFamily="34" charset="0"/>
              </a:rPr>
              <a:t>This type of information is useful in planning for wastewater segregation requirements and reuse or recycling capability.</a:t>
            </a:r>
          </a:p>
          <a:p>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D8FEF4-4516-416E-9D29-A61133682DE4}" type="slidenum">
              <a:rPr lang="en-US" altLang="en-US" smtClean="0">
                <a:latin typeface="Arial" pitchFamily="34" charset="0"/>
                <a:cs typeface="Arial" pitchFamily="34" charset="0"/>
              </a:rPr>
              <a:pPr eaLnBrk="1" hangingPunct="1">
                <a:spcBef>
                  <a:spcPct val="0"/>
                </a:spcBef>
              </a:pPr>
              <a:t>14</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26117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Expected mission duration will affect the choice of techniques and equipment used for water and wastewater management (recycling, reuse, treatment and disposal) options, as listed in the slides later in this presentation. </a:t>
            </a:r>
          </a:p>
          <a:p>
            <a:endParaRPr lang="en-US" altLang="en-US" dirty="0" smtClean="0"/>
          </a:p>
          <a:p>
            <a:r>
              <a:rPr lang="en-US" altLang="en-US" dirty="0" smtClean="0"/>
              <a:t>These modules focus on solutions and options as a follow-on to field expedient solutions required during initial deployment.  The choice of methods are likely to become more complex as the camp matures or the mission changes.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643633-62A7-4012-8AC2-EF96A54F11AA}" type="slidenum">
              <a:rPr lang="en-US" altLang="en-US" smtClean="0">
                <a:latin typeface="Arial" pitchFamily="34" charset="0"/>
                <a:cs typeface="Arial" pitchFamily="34" charset="0"/>
              </a:rPr>
              <a:pPr eaLnBrk="1" hangingPunct="1">
                <a:spcBef>
                  <a:spcPct val="0"/>
                </a:spcBef>
              </a:pPr>
              <a:t>15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3020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two ways to handle water and wastewater management responsibilities: within the unit or going outside the unit, relying on contractor or HN capabilities.</a:t>
            </a:r>
          </a:p>
          <a:p>
            <a:endParaRPr lang="en-US" altLang="en-US" smtClean="0"/>
          </a:p>
          <a:p>
            <a:r>
              <a:rPr lang="en-US" altLang="en-US" smtClean="0"/>
              <a:t>This slide first lists some of the factors to consider when determining if your unit will be able to meet water and wastewater management requirements. It then notes the option for outside assistance in addressing potential shortfalls.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558B42-67BF-46BE-80BD-9D3CF4182898}" type="slidenum">
              <a:rPr lang="en-US" altLang="en-US" smtClean="0">
                <a:latin typeface="Arial" pitchFamily="34" charset="0"/>
                <a:cs typeface="Arial" pitchFamily="34" charset="0"/>
              </a:rPr>
              <a:pPr eaLnBrk="1" hangingPunct="1">
                <a:spcBef>
                  <a:spcPct val="0"/>
                </a:spcBef>
              </a:pPr>
              <a:t>16</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62430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hangingPunct="1">
              <a:defRPr/>
            </a:pPr>
            <a:r>
              <a:rPr lang="en-US" dirty="0" smtClean="0"/>
              <a:t>The feasibility of solutions is based on the availability of:	</a:t>
            </a:r>
          </a:p>
          <a:p>
            <a:pPr eaLnBrk="1" hangingPunct="1">
              <a:buFont typeface="Arial" pitchFamily="34" charset="0"/>
              <a:buChar char="•"/>
              <a:defRPr/>
            </a:pPr>
            <a:r>
              <a:rPr lang="en-US" dirty="0" smtClean="0"/>
              <a:t> manpower (and skill sets)</a:t>
            </a:r>
          </a:p>
          <a:p>
            <a:pPr eaLnBrk="1" hangingPunct="1">
              <a:buFont typeface="Arial" pitchFamily="34" charset="0"/>
              <a:buChar char="•"/>
              <a:defRPr/>
            </a:pPr>
            <a:r>
              <a:rPr lang="en-US" dirty="0" smtClean="0"/>
              <a:t> equipment</a:t>
            </a:r>
          </a:p>
          <a:p>
            <a:pPr eaLnBrk="1" hangingPunct="1">
              <a:buFont typeface="Arial" pitchFamily="34" charset="0"/>
              <a:buChar char="•"/>
              <a:defRPr/>
            </a:pPr>
            <a:r>
              <a:rPr lang="en-US" dirty="0" smtClean="0"/>
              <a:t> materials</a:t>
            </a:r>
          </a:p>
          <a:p>
            <a:pPr eaLnBrk="1" hangingPunct="1">
              <a:buFont typeface="Arial" pitchFamily="34" charset="0"/>
              <a:buChar char="•"/>
              <a:defRPr/>
            </a:pPr>
            <a:r>
              <a:rPr lang="en-US" dirty="0" smtClean="0"/>
              <a:t> funding</a:t>
            </a:r>
          </a:p>
          <a:p>
            <a:pPr eaLnBrk="1" hangingPunct="1">
              <a:buFont typeface="Arial" pitchFamily="34" charset="0"/>
              <a:buChar char="•"/>
              <a:defRPr/>
            </a:pPr>
            <a:r>
              <a:rPr lang="en-US" dirty="0" smtClean="0"/>
              <a:t> contracted support</a:t>
            </a:r>
          </a:p>
          <a:p>
            <a:pPr eaLnBrk="1" hangingPunct="1">
              <a:buFont typeface="Arial" pitchFamily="34" charset="0"/>
              <a:buChar char="•"/>
              <a:defRPr/>
            </a:pPr>
            <a:r>
              <a:rPr lang="en-US" dirty="0" smtClean="0"/>
              <a:t> cost-benefit analysis</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The suitability of solutions is based on:</a:t>
            </a:r>
          </a:p>
          <a:p>
            <a:pPr eaLnBrk="1" hangingPunct="1">
              <a:buFont typeface="Arial" pitchFamily="34" charset="0"/>
              <a:buChar char="•"/>
              <a:defRPr/>
            </a:pPr>
            <a:r>
              <a:rPr lang="en-US" dirty="0" smtClean="0"/>
              <a:t> terrain characteristics, such as soil composition, surface configuration, and slope</a:t>
            </a:r>
          </a:p>
          <a:p>
            <a:pPr eaLnBrk="1" hangingPunct="1">
              <a:buFont typeface="Arial" pitchFamily="34" charset="0"/>
              <a:buChar char="•"/>
              <a:defRPr/>
            </a:pPr>
            <a:r>
              <a:rPr lang="en-US" dirty="0" smtClean="0"/>
              <a:t> weather conditions, such as prevailing winds, humidity and precipitation </a:t>
            </a:r>
          </a:p>
          <a:p>
            <a:pPr eaLnBrk="1" hangingPunct="1">
              <a:buFont typeface="Arial" pitchFamily="34" charset="0"/>
              <a:buChar char="•"/>
              <a:defRPr/>
            </a:pPr>
            <a:r>
              <a:rPr lang="en-US" dirty="0" smtClean="0"/>
              <a:t> environmental conditions, including environmentally sensitive areas such as historical and cultural sites</a:t>
            </a:r>
          </a:p>
          <a:p>
            <a:pPr eaLnBrk="1" hangingPunct="1">
              <a:buFont typeface="Arial" pitchFamily="34" charset="0"/>
              <a:buChar char="•"/>
              <a:defRPr/>
            </a:pPr>
            <a:r>
              <a:rPr lang="en-US" dirty="0" smtClean="0"/>
              <a:t> health considerations in terms of health risk severity, probability of health risk, and the ability to mitigate risk</a:t>
            </a:r>
          </a:p>
          <a:p>
            <a:pPr eaLnBrk="1" hangingPunct="1">
              <a:buFont typeface="Arial" pitchFamily="34" charset="0"/>
              <a:buChar char="•"/>
              <a:defRPr/>
            </a:pPr>
            <a:r>
              <a:rPr lang="en-US" dirty="0" smtClean="0"/>
              <a:t> cost effectiveness in terms of both initial and sustainment costs</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The sustainability of solutions is based on:</a:t>
            </a:r>
          </a:p>
          <a:p>
            <a:pPr eaLnBrk="1" hangingPunct="1">
              <a:buFont typeface="Arial" pitchFamily="34" charset="0"/>
              <a:buChar char="•"/>
              <a:defRPr/>
            </a:pPr>
            <a:r>
              <a:rPr lang="en-US" dirty="0" smtClean="0"/>
              <a:t> mission demands</a:t>
            </a:r>
          </a:p>
          <a:p>
            <a:pPr eaLnBrk="1" hangingPunct="1">
              <a:buFont typeface="Arial" pitchFamily="34" charset="0"/>
              <a:buChar char="•"/>
              <a:defRPr/>
            </a:pPr>
            <a:r>
              <a:rPr lang="en-US" dirty="0" smtClean="0"/>
              <a:t> environmental considerations</a:t>
            </a:r>
          </a:p>
          <a:p>
            <a:pPr eaLnBrk="1" hangingPunct="1">
              <a:buFont typeface="Arial" pitchFamily="34" charset="0"/>
              <a:buChar char="•"/>
              <a:defRPr/>
            </a:pPr>
            <a:r>
              <a:rPr lang="en-US" dirty="0" smtClean="0"/>
              <a:t> acceptance or tolerance of the local population, host nation</a:t>
            </a:r>
          </a:p>
          <a:p>
            <a:pPr eaLnBrk="1" hangingPunct="1">
              <a:buFont typeface="Arial" pitchFamily="34" charset="0"/>
              <a:buChar char="•"/>
              <a:defRPr/>
            </a:pPr>
            <a:r>
              <a:rPr lang="en-US" dirty="0" smtClean="0"/>
              <a:t> allowable design and construction standards</a:t>
            </a:r>
          </a:p>
          <a:p>
            <a:pPr eaLnBrk="1" hangingPunct="1">
              <a:buFont typeface="Arial" pitchFamily="34" charset="0"/>
              <a:buChar char="•"/>
              <a:defRPr/>
            </a:pPr>
            <a:r>
              <a:rPr lang="en-US" dirty="0" smtClean="0"/>
              <a:t> cost effectiveness in terms of both initial and sustainment costs</a:t>
            </a:r>
          </a:p>
          <a:p>
            <a:pPr eaLnBrk="1" hangingPunct="1">
              <a:buFont typeface="Arial" pitchFamily="34" charset="0"/>
              <a:buChar char="•"/>
              <a:defRPr/>
            </a:pPr>
            <a:endParaRPr lang="en-US" dirty="0" smtClean="0"/>
          </a:p>
          <a:p>
            <a:pPr eaLnBrk="1" hangingPunct="1">
              <a:buFont typeface="Arial" pitchFamily="34" charset="0"/>
              <a:buNone/>
              <a:defRPr/>
            </a:pPr>
            <a:r>
              <a:rPr lang="en-US" dirty="0" smtClean="0"/>
              <a:t>In some cases, the deploying force will not be able to address all water and wastewater requirements internally and will therefore have to rely on contractor support.  It is important to incorporate environmental considerations into the contract specifications.  </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Once solutions have been identified and prioritized, the EO should present these for consideration by the EMB and the commander.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7297" eaLnBrk="0" hangingPunct="0">
              <a:spcBef>
                <a:spcPct val="30000"/>
              </a:spcBef>
              <a:defRPr sz="1200">
                <a:solidFill>
                  <a:schemeClr val="tx1"/>
                </a:solidFill>
                <a:latin typeface="Calibri" pitchFamily="34" charset="0"/>
              </a:defRPr>
            </a:lvl1pPr>
            <a:lvl2pPr marL="749934" indent="-288436" defTabSz="857297" eaLnBrk="0" hangingPunct="0">
              <a:spcBef>
                <a:spcPct val="30000"/>
              </a:spcBef>
              <a:defRPr sz="1200">
                <a:solidFill>
                  <a:schemeClr val="tx1"/>
                </a:solidFill>
                <a:latin typeface="Calibri" pitchFamily="34" charset="0"/>
              </a:defRPr>
            </a:lvl2pPr>
            <a:lvl3pPr marL="1153744" indent="-230749" defTabSz="857297" eaLnBrk="0" hangingPunct="0">
              <a:spcBef>
                <a:spcPct val="30000"/>
              </a:spcBef>
              <a:defRPr sz="1200">
                <a:solidFill>
                  <a:schemeClr val="tx1"/>
                </a:solidFill>
                <a:latin typeface="Calibri" pitchFamily="34" charset="0"/>
              </a:defRPr>
            </a:lvl3pPr>
            <a:lvl4pPr marL="1615242" indent="-230749" defTabSz="857297" eaLnBrk="0" hangingPunct="0">
              <a:spcBef>
                <a:spcPct val="30000"/>
              </a:spcBef>
              <a:defRPr sz="1200">
                <a:solidFill>
                  <a:schemeClr val="tx1"/>
                </a:solidFill>
                <a:latin typeface="Calibri" pitchFamily="34" charset="0"/>
              </a:defRPr>
            </a:lvl4pPr>
            <a:lvl5pPr marL="2076740" indent="-230749" defTabSz="857297" eaLnBrk="0" hangingPunct="0">
              <a:spcBef>
                <a:spcPct val="30000"/>
              </a:spcBef>
              <a:defRPr sz="1200">
                <a:solidFill>
                  <a:schemeClr val="tx1"/>
                </a:solidFill>
                <a:latin typeface="Calibri" pitchFamily="34" charset="0"/>
              </a:defRPr>
            </a:lvl5pPr>
            <a:lvl6pPr marL="2538237" indent="-230749" defTabSz="857297" eaLnBrk="0" fontAlgn="base" hangingPunct="0">
              <a:spcBef>
                <a:spcPct val="30000"/>
              </a:spcBef>
              <a:spcAft>
                <a:spcPct val="0"/>
              </a:spcAft>
              <a:defRPr sz="1200">
                <a:solidFill>
                  <a:schemeClr val="tx1"/>
                </a:solidFill>
                <a:latin typeface="Calibri" pitchFamily="34" charset="0"/>
              </a:defRPr>
            </a:lvl6pPr>
            <a:lvl7pPr marL="2999735" indent="-230749" defTabSz="857297" eaLnBrk="0" fontAlgn="base" hangingPunct="0">
              <a:spcBef>
                <a:spcPct val="30000"/>
              </a:spcBef>
              <a:spcAft>
                <a:spcPct val="0"/>
              </a:spcAft>
              <a:defRPr sz="1200">
                <a:solidFill>
                  <a:schemeClr val="tx1"/>
                </a:solidFill>
                <a:latin typeface="Calibri" pitchFamily="34" charset="0"/>
              </a:defRPr>
            </a:lvl7pPr>
            <a:lvl8pPr marL="3461233" indent="-230749" defTabSz="857297" eaLnBrk="0" fontAlgn="base" hangingPunct="0">
              <a:spcBef>
                <a:spcPct val="30000"/>
              </a:spcBef>
              <a:spcAft>
                <a:spcPct val="0"/>
              </a:spcAft>
              <a:defRPr sz="1200">
                <a:solidFill>
                  <a:schemeClr val="tx1"/>
                </a:solidFill>
                <a:latin typeface="Calibri" pitchFamily="34" charset="0"/>
              </a:defRPr>
            </a:lvl8pPr>
            <a:lvl9pPr marL="3922730" indent="-230749" defTabSz="85729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latin typeface="Arial" pitchFamily="34" charset="0"/>
                <a:cs typeface="Arial" pitchFamily="34" charset="0"/>
              </a:rPr>
              <a:t>Page # - </a:t>
            </a:r>
            <a:fld id="{F6B84104-6146-4C41-9017-B97AC78F24E0}" type="slidenum">
              <a:rPr lang="en-US" altLang="en-US" smtClean="0">
                <a:latin typeface="Arial" pitchFamily="34" charset="0"/>
                <a:cs typeface="Arial" pitchFamily="34" charset="0"/>
              </a:rPr>
              <a:pPr eaLnBrk="1" hangingPunct="1">
                <a:spcBef>
                  <a:spcPct val="0"/>
                </a:spcBef>
              </a:pPr>
              <a:t>17</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14742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itchFamily="34" charset="0"/>
              </a:rPr>
              <a:t>Water and wastewater management is the demand/reduction, recycling/reuse, conveyance, treatment, or disposal of water and wastewater in an effort to ensure a healthy and sanitary environment for base personnel, while preserving the environment and sustaining mission readiness.  It also includes the measures and activities necessary for minimizing water use and wastewater generation.  </a:t>
            </a:r>
          </a:p>
          <a:p>
            <a:pPr eaLnBrk="1" hangingPunct="1"/>
            <a:endParaRPr lang="sv-SE" altLang="en-US" dirty="0" smtClean="0">
              <a:latin typeface="Arial" pitchFamily="34"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7297" eaLnBrk="0" hangingPunct="0">
              <a:spcBef>
                <a:spcPct val="30000"/>
              </a:spcBef>
              <a:defRPr sz="1200">
                <a:solidFill>
                  <a:schemeClr val="tx1"/>
                </a:solidFill>
                <a:latin typeface="Calibri" pitchFamily="34" charset="0"/>
              </a:defRPr>
            </a:lvl1pPr>
            <a:lvl2pPr marL="749934" indent="-288436" defTabSz="857297" eaLnBrk="0" hangingPunct="0">
              <a:spcBef>
                <a:spcPct val="30000"/>
              </a:spcBef>
              <a:defRPr sz="1200">
                <a:solidFill>
                  <a:schemeClr val="tx1"/>
                </a:solidFill>
                <a:latin typeface="Calibri" pitchFamily="34" charset="0"/>
              </a:defRPr>
            </a:lvl2pPr>
            <a:lvl3pPr marL="1153744" indent="-230749" defTabSz="857297" eaLnBrk="0" hangingPunct="0">
              <a:spcBef>
                <a:spcPct val="30000"/>
              </a:spcBef>
              <a:defRPr sz="1200">
                <a:solidFill>
                  <a:schemeClr val="tx1"/>
                </a:solidFill>
                <a:latin typeface="Calibri" pitchFamily="34" charset="0"/>
              </a:defRPr>
            </a:lvl3pPr>
            <a:lvl4pPr marL="1615242" indent="-230749" defTabSz="857297" eaLnBrk="0" hangingPunct="0">
              <a:spcBef>
                <a:spcPct val="30000"/>
              </a:spcBef>
              <a:defRPr sz="1200">
                <a:solidFill>
                  <a:schemeClr val="tx1"/>
                </a:solidFill>
                <a:latin typeface="Calibri" pitchFamily="34" charset="0"/>
              </a:defRPr>
            </a:lvl4pPr>
            <a:lvl5pPr marL="2076740" indent="-230749" defTabSz="857297" eaLnBrk="0" hangingPunct="0">
              <a:spcBef>
                <a:spcPct val="30000"/>
              </a:spcBef>
              <a:defRPr sz="1200">
                <a:solidFill>
                  <a:schemeClr val="tx1"/>
                </a:solidFill>
                <a:latin typeface="Calibri" pitchFamily="34" charset="0"/>
              </a:defRPr>
            </a:lvl5pPr>
            <a:lvl6pPr marL="2538237" indent="-230749" defTabSz="857297" eaLnBrk="0" fontAlgn="base" hangingPunct="0">
              <a:spcBef>
                <a:spcPct val="30000"/>
              </a:spcBef>
              <a:spcAft>
                <a:spcPct val="0"/>
              </a:spcAft>
              <a:defRPr sz="1200">
                <a:solidFill>
                  <a:schemeClr val="tx1"/>
                </a:solidFill>
                <a:latin typeface="Calibri" pitchFamily="34" charset="0"/>
              </a:defRPr>
            </a:lvl6pPr>
            <a:lvl7pPr marL="2999735" indent="-230749" defTabSz="857297" eaLnBrk="0" fontAlgn="base" hangingPunct="0">
              <a:spcBef>
                <a:spcPct val="30000"/>
              </a:spcBef>
              <a:spcAft>
                <a:spcPct val="0"/>
              </a:spcAft>
              <a:defRPr sz="1200">
                <a:solidFill>
                  <a:schemeClr val="tx1"/>
                </a:solidFill>
                <a:latin typeface="Calibri" pitchFamily="34" charset="0"/>
              </a:defRPr>
            </a:lvl7pPr>
            <a:lvl8pPr marL="3461233" indent="-230749" defTabSz="857297" eaLnBrk="0" fontAlgn="base" hangingPunct="0">
              <a:spcBef>
                <a:spcPct val="30000"/>
              </a:spcBef>
              <a:spcAft>
                <a:spcPct val="0"/>
              </a:spcAft>
              <a:defRPr sz="1200">
                <a:solidFill>
                  <a:schemeClr val="tx1"/>
                </a:solidFill>
                <a:latin typeface="Calibri" pitchFamily="34" charset="0"/>
              </a:defRPr>
            </a:lvl8pPr>
            <a:lvl9pPr marL="3922730" indent="-230749" defTabSz="85729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latin typeface="Arial" pitchFamily="34" charset="0"/>
                <a:cs typeface="Arial" pitchFamily="34" charset="0"/>
              </a:rPr>
              <a:t>Page # - </a:t>
            </a:r>
            <a:fld id="{8B8AF21B-89E3-4071-A37B-7CAF263953FF}" type="slidenum">
              <a:rPr lang="en-US" altLang="en-US" smtClean="0">
                <a:latin typeface="Arial" pitchFamily="34" charset="0"/>
                <a:cs typeface="Arial" pitchFamily="34" charset="0"/>
              </a:rPr>
              <a:pPr eaLnBrk="1" hangingPunct="1">
                <a:spcBef>
                  <a:spcPct val="0"/>
                </a:spcBef>
              </a:pPr>
              <a:t>18</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0104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Water is a precious resource. There are a number of ways to reduce water demand, both in terms of practices and the types of technologies used. Some examples are listed here.</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2F335D-524C-4DB9-87BC-B40E6C4FFA5A}" type="slidenum">
              <a:rPr lang="en-US" altLang="en-US" smtClean="0">
                <a:latin typeface="Arial" pitchFamily="34" charset="0"/>
                <a:cs typeface="Arial" pitchFamily="34" charset="0"/>
              </a:rPr>
              <a:pPr eaLnBrk="1" hangingPunct="1">
                <a:spcBef>
                  <a:spcPct val="0"/>
                </a:spcBef>
              </a:pPr>
              <a:t>19</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45774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799014-901A-42ED-9434-AA8939CCA192}" type="slidenum">
              <a:rPr lang="en-US" altLang="en-US" smtClean="0">
                <a:latin typeface="Arial" pitchFamily="34" charset="0"/>
                <a:cs typeface="Arial" pitchFamily="34" charset="0"/>
              </a:rPr>
              <a:pPr eaLnBrk="1" hangingPunct="1">
                <a:spcBef>
                  <a:spcPct val="0"/>
                </a:spcBef>
              </a:pPr>
              <a:t>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73368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briefing is limited to the most common methods of obtaining and treating water in current deployed operations.  It also assumes that existing potable water systems are not in place.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CC9A47-AB6C-4C56-8A73-1C20A997EDEA}" type="slidenum">
              <a:rPr lang="en-US" altLang="en-US" smtClean="0">
                <a:latin typeface="Arial" pitchFamily="34" charset="0"/>
                <a:cs typeface="Arial" pitchFamily="34" charset="0"/>
              </a:rPr>
              <a:pPr eaLnBrk="1" hangingPunct="1">
                <a:spcBef>
                  <a:spcPct val="0"/>
                </a:spcBef>
              </a:pPr>
              <a:t>20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35575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Sources for bulk water delivery could be from the host nation, from the lead nation or other sending forces.</a:t>
            </a:r>
          </a:p>
          <a:p>
            <a:endParaRPr lang="en-US" altLang="en-US" smtClean="0"/>
          </a:p>
          <a:p>
            <a:r>
              <a:rPr lang="en-US" altLang="en-US" smtClean="0"/>
              <a:t>More details about this water source option are outlined on the next slide.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C05A15-DD2A-4C2E-BC3D-A306776E4015}" type="slidenum">
              <a:rPr lang="en-US" altLang="en-US" smtClean="0">
                <a:latin typeface="Arial" pitchFamily="34" charset="0"/>
                <a:cs typeface="Arial" pitchFamily="34" charset="0"/>
              </a:rPr>
              <a:pPr eaLnBrk="1" hangingPunct="1">
                <a:spcBef>
                  <a:spcPct val="0"/>
                </a:spcBef>
              </a:pPr>
              <a:t>21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28023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2D898A-B209-4244-ABAF-066DB389E7A9}" type="slidenum">
              <a:rPr lang="en-US" altLang="en-US" smtClean="0">
                <a:latin typeface="Arial" pitchFamily="34" charset="0"/>
                <a:cs typeface="Arial" pitchFamily="34" charset="0"/>
              </a:rPr>
              <a:pPr eaLnBrk="1" hangingPunct="1">
                <a:spcBef>
                  <a:spcPct val="0"/>
                </a:spcBef>
              </a:pPr>
              <a:t>22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816516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is an underlying assumption that bottled water is potable. However, the way the plastic bottles are stored has an tremendous impact on its potability: if not adequately protected from the sun and heat, the degradation of the plastic negatively affects potability. The challenges of properly disposing of used water bottles obviously presents another major drawback to this option.</a:t>
            </a:r>
          </a:p>
          <a:p>
            <a:endParaRPr lang="en-US" altLang="en-US" smtClean="0"/>
          </a:p>
          <a:p>
            <a:r>
              <a:rPr lang="en-US" altLang="en-US" smtClean="0"/>
              <a:t>More details about this water source option are outlined on the next slide.</a:t>
            </a:r>
          </a:p>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7D96EC-56B6-4946-A46C-548F49CED0DE}" type="slidenum">
              <a:rPr lang="en-US" altLang="en-US" smtClean="0">
                <a:latin typeface="Arial" pitchFamily="34" charset="0"/>
                <a:cs typeface="Arial" pitchFamily="34" charset="0"/>
              </a:rPr>
              <a:pPr eaLnBrk="1" hangingPunct="1">
                <a:spcBef>
                  <a:spcPct val="0"/>
                </a:spcBef>
              </a:pPr>
              <a:t>23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53212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3D9CE8-CC5A-47B5-A360-5F44FBEEC054}" type="slidenum">
              <a:rPr lang="en-US" altLang="en-US" smtClean="0">
                <a:latin typeface="Arial" pitchFamily="34" charset="0"/>
                <a:cs typeface="Arial" pitchFamily="34" charset="0"/>
              </a:rPr>
              <a:pPr eaLnBrk="1" hangingPunct="1">
                <a:spcBef>
                  <a:spcPct val="0"/>
                </a:spcBef>
              </a:pPr>
              <a:t>24</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2529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Reverse osmosis (RO) can treat most types of contaminated water, to include nuclear, biologically, chemically (NBC)-contaminated water (with specialized attachment); however, it cannot treat oil-contaminated water.  While a RO can treat chlorinated water, doing so will very quickly degrade the filter membranes.  </a:t>
            </a:r>
          </a:p>
          <a:p>
            <a:r>
              <a:rPr lang="en-US" altLang="en-US" dirty="0" smtClean="0"/>
              <a:t>Different countries have different RO systems and the water may need to be softened.</a:t>
            </a:r>
          </a:p>
          <a:p>
            <a:r>
              <a:rPr lang="en-US" altLang="en-US" dirty="0" smtClean="0"/>
              <a:t>Maintenance and backwashing of RO requires approximately 4 hours per day.</a:t>
            </a:r>
          </a:p>
          <a:p>
            <a:r>
              <a:rPr lang="en-US" altLang="en-US" b="0" dirty="0" smtClean="0"/>
              <a:t>The amount of untreated</a:t>
            </a:r>
            <a:r>
              <a:rPr lang="en-US" altLang="en-US" b="0" baseline="0" dirty="0" smtClean="0"/>
              <a:t> water needed to create one unit of potable water will depend on the specific equipment used as well as the quality of the water source.</a:t>
            </a:r>
            <a:endParaRPr lang="en-US" altLang="en-US" b="0" dirty="0" smtClean="0"/>
          </a:p>
          <a:p>
            <a:endParaRPr lang="en-US" altLang="en-US" dirty="0" smtClean="0"/>
          </a:p>
          <a:p>
            <a:r>
              <a:rPr lang="en-US" altLang="en-US" dirty="0" smtClean="0"/>
              <a:t>More details about this water treatment option are outlined on the next slide.</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16DFBA-BFD2-43D3-B403-324CDC24D8CA}" type="slidenum">
              <a:rPr lang="en-US" altLang="en-US" smtClean="0">
                <a:latin typeface="Arial" pitchFamily="34" charset="0"/>
                <a:cs typeface="Arial" pitchFamily="34" charset="0"/>
              </a:rPr>
              <a:pPr eaLnBrk="1" hangingPunct="1">
                <a:spcBef>
                  <a:spcPct val="0"/>
                </a:spcBef>
              </a:pPr>
              <a:t>25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809228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F13E04-B8AD-40B5-9CE4-69BE1DB737A7}" type="slidenum">
              <a:rPr lang="en-US" altLang="en-US" smtClean="0">
                <a:latin typeface="Arial" pitchFamily="34" charset="0"/>
                <a:cs typeface="Arial" pitchFamily="34" charset="0"/>
              </a:rPr>
              <a:pPr eaLnBrk="1" hangingPunct="1">
                <a:spcBef>
                  <a:spcPct val="0"/>
                </a:spcBef>
              </a:pPr>
              <a:t>26</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98602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Filtration can include sand filters, granular activated carbon, or microfiltration. </a:t>
            </a:r>
            <a:r>
              <a:rPr lang="en-US" altLang="en-US" b="0" dirty="0" smtClean="0"/>
              <a:t>This focuses on aspects specifically related to a fixed, rather than</a:t>
            </a:r>
            <a:r>
              <a:rPr lang="en-US" altLang="en-US" b="0" baseline="0" dirty="0" smtClean="0"/>
              <a:t> mobile, facility.</a:t>
            </a:r>
            <a:endParaRPr lang="en-US" altLang="en-US" b="0" dirty="0" smtClean="0"/>
          </a:p>
          <a:p>
            <a:endParaRPr lang="en-US" altLang="en-US" b="0" dirty="0" smtClean="0"/>
          </a:p>
          <a:p>
            <a:r>
              <a:rPr lang="en-US" altLang="en-US" dirty="0" smtClean="0"/>
              <a:t>More details about this water treatment option are outlined on the next slide.</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986780F-D673-4724-8AB7-F0F9DF1CA1D8}" type="slidenum">
              <a:rPr lang="en-US" altLang="en-US" smtClean="0">
                <a:latin typeface="Arial" pitchFamily="34" charset="0"/>
                <a:cs typeface="Arial" pitchFamily="34" charset="0"/>
              </a:rPr>
              <a:pPr eaLnBrk="1" hangingPunct="1">
                <a:spcBef>
                  <a:spcPct val="0"/>
                </a:spcBef>
              </a:pPr>
              <a:t>27</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971891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11E66F-2E2C-416B-AE1F-7CE68FCC8608}" type="slidenum">
              <a:rPr lang="en-US" altLang="en-US" smtClean="0">
                <a:latin typeface="Arial" pitchFamily="34" charset="0"/>
                <a:cs typeface="Arial" pitchFamily="34" charset="0"/>
              </a:rPr>
              <a:pPr eaLnBrk="1" hangingPunct="1">
                <a:spcBef>
                  <a:spcPct val="0"/>
                </a:spcBef>
              </a:pPr>
              <a:t>28</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77297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473C8C-9EFF-4E80-B36E-D0B9DBDB3A3B}" type="slidenum">
              <a:rPr lang="en-US" altLang="en-US" smtClean="0">
                <a:latin typeface="Arial" pitchFamily="34" charset="0"/>
                <a:cs typeface="Arial" pitchFamily="34" charset="0"/>
              </a:rPr>
              <a:pPr eaLnBrk="1" hangingPunct="1">
                <a:spcBef>
                  <a:spcPct val="0"/>
                </a:spcBef>
              </a:pPr>
              <a:t>30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78359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lays out the main objectives for water and wastewater management.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378E8D-DFA3-4F47-AE75-34F9AAA7399D}" type="slidenum">
              <a:rPr lang="en-US" altLang="en-US" smtClean="0">
                <a:latin typeface="Arial" pitchFamily="34" charset="0"/>
                <a:cs typeface="Arial" pitchFamily="34" charset="0"/>
              </a:rPr>
              <a:pPr eaLnBrk="1" hangingPunct="1">
                <a:spcBef>
                  <a:spcPct val="0"/>
                </a:spcBef>
              </a:pPr>
              <a:t>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15613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82CB4E-E4CB-4FB9-AE10-DAC6EB30907D}" type="slidenum">
              <a:rPr lang="en-US" altLang="en-US" smtClean="0">
                <a:latin typeface="Arial" pitchFamily="34" charset="0"/>
                <a:cs typeface="Arial" pitchFamily="34" charset="0"/>
              </a:rPr>
              <a:pPr eaLnBrk="1" hangingPunct="1">
                <a:spcBef>
                  <a:spcPct val="0"/>
                </a:spcBef>
              </a:pPr>
              <a:t>31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475865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water treatment option are outlined on the next slide.</a:t>
            </a:r>
          </a:p>
          <a:p>
            <a:endParaRPr lang="en-US" altLang="en-US" smtClean="0"/>
          </a:p>
          <a:p>
            <a:r>
              <a:rPr lang="en-US" altLang="en-US" smtClean="0"/>
              <a:t>Before investigating more complex options, determine the capabilities of the Host Nation and whether that provides the most feasible disposal option.</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759637-61E5-41D3-ACA2-08941695FA30}" type="slidenum">
              <a:rPr lang="en-US" altLang="en-US" smtClean="0">
                <a:latin typeface="Arial" pitchFamily="34" charset="0"/>
                <a:cs typeface="Arial" pitchFamily="34" charset="0"/>
              </a:rPr>
              <a:pPr eaLnBrk="1" hangingPunct="1">
                <a:spcBef>
                  <a:spcPct val="0"/>
                </a:spcBef>
              </a:pPr>
              <a:t>32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866184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40E59-D711-4B87-89EE-04790957AB1F}" type="slidenum">
              <a:rPr lang="en-US" altLang="en-US" smtClean="0">
                <a:latin typeface="Arial" pitchFamily="34" charset="0"/>
                <a:cs typeface="Arial" pitchFamily="34" charset="0"/>
              </a:rPr>
              <a:pPr eaLnBrk="1" hangingPunct="1">
                <a:spcBef>
                  <a:spcPct val="0"/>
                </a:spcBef>
              </a:pPr>
              <a:t>33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81594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Lagoons are a low cost method of achieving acceptable treatment levels of wastewater effluent.  Lagoons can typically treat to biochemical oxygen demand (measure of the organic content in wastewater) and total suspended solids (measure of the physical quality of wastewater</a:t>
            </a:r>
            <a:r>
              <a:rPr lang="en-US" altLang="en-US" b="0" dirty="0" smtClean="0"/>
              <a:t>) to a limited le</a:t>
            </a:r>
            <a:r>
              <a:rPr lang="en-US" altLang="en-US" dirty="0" smtClean="0"/>
              <a:t>vel.</a:t>
            </a:r>
          </a:p>
          <a:p>
            <a:endParaRPr lang="en-US" altLang="en-US" dirty="0" smtClean="0"/>
          </a:p>
          <a:p>
            <a:r>
              <a:rPr lang="en-US" altLang="en-US" dirty="0" smtClean="0"/>
              <a:t>Bacterial activity does not occur in colder temperatures.</a:t>
            </a:r>
          </a:p>
          <a:p>
            <a:r>
              <a:rPr lang="en-US" altLang="en-US" dirty="0" smtClean="0"/>
              <a:t>Because of the large size of the lagoon needed, this can attract birds, which creates a bird strike hazard for aircraft. Thus, at an airbase, it is necessary to site the lagoon far away from the runway.</a:t>
            </a:r>
          </a:p>
          <a:p>
            <a:endParaRPr lang="en-US" altLang="en-US" dirty="0" smtClean="0"/>
          </a:p>
          <a:p>
            <a:r>
              <a:rPr lang="en-US" altLang="en-US" dirty="0" smtClean="0"/>
              <a:t>There are three methods of discharge from lagoons: complete retention (no discharge), controlled discharge (discharge 2-4 times per year) and continuous discharge.  Method selection will be based on numerous factors to include land availability, climate and environmental impact.  </a:t>
            </a:r>
          </a:p>
          <a:p>
            <a:endParaRPr lang="en-US" altLang="en-US" dirty="0" smtClean="0"/>
          </a:p>
          <a:p>
            <a:r>
              <a:rPr lang="en-US" altLang="en-US" dirty="0" smtClean="0"/>
              <a:t>Depth of facultative lagoon is 1.5 – 2.4 meters.  </a:t>
            </a:r>
          </a:p>
          <a:p>
            <a:endParaRPr lang="en-US" altLang="en-US" dirty="0" smtClean="0"/>
          </a:p>
          <a:p>
            <a:r>
              <a:rPr lang="en-US" altLang="en-US" dirty="0" smtClean="0"/>
              <a:t>More details about this wastewater treatment option are outlined on the next slide.</a:t>
            </a:r>
          </a:p>
          <a:p>
            <a:endParaRPr lang="en-US" altLang="en-US" dirty="0" smtClean="0"/>
          </a:p>
          <a:p>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494D17-0C6D-4496-98AB-98FF0BAB6FDD}" type="slidenum">
              <a:rPr lang="en-US" altLang="en-US" smtClean="0">
                <a:latin typeface="Arial" pitchFamily="34" charset="0"/>
                <a:cs typeface="Arial" pitchFamily="34" charset="0"/>
              </a:rPr>
              <a:pPr eaLnBrk="1" hangingPunct="1">
                <a:spcBef>
                  <a:spcPct val="0"/>
                </a:spcBef>
              </a:pPr>
              <a:t>34</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444492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A315A2-B6C9-401D-A44C-32A30D4C8142}" type="slidenum">
              <a:rPr lang="en-US" altLang="en-US" smtClean="0">
                <a:latin typeface="Arial" pitchFamily="34" charset="0"/>
                <a:cs typeface="Arial" pitchFamily="34" charset="0"/>
              </a:rPr>
              <a:pPr eaLnBrk="1" hangingPunct="1">
                <a:spcBef>
                  <a:spcPct val="0"/>
                </a:spcBef>
              </a:pPr>
              <a:t>35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46576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depth of an aerobic lagoon is 0.6-1.5m.  At this depth, it is necessary to use a liner to prevent plant growth.  </a:t>
            </a:r>
          </a:p>
          <a:p>
            <a:endParaRPr lang="en-US" altLang="en-US" smtClean="0"/>
          </a:p>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4AD7DD-0C32-4CAD-A339-FD3F31C69ADC}" type="slidenum">
              <a:rPr lang="en-US" altLang="en-US" smtClean="0">
                <a:latin typeface="Arial" pitchFamily="34" charset="0"/>
                <a:cs typeface="Arial" pitchFamily="34" charset="0"/>
              </a:rPr>
              <a:pPr eaLnBrk="1" hangingPunct="1">
                <a:spcBef>
                  <a:spcPct val="0"/>
                </a:spcBef>
              </a:pPr>
              <a:t>36</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12421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68F6E7-D074-4546-8E55-0B8B77FDBC3D}" type="slidenum">
              <a:rPr lang="en-US" altLang="en-US" smtClean="0">
                <a:latin typeface="Arial" pitchFamily="34" charset="0"/>
                <a:cs typeface="Arial" pitchFamily="34" charset="0"/>
              </a:rPr>
              <a:pPr eaLnBrk="1" hangingPunct="1">
                <a:spcBef>
                  <a:spcPct val="0"/>
                </a:spcBef>
              </a:pPr>
              <a:t>37</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661950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addition to a septic system requiring a large amount of land, it has the further limitation that this land cannot be used for other purposes, including driving over it.</a:t>
            </a:r>
          </a:p>
          <a:p>
            <a:endParaRPr lang="en-US" altLang="en-US" smtClean="0"/>
          </a:p>
          <a:p>
            <a:r>
              <a:rPr lang="en-US" altLang="en-US" smtClean="0"/>
              <a:t>More details about this water treatment option are outlined on the next slide.</a:t>
            </a:r>
          </a:p>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80300C-BD00-4F1F-A356-B9E369F4C736}" type="slidenum">
              <a:rPr lang="en-US" altLang="en-US" smtClean="0">
                <a:latin typeface="Arial" pitchFamily="34" charset="0"/>
                <a:cs typeface="Arial" pitchFamily="34" charset="0"/>
              </a:rPr>
              <a:pPr eaLnBrk="1" hangingPunct="1">
                <a:spcBef>
                  <a:spcPct val="0"/>
                </a:spcBef>
              </a:pPr>
              <a:t>38</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40896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4C1888-3451-471D-8F99-88CE09AF332F}" type="slidenum">
              <a:rPr lang="en-US" altLang="en-US" smtClean="0">
                <a:latin typeface="Arial" pitchFamily="34" charset="0"/>
                <a:cs typeface="Arial" pitchFamily="34" charset="0"/>
              </a:rPr>
              <a:pPr eaLnBrk="1" hangingPunct="1">
                <a:spcBef>
                  <a:spcPct val="0"/>
                </a:spcBef>
              </a:pPr>
              <a:t>39</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733293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suitability index for the short term is yellow becaus</a:t>
            </a:r>
            <a:r>
              <a:rPr lang="en-US" altLang="en-US" b="0" dirty="0" smtClean="0"/>
              <a:t>e it would not be realistic to utilize</a:t>
            </a:r>
            <a:r>
              <a:rPr lang="en-US" altLang="en-US" b="0" baseline="0" dirty="0" smtClean="0"/>
              <a:t> this capability in 60 days or less</a:t>
            </a:r>
            <a:r>
              <a:rPr lang="en-US" altLang="en-US" b="0" strike="noStrike" baseline="0" dirty="0" smtClean="0"/>
              <a:t>.</a:t>
            </a:r>
            <a:endParaRPr lang="en-US" altLang="en-US" b="0" dirty="0" smtClean="0"/>
          </a:p>
          <a:p>
            <a:endParaRPr lang="en-US" altLang="en-US" dirty="0" smtClean="0"/>
          </a:p>
          <a:p>
            <a:r>
              <a:rPr lang="en-US" altLang="en-US" dirty="0" smtClean="0"/>
              <a:t>More details about this wastewater treatment option are outlined on the next slide.</a:t>
            </a:r>
          </a:p>
          <a:p>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5C19E5-3335-4336-880E-6535AE019F3F}" type="slidenum">
              <a:rPr lang="en-US" altLang="en-US" smtClean="0">
                <a:latin typeface="Arial" pitchFamily="34" charset="0"/>
                <a:cs typeface="Arial" pitchFamily="34" charset="0"/>
              </a:rPr>
              <a:pPr eaLnBrk="1" hangingPunct="1">
                <a:spcBef>
                  <a:spcPct val="0"/>
                </a:spcBef>
              </a:pPr>
              <a:t>40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61703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smtClean="0"/>
              <a:t>There are two types of wastewater: gray water and black water. According</a:t>
            </a:r>
            <a:r>
              <a:rPr lang="en-US" b="0" baseline="0" dirty="0" smtClean="0"/>
              <a:t> to the NATO definition, wastewater is black water, gray water, and other water changed in its characteristics by domestic, commercial, agricultural or other use, excluding potable water. </a:t>
            </a:r>
            <a:endParaRPr lang="en-US" b="0" dirty="0" smtClean="0"/>
          </a:p>
          <a:p>
            <a:pPr>
              <a:defRPr/>
            </a:pPr>
            <a:r>
              <a:rPr lang="en-US" b="0" dirty="0" smtClean="0"/>
              <a:t>Untreated water does not mean recycled water.</a:t>
            </a:r>
          </a:p>
          <a:p>
            <a:pPr>
              <a:defRPr/>
            </a:pPr>
            <a:r>
              <a:rPr lang="en-US" b="0" dirty="0" smtClean="0"/>
              <a:t>Water and wastewater management is described in STANAG 2582, </a:t>
            </a:r>
            <a:r>
              <a:rPr lang="en-US" b="0" i="1" dirty="0" smtClean="0"/>
              <a:t>Environmental Protection Best Practices and Standards for Military Camps</a:t>
            </a:r>
            <a:r>
              <a:rPr lang="en-US" b="0" i="1" baseline="0" dirty="0" smtClean="0"/>
              <a:t> in NATO Operations</a:t>
            </a:r>
            <a:r>
              <a:rPr lang="en-US" b="0" baseline="0" dirty="0" smtClean="0"/>
              <a:t>, AJEPP-2.</a:t>
            </a:r>
            <a:endParaRPr lang="en-US" b="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534C73-6CDD-4636-BFEC-E40A519D731B}" type="slidenum">
              <a:rPr lang="en-US" altLang="en-US" smtClean="0">
                <a:latin typeface="Arial" pitchFamily="34" charset="0"/>
                <a:cs typeface="Arial" pitchFamily="34" charset="0"/>
              </a:rPr>
              <a:pPr eaLnBrk="1" hangingPunct="1">
                <a:spcBef>
                  <a:spcPct val="0"/>
                </a:spcBef>
              </a:pPr>
              <a:t>4</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71306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75F209-B4D4-42B6-8B8D-80620E01D823}" type="slidenum">
              <a:rPr lang="en-US" altLang="en-US" smtClean="0">
                <a:latin typeface="Arial" pitchFamily="34" charset="0"/>
                <a:cs typeface="Arial" pitchFamily="34" charset="0"/>
              </a:rPr>
              <a:pPr eaLnBrk="1" hangingPunct="1">
                <a:spcBef>
                  <a:spcPct val="0"/>
                </a:spcBef>
              </a:pPr>
              <a:t>41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950368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wastewater treatment option are outlined on the next slide.</a:t>
            </a:r>
          </a:p>
          <a:p>
            <a:endParaRPr lang="en-US" altLang="en-US" smtClean="0"/>
          </a:p>
          <a:p>
            <a:r>
              <a:rPr lang="en-US" altLang="en-US" smtClean="0"/>
              <a:t>The suitability index for the short and medium term is red because a fixed facility requires much more time to become operational than a mobile unit due to the time needed to award the contract and construct the facility.  </a:t>
            </a:r>
          </a:p>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588DC9-3BC1-4F92-A2F1-E6AB2C97B1DF}" type="slidenum">
              <a:rPr lang="en-US" altLang="en-US" smtClean="0">
                <a:latin typeface="Arial" pitchFamily="34" charset="0"/>
                <a:cs typeface="Arial" pitchFamily="34" charset="0"/>
              </a:rPr>
              <a:pPr eaLnBrk="1" hangingPunct="1">
                <a:spcBef>
                  <a:spcPct val="0"/>
                </a:spcBef>
              </a:pPr>
              <a:t>42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063484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760E29-2AEA-48F1-88AA-1DD5680E2856}" type="slidenum">
              <a:rPr lang="en-US" altLang="en-US" smtClean="0">
                <a:latin typeface="Arial" pitchFamily="34" charset="0"/>
                <a:cs typeface="Arial" pitchFamily="34" charset="0"/>
              </a:rPr>
              <a:pPr eaLnBrk="1" hangingPunct="1">
                <a:spcBef>
                  <a:spcPct val="0"/>
                </a:spcBef>
              </a:pPr>
              <a:t>43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142806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45,000 Liters Per Day capacity (150 LPM peak flow)</a:t>
            </a:r>
          </a:p>
          <a:p>
            <a:r>
              <a:rPr lang="en-US" altLang="en-US" dirty="0" smtClean="0"/>
              <a:t>•75%-80% recovery</a:t>
            </a:r>
          </a:p>
          <a:p>
            <a:r>
              <a:rPr lang="en-US" altLang="en-US" dirty="0" smtClean="0"/>
              <a:t>•Automated chlorine injection</a:t>
            </a:r>
          </a:p>
          <a:p>
            <a:r>
              <a:rPr lang="en-US" altLang="en-US" dirty="0" smtClean="0"/>
              <a:t>•Self cleaning (air purge) pre-filter to remove solids (15 micron)</a:t>
            </a:r>
          </a:p>
          <a:p>
            <a:r>
              <a:rPr lang="en-US" altLang="en-US" dirty="0" smtClean="0"/>
              <a:t>•Micro filters (.2 micron) to remove suspended solids w/auto backwash </a:t>
            </a:r>
          </a:p>
          <a:p>
            <a:r>
              <a:rPr lang="en-US" altLang="en-US" dirty="0" smtClean="0"/>
              <a:t>•Saltwater RO membranes to remove organic materials, bacteria, virus and soap</a:t>
            </a:r>
          </a:p>
          <a:p>
            <a:r>
              <a:rPr lang="en-US" altLang="en-US" dirty="0" smtClean="0"/>
              <a:t>•Carbon filtration after membrane</a:t>
            </a:r>
          </a:p>
          <a:p>
            <a:r>
              <a:rPr lang="en-US" altLang="en-US" dirty="0" smtClean="0"/>
              <a:t>•Potable water quality per Tri-Service Standards contained in TB MED 577</a:t>
            </a:r>
          </a:p>
          <a:p>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DECB63-5C5D-4D8C-928E-AC0DDB1A27B7}" type="slidenum">
              <a:rPr lang="en-US" altLang="en-US" smtClean="0">
                <a:latin typeface="Arial" pitchFamily="34" charset="0"/>
                <a:cs typeface="Arial" pitchFamily="34" charset="0"/>
              </a:rPr>
              <a:pPr eaLnBrk="1" hangingPunct="1">
                <a:spcBef>
                  <a:spcPct val="0"/>
                </a:spcBef>
              </a:pPr>
              <a:t>45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312309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5A1A27-F2DC-43ED-8F7D-225E3C11451A}" type="slidenum">
              <a:rPr lang="en-US" altLang="en-US" smtClean="0">
                <a:latin typeface="Arial" pitchFamily="34" charset="0"/>
                <a:cs typeface="Arial" pitchFamily="34" charset="0"/>
              </a:rPr>
              <a:pPr eaLnBrk="1" hangingPunct="1">
                <a:spcBef>
                  <a:spcPct val="0"/>
                </a:spcBef>
              </a:pPr>
              <a:t>46</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178240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Self contained units are available through many vendors – uses commercial car wash technology.</a:t>
            </a:r>
          </a:p>
          <a:p>
            <a:endParaRPr lang="en-US" altLang="en-US" dirty="0" smtClean="0"/>
          </a:p>
          <a:p>
            <a:r>
              <a:rPr lang="en-US" altLang="en-US" dirty="0" smtClean="0"/>
              <a:t>More details about this water treatment (and reuse) option are outlined on the next slide.</a:t>
            </a:r>
          </a:p>
          <a:p>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77EC2F-B43D-45AB-98A5-E36092DF5B60}" type="slidenum">
              <a:rPr lang="en-US" altLang="en-US" smtClean="0">
                <a:latin typeface="Arial" pitchFamily="34" charset="0"/>
                <a:cs typeface="Arial" pitchFamily="34" charset="0"/>
              </a:rPr>
              <a:pPr eaLnBrk="1" hangingPunct="1">
                <a:spcBef>
                  <a:spcPct val="0"/>
                </a:spcBef>
              </a:pPr>
              <a:t>47</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767483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778671-818B-4A3E-9BD6-CE9AAE599DA4}" type="slidenum">
              <a:rPr lang="en-US" altLang="en-US" smtClean="0">
                <a:latin typeface="Arial" pitchFamily="34" charset="0"/>
                <a:cs typeface="Arial" pitchFamily="34" charset="0"/>
              </a:rPr>
              <a:pPr eaLnBrk="1" hangingPunct="1">
                <a:spcBef>
                  <a:spcPct val="0"/>
                </a:spcBef>
              </a:pPr>
              <a:t>48</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124968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289809-02DE-4FB2-89AB-0230F19A9E33}" type="slidenum">
              <a:rPr lang="en-US" altLang="en-US" smtClean="0">
                <a:latin typeface="Arial" pitchFamily="34" charset="0"/>
                <a:cs typeface="Arial" pitchFamily="34" charset="0"/>
              </a:rPr>
              <a:pPr eaLnBrk="1" hangingPunct="1">
                <a:spcBef>
                  <a:spcPct val="0"/>
                </a:spcBef>
              </a:pPr>
              <a:t>49</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639335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This and the</a:t>
            </a:r>
            <a:r>
              <a:rPr lang="en-US" altLang="en-US" b="0" baseline="0" dirty="0" smtClean="0"/>
              <a:t> next three slides are not treatment processes, but rather are ways of handling human waste in the event that no other options are available.</a:t>
            </a:r>
            <a:endParaRPr lang="en-US" altLang="en-US" b="0" dirty="0" smtClean="0"/>
          </a:p>
          <a:p>
            <a:r>
              <a:rPr lang="en-US" altLang="en-US" b="0" dirty="0" smtClean="0"/>
              <a:t>This picture is an example of a straddle trench latrine. The following two slides illustrate other forms of expedient latrines, all of which have the same advantages, disadvantages and limitations.</a:t>
            </a:r>
          </a:p>
          <a:p>
            <a:endParaRPr lang="en-US" altLang="en-US" b="0" dirty="0" smtClean="0"/>
          </a:p>
          <a:p>
            <a:r>
              <a:rPr lang="en-US" altLang="en-US" b="0" dirty="0" smtClean="0"/>
              <a:t>More details about this water treatment option are outlined in the following slides.</a:t>
            </a:r>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F661F1-97B8-469D-A7EE-682CBC07725F}" type="slidenum">
              <a:rPr lang="en-US" altLang="en-US" smtClean="0">
                <a:latin typeface="Arial" pitchFamily="34" charset="0"/>
                <a:cs typeface="Arial" pitchFamily="34" charset="0"/>
              </a:rPr>
              <a:pPr eaLnBrk="1" hangingPunct="1">
                <a:spcBef>
                  <a:spcPct val="0"/>
                </a:spcBef>
              </a:pPr>
              <a:t>50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636059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images on this slide are examples of below ground expedient latrines.  Such disposal methods may be used in areas where possible groundwater contamination is not a concern.  </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5073B5-D095-4150-852C-9020C834F1D7}" type="slidenum">
              <a:rPr lang="en-US" altLang="en-US" smtClean="0">
                <a:latin typeface="Arial" pitchFamily="34" charset="0"/>
                <a:cs typeface="Arial" pitchFamily="34" charset="0"/>
              </a:rPr>
              <a:pPr eaLnBrk="1" hangingPunct="1">
                <a:spcBef>
                  <a:spcPct val="0"/>
                </a:spcBef>
              </a:pPr>
              <a:t>51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22047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a number of benefits which sound water management provides. This slide highlights such benefits.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FDC31B-2FD3-47CA-91EB-1CE50D1CDE8B}" type="slidenum">
              <a:rPr lang="en-US" altLang="en-US" smtClean="0">
                <a:latin typeface="Arial" pitchFamily="34" charset="0"/>
                <a:cs typeface="Arial" pitchFamily="34" charset="0"/>
              </a:rPr>
              <a:pPr eaLnBrk="1" hangingPunct="1">
                <a:spcBef>
                  <a:spcPct val="0"/>
                </a:spcBef>
              </a:pPr>
              <a:t>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619001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images on this slide are examples of above ground expedient latrines.  Such disposal methods may be required in areas with extremely high water tables to avoid groundwater contamination.  </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079452-03A1-4445-8F84-E79293517DFA}" type="slidenum">
              <a:rPr lang="en-US" altLang="en-US" smtClean="0">
                <a:latin typeface="Arial" pitchFamily="34" charset="0"/>
                <a:cs typeface="Arial" pitchFamily="34" charset="0"/>
              </a:rPr>
              <a:pPr eaLnBrk="1" hangingPunct="1">
                <a:spcBef>
                  <a:spcPct val="0"/>
                </a:spcBef>
              </a:pPr>
              <a:t>52</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10577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C20A86-7CDA-455F-A6C8-554787039531}" type="slidenum">
              <a:rPr lang="en-US" altLang="en-US" smtClean="0">
                <a:latin typeface="Arial" pitchFamily="34" charset="0"/>
                <a:cs typeface="Arial" pitchFamily="34" charset="0"/>
              </a:rPr>
              <a:pPr eaLnBrk="1" hangingPunct="1">
                <a:spcBef>
                  <a:spcPct val="0"/>
                </a:spcBef>
              </a:pPr>
              <a:t>53</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406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determining water quality, the environmental officer (EO) will provide the water for testing, but the medical officer is the only authority who can declare water safe for drinking purposes.</a:t>
            </a:r>
          </a:p>
          <a:p>
            <a:endParaRPr lang="en-US" altLang="en-US" dirty="0" smtClean="0"/>
          </a:p>
          <a:p>
            <a:r>
              <a:rPr lang="en-US" altLang="en-US" dirty="0" smtClean="0"/>
              <a:t>This slide lists a number of other EO responsibilities pertaining to water and wastewater.</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9C2805-84AF-47A9-82C2-89243C40B3D3}" type="slidenum">
              <a:rPr lang="en-US" altLang="en-US" smtClean="0">
                <a:latin typeface="Arial" pitchFamily="34" charset="0"/>
                <a:cs typeface="Arial" pitchFamily="34" charset="0"/>
              </a:rPr>
              <a:pPr eaLnBrk="1" hangingPunct="1">
                <a:spcBef>
                  <a:spcPct val="0"/>
                </a:spcBef>
              </a:pPr>
              <a:t>6</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69074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Ways in which wastewater can be reused are explored later in this briefing.  </a:t>
            </a:r>
          </a:p>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34" indent="-288436" eaLnBrk="0" hangingPunct="0">
              <a:spcBef>
                <a:spcPct val="30000"/>
              </a:spcBef>
              <a:defRPr sz="1200">
                <a:solidFill>
                  <a:schemeClr val="tx1"/>
                </a:solidFill>
                <a:latin typeface="Calibri" pitchFamily="34" charset="0"/>
              </a:defRPr>
            </a:lvl2pPr>
            <a:lvl3pPr marL="1153744" indent="-230749" eaLnBrk="0" hangingPunct="0">
              <a:spcBef>
                <a:spcPct val="30000"/>
              </a:spcBef>
              <a:defRPr sz="1200">
                <a:solidFill>
                  <a:schemeClr val="tx1"/>
                </a:solidFill>
                <a:latin typeface="Calibri" pitchFamily="34" charset="0"/>
              </a:defRPr>
            </a:lvl3pPr>
            <a:lvl4pPr marL="1615242" indent="-230749" eaLnBrk="0" hangingPunct="0">
              <a:spcBef>
                <a:spcPct val="30000"/>
              </a:spcBef>
              <a:defRPr sz="1200">
                <a:solidFill>
                  <a:schemeClr val="tx1"/>
                </a:solidFill>
                <a:latin typeface="Calibri" pitchFamily="34" charset="0"/>
              </a:defRPr>
            </a:lvl4pPr>
            <a:lvl5pPr marL="2076740" indent="-230749" eaLnBrk="0" hangingPunct="0">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14F009-265F-4D0E-A119-4C75A36A51FB}" type="slidenum">
              <a:rPr lang="en-US" altLang="en-US" smtClean="0">
                <a:latin typeface="Arial" pitchFamily="34" charset="0"/>
                <a:cs typeface="Arial" pitchFamily="34" charset="0"/>
              </a:rPr>
              <a:pPr eaLnBrk="1" hangingPunct="1">
                <a:spcBef>
                  <a:spcPct val="0"/>
                </a:spcBef>
              </a:pPr>
              <a:t>7</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09873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dirty="0" smtClean="0">
                <a:latin typeface="Arial" pitchFamily="34" charset="0"/>
              </a:rPr>
              <a:t>This overview follows the standard ”plan, prepare, execute” process where you conduct assessments at each of the stages.  The boxes list details within each step of the process.  </a:t>
            </a:r>
          </a:p>
          <a:p>
            <a:pPr eaLnBrk="1" hangingPunct="1"/>
            <a:r>
              <a:rPr lang="sv-SE" altLang="en-US" dirty="0" smtClean="0">
                <a:latin typeface="Arial" pitchFamily="34" charset="0"/>
              </a:rPr>
              <a:t>The source for this image is the US Army </a:t>
            </a:r>
            <a:r>
              <a:rPr lang="en-US" altLang="en-US" dirty="0" smtClean="0"/>
              <a:t>Technical Manual 3-34.56</a:t>
            </a:r>
            <a:r>
              <a:rPr lang="en-US" altLang="en-US" baseline="0" dirty="0" smtClean="0"/>
              <a:t>/US Marine Corps </a:t>
            </a:r>
            <a:r>
              <a:rPr lang="en-US" altLang="en-US" baseline="0" smtClean="0"/>
              <a:t>Interim Publication </a:t>
            </a:r>
            <a:r>
              <a:rPr lang="en-US" altLang="en-US" baseline="0" dirty="0" smtClean="0"/>
              <a:t>4-11.01</a:t>
            </a:r>
            <a:r>
              <a:rPr lang="en-US" altLang="en-US" dirty="0" smtClean="0"/>
              <a:t>, </a:t>
            </a:r>
            <a:r>
              <a:rPr lang="sv-SE" altLang="en-US" i="1" dirty="0" smtClean="0">
                <a:latin typeface="Arial" pitchFamily="34" charset="0"/>
              </a:rPr>
              <a:t>Waste Management for Deployed Forces</a:t>
            </a:r>
            <a:r>
              <a:rPr lang="sv-SE" altLang="en-US" dirty="0" smtClean="0">
                <a:latin typeface="Arial" pitchFamily="34" charset="0"/>
              </a:rPr>
              <a:t>, 19 July 2013.</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7297" eaLnBrk="0" hangingPunct="0">
              <a:spcBef>
                <a:spcPct val="30000"/>
              </a:spcBef>
              <a:defRPr sz="1200">
                <a:solidFill>
                  <a:schemeClr val="tx1"/>
                </a:solidFill>
                <a:latin typeface="Calibri" pitchFamily="34" charset="0"/>
              </a:defRPr>
            </a:lvl1pPr>
            <a:lvl2pPr marL="749934" indent="-288436" defTabSz="857297" eaLnBrk="0" hangingPunct="0">
              <a:spcBef>
                <a:spcPct val="30000"/>
              </a:spcBef>
              <a:defRPr sz="1200">
                <a:solidFill>
                  <a:schemeClr val="tx1"/>
                </a:solidFill>
                <a:latin typeface="Calibri" pitchFamily="34" charset="0"/>
              </a:defRPr>
            </a:lvl2pPr>
            <a:lvl3pPr marL="1153744" indent="-230749" defTabSz="857297" eaLnBrk="0" hangingPunct="0">
              <a:spcBef>
                <a:spcPct val="30000"/>
              </a:spcBef>
              <a:defRPr sz="1200">
                <a:solidFill>
                  <a:schemeClr val="tx1"/>
                </a:solidFill>
                <a:latin typeface="Calibri" pitchFamily="34" charset="0"/>
              </a:defRPr>
            </a:lvl3pPr>
            <a:lvl4pPr marL="1615242" indent="-230749" defTabSz="857297" eaLnBrk="0" hangingPunct="0">
              <a:spcBef>
                <a:spcPct val="30000"/>
              </a:spcBef>
              <a:defRPr sz="1200">
                <a:solidFill>
                  <a:schemeClr val="tx1"/>
                </a:solidFill>
                <a:latin typeface="Calibri" pitchFamily="34" charset="0"/>
              </a:defRPr>
            </a:lvl4pPr>
            <a:lvl5pPr marL="2076740" indent="-230749" defTabSz="857297" eaLnBrk="0" hangingPunct="0">
              <a:spcBef>
                <a:spcPct val="30000"/>
              </a:spcBef>
              <a:defRPr sz="1200">
                <a:solidFill>
                  <a:schemeClr val="tx1"/>
                </a:solidFill>
                <a:latin typeface="Calibri" pitchFamily="34" charset="0"/>
              </a:defRPr>
            </a:lvl5pPr>
            <a:lvl6pPr marL="2538237" indent="-230749" defTabSz="857297" eaLnBrk="0" fontAlgn="base" hangingPunct="0">
              <a:spcBef>
                <a:spcPct val="30000"/>
              </a:spcBef>
              <a:spcAft>
                <a:spcPct val="0"/>
              </a:spcAft>
              <a:defRPr sz="1200">
                <a:solidFill>
                  <a:schemeClr val="tx1"/>
                </a:solidFill>
                <a:latin typeface="Calibri" pitchFamily="34" charset="0"/>
              </a:defRPr>
            </a:lvl6pPr>
            <a:lvl7pPr marL="2999735" indent="-230749" defTabSz="857297" eaLnBrk="0" fontAlgn="base" hangingPunct="0">
              <a:spcBef>
                <a:spcPct val="30000"/>
              </a:spcBef>
              <a:spcAft>
                <a:spcPct val="0"/>
              </a:spcAft>
              <a:defRPr sz="1200">
                <a:solidFill>
                  <a:schemeClr val="tx1"/>
                </a:solidFill>
                <a:latin typeface="Calibri" pitchFamily="34" charset="0"/>
              </a:defRPr>
            </a:lvl7pPr>
            <a:lvl8pPr marL="3461233" indent="-230749" defTabSz="857297" eaLnBrk="0" fontAlgn="base" hangingPunct="0">
              <a:spcBef>
                <a:spcPct val="30000"/>
              </a:spcBef>
              <a:spcAft>
                <a:spcPct val="0"/>
              </a:spcAft>
              <a:defRPr sz="1200">
                <a:solidFill>
                  <a:schemeClr val="tx1"/>
                </a:solidFill>
                <a:latin typeface="Calibri" pitchFamily="34" charset="0"/>
              </a:defRPr>
            </a:lvl8pPr>
            <a:lvl9pPr marL="3922730" indent="-230749" defTabSz="85729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latin typeface="Arial" pitchFamily="34" charset="0"/>
                <a:cs typeface="Arial" pitchFamily="34" charset="0"/>
              </a:rPr>
              <a:t>Page # - </a:t>
            </a:r>
            <a:fld id="{26E7FDB4-7057-406C-A42E-9C689F2BC9DB}" type="slidenum">
              <a:rPr lang="en-US" altLang="en-US" smtClean="0">
                <a:latin typeface="Arial" pitchFamily="34" charset="0"/>
                <a:cs typeface="Arial" pitchFamily="34" charset="0"/>
              </a:rPr>
              <a:pPr eaLnBrk="1" hangingPunct="1">
                <a:spcBef>
                  <a:spcPct val="0"/>
                </a:spcBef>
              </a:pPr>
              <a:t>8</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11189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aspects presented in this slide are in accordance with </a:t>
            </a:r>
            <a:r>
              <a:rPr lang="en-US" altLang="en-US" dirty="0" smtClean="0">
                <a:solidFill>
                  <a:srgbClr val="FF0000"/>
                </a:solidFill>
              </a:rPr>
              <a:t>NATO’s AJEPP-2</a:t>
            </a:r>
            <a:r>
              <a:rPr lang="en-US" altLang="en-US" dirty="0" smtClean="0"/>
              <a:t>.</a:t>
            </a:r>
          </a:p>
          <a:p>
            <a:pPr eaLnBrk="1" hangingPunct="1">
              <a:spcBef>
                <a:spcPct val="0"/>
              </a:spcBef>
            </a:pPr>
            <a:r>
              <a:rPr lang="en-US" altLang="en-US" dirty="0" smtClean="0">
                <a:solidFill>
                  <a:srgbClr val="000000"/>
                </a:solidFill>
                <a:latin typeface="Arial" charset="0"/>
                <a:cs typeface="Tahoma" pitchFamily="34" charset="0"/>
              </a:rPr>
              <a:t>Water </a:t>
            </a:r>
            <a:r>
              <a:rPr lang="en-US" altLang="en-US" smtClean="0">
                <a:solidFill>
                  <a:srgbClr val="000000"/>
                </a:solidFill>
                <a:latin typeface="Arial" charset="0"/>
                <a:cs typeface="Tahoma" pitchFamily="34" charset="0"/>
              </a:rPr>
              <a:t>and wastewater </a:t>
            </a:r>
            <a:r>
              <a:rPr lang="en-US" altLang="en-US" dirty="0" smtClean="0">
                <a:solidFill>
                  <a:srgbClr val="000000"/>
                </a:solidFill>
                <a:latin typeface="Arial" charset="0"/>
                <a:cs typeface="Tahoma" pitchFamily="34" charset="0"/>
              </a:rPr>
              <a:t>management should be considered in all processes, such as camp construction and </a:t>
            </a:r>
            <a:r>
              <a:rPr lang="en-US" altLang="en-US" dirty="0" smtClean="0">
                <a:latin typeface="Arial" charset="0"/>
                <a:cs typeface="Tahoma" pitchFamily="34" charset="0"/>
              </a:rPr>
              <a:t>equipment purchases.</a:t>
            </a:r>
            <a:endParaRPr lang="en-US" altLang="en-US" dirty="0" smtClean="0">
              <a:solidFill>
                <a:srgbClr val="000000"/>
              </a:solidFill>
              <a:latin typeface="Arial" charset="0"/>
              <a:cs typeface="Tahoma" pitchFamily="34" charset="0"/>
            </a:endParaRPr>
          </a:p>
          <a:p>
            <a:endParaRPr lang="en-US" altLang="en-US" dirty="0" smtClean="0"/>
          </a:p>
          <a:p>
            <a:endParaRPr lang="en-US" altLang="en-US" dirty="0" smtClean="0"/>
          </a:p>
        </p:txBody>
      </p:sp>
      <p:sp>
        <p:nvSpPr>
          <p:cNvPr id="122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9934" indent="-288436">
              <a:spcBef>
                <a:spcPct val="30000"/>
              </a:spcBef>
              <a:defRPr sz="1200">
                <a:solidFill>
                  <a:schemeClr val="tx1"/>
                </a:solidFill>
                <a:latin typeface="Calibri" pitchFamily="34" charset="0"/>
              </a:defRPr>
            </a:lvl2pPr>
            <a:lvl3pPr marL="1153744" indent="-230749">
              <a:spcBef>
                <a:spcPct val="30000"/>
              </a:spcBef>
              <a:defRPr sz="1200">
                <a:solidFill>
                  <a:schemeClr val="tx1"/>
                </a:solidFill>
                <a:latin typeface="Calibri" pitchFamily="34" charset="0"/>
              </a:defRPr>
            </a:lvl3pPr>
            <a:lvl4pPr marL="1615242" indent="-230749">
              <a:spcBef>
                <a:spcPct val="30000"/>
              </a:spcBef>
              <a:defRPr sz="1200">
                <a:solidFill>
                  <a:schemeClr val="tx1"/>
                </a:solidFill>
                <a:latin typeface="Calibri" pitchFamily="34" charset="0"/>
              </a:defRPr>
            </a:lvl4pPr>
            <a:lvl5pPr marL="2076740" indent="-230749">
              <a:spcBef>
                <a:spcPct val="30000"/>
              </a:spcBef>
              <a:defRPr sz="1200">
                <a:solidFill>
                  <a:schemeClr val="tx1"/>
                </a:solidFill>
                <a:latin typeface="Calibri" pitchFamily="34" charset="0"/>
              </a:defRPr>
            </a:lvl5pPr>
            <a:lvl6pPr marL="2538237" indent="-230749" eaLnBrk="0" fontAlgn="base" hangingPunct="0">
              <a:spcBef>
                <a:spcPct val="30000"/>
              </a:spcBef>
              <a:spcAft>
                <a:spcPct val="0"/>
              </a:spcAft>
              <a:defRPr sz="1200">
                <a:solidFill>
                  <a:schemeClr val="tx1"/>
                </a:solidFill>
                <a:latin typeface="Calibri" pitchFamily="34" charset="0"/>
              </a:defRPr>
            </a:lvl6pPr>
            <a:lvl7pPr marL="2999735" indent="-230749" eaLnBrk="0" fontAlgn="base" hangingPunct="0">
              <a:spcBef>
                <a:spcPct val="30000"/>
              </a:spcBef>
              <a:spcAft>
                <a:spcPct val="0"/>
              </a:spcAft>
              <a:defRPr sz="1200">
                <a:solidFill>
                  <a:schemeClr val="tx1"/>
                </a:solidFill>
                <a:latin typeface="Calibri" pitchFamily="34" charset="0"/>
              </a:defRPr>
            </a:lvl7pPr>
            <a:lvl8pPr marL="3461233" indent="-230749" eaLnBrk="0" fontAlgn="base" hangingPunct="0">
              <a:spcBef>
                <a:spcPct val="30000"/>
              </a:spcBef>
              <a:spcAft>
                <a:spcPct val="0"/>
              </a:spcAft>
              <a:defRPr sz="1200">
                <a:solidFill>
                  <a:schemeClr val="tx1"/>
                </a:solidFill>
                <a:latin typeface="Calibri" pitchFamily="34" charset="0"/>
              </a:defRPr>
            </a:lvl8pPr>
            <a:lvl9pPr marL="3922730" indent="-230749" eaLnBrk="0" fontAlgn="base" hangingPunct="0">
              <a:spcBef>
                <a:spcPct val="30000"/>
              </a:spcBef>
              <a:spcAft>
                <a:spcPct val="0"/>
              </a:spcAft>
              <a:defRPr sz="1200">
                <a:solidFill>
                  <a:schemeClr val="tx1"/>
                </a:solidFill>
                <a:latin typeface="Calibri" pitchFamily="34" charset="0"/>
              </a:defRPr>
            </a:lvl9pPr>
          </a:lstStyle>
          <a:p>
            <a:pPr>
              <a:spcBef>
                <a:spcPct val="0"/>
              </a:spcBef>
            </a:pPr>
            <a:fld id="{0A9EBDCA-DA53-47EA-B878-2384F273B10F}" type="slidenum">
              <a:rPr lang="en-US" altLang="en-US">
                <a:latin typeface="Arial" charset="0"/>
              </a:rPr>
              <a:pPr>
                <a:spcBef>
                  <a:spcPct val="0"/>
                </a:spcBef>
              </a:pPr>
              <a:t>9</a:t>
            </a:fld>
            <a:endParaRPr lang="en-US" altLang="en-US">
              <a:latin typeface="Arial" charset="0"/>
            </a:endParaRPr>
          </a:p>
        </p:txBody>
      </p:sp>
    </p:spTree>
    <p:extLst>
      <p:ext uri="{BB962C8B-B14F-4D97-AF65-F5344CB8AC3E}">
        <p14:creationId xmlns:p14="http://schemas.microsoft.com/office/powerpoint/2010/main" val="2920605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altLang="en-US" sz="4400" b="1" i="1" smtClean="0"/>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z="2000" b="1" smtClean="0"/>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4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Content Placeholder 2"/>
          <p:cNvSpPr>
            <a:spLocks noGrp="1"/>
          </p:cNvSpPr>
          <p:nvPr>
            <p:ph idx="1"/>
          </p:nvPr>
        </p:nvSpPr>
        <p:spPr>
          <a:xfrm>
            <a:off x="533400" y="1371600"/>
            <a:ext cx="8077200" cy="51054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
        <p:nvSpPr>
          <p:cNvPr id="7" name="Slide Number Placeholder 6"/>
          <p:cNvSpPr>
            <a:spLocks noGrp="1" noChangeArrowheads="1"/>
          </p:cNvSpPr>
          <p:nvPr>
            <p:ph type="sldNum" sz="quarter" idx="10"/>
          </p:nvPr>
        </p:nvSpPr>
        <p:spPr>
          <a:xfrm>
            <a:off x="6553200" y="6248400"/>
            <a:ext cx="1905000" cy="457200"/>
          </a:xfrm>
          <a:prstGeom prst="rect">
            <a:avLst/>
          </a:prstGeom>
        </p:spPr>
        <p:txBody>
          <a:bodyPr/>
          <a:lstStyle>
            <a:lvl1pPr algn="r">
              <a:defRPr>
                <a:latin typeface="Arial" charset="0"/>
                <a:cs typeface="Arial" charset="0"/>
              </a:defRPr>
            </a:lvl1pPr>
          </a:lstStyle>
          <a:p>
            <a:pPr>
              <a:defRPr/>
            </a:pPr>
            <a:fld id="{D16A6DE1-7317-488D-B870-C5DFCE43D5E9}" type="slidenum">
              <a:rPr lang="en-US"/>
              <a:pPr>
                <a:defRPr/>
              </a:pPr>
              <a:t>‹#›</a:t>
            </a:fld>
            <a:endParaRPr lang="en-US" dirty="0"/>
          </a:p>
        </p:txBody>
      </p:sp>
    </p:spTree>
    <p:extLst>
      <p:ext uri="{BB962C8B-B14F-4D97-AF65-F5344CB8AC3E}">
        <p14:creationId xmlns:p14="http://schemas.microsoft.com/office/powerpoint/2010/main" val="35539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460552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2599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51069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387BD7D-8358-488A-9755-4442DE39F5A2}" type="slidenum">
              <a:rPr lang="en-US"/>
              <a:pPr>
                <a:defRPr/>
              </a:pPr>
              <a:t>‹#›</a:t>
            </a:fld>
            <a:endParaRPr lang="en-US" dirty="0"/>
          </a:p>
        </p:txBody>
      </p:sp>
    </p:spTree>
    <p:extLst>
      <p:ext uri="{BB962C8B-B14F-4D97-AF65-F5344CB8AC3E}">
        <p14:creationId xmlns:p14="http://schemas.microsoft.com/office/powerpoint/2010/main" val="105186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noChangeArrowheads="1"/>
          </p:cNvSpPr>
          <p:nvPr>
            <p:ph type="dt" sz="half" idx="10"/>
          </p:nvPr>
        </p:nvSpPr>
        <p:spPr>
          <a:xfrm>
            <a:off x="0" y="6524625"/>
            <a:ext cx="1219200" cy="30480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4"/>
          <p:cNvSpPr>
            <a:spLocks noGrp="1" noChangeArrowheads="1"/>
          </p:cNvSpPr>
          <p:nvPr>
            <p:ph type="sldNum" sz="quarter" idx="11"/>
          </p:nvPr>
        </p:nvSpPr>
        <p:spPr>
          <a:xfrm>
            <a:off x="7988300" y="6524625"/>
            <a:ext cx="1143000" cy="304800"/>
          </a:xfrm>
          <a:prstGeom prst="rect">
            <a:avLst/>
          </a:prstGeom>
        </p:spPr>
        <p:txBody>
          <a:bodyPr/>
          <a:lstStyle>
            <a:lvl1pPr algn="r">
              <a:defRPr>
                <a:latin typeface="Arial" charset="0"/>
                <a:cs typeface="Arial" charset="0"/>
              </a:defRPr>
            </a:lvl1pPr>
          </a:lstStyle>
          <a:p>
            <a:pPr>
              <a:defRPr/>
            </a:pPr>
            <a:fld id="{BC4C72C8-15DC-4196-9188-D9E302C14510}"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40161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Line 5"/>
          <p:cNvSpPr>
            <a:spLocks noChangeShapeType="1"/>
          </p:cNvSpPr>
          <p:nvPr userDrawn="1"/>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1295400" y="76200"/>
            <a:ext cx="74549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886200"/>
            <a:ext cx="36195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noChangeArrowheads="1"/>
          </p:cNvSpPr>
          <p:nvPr>
            <p:ph type="dt" sz="half" idx="10"/>
          </p:nvPr>
        </p:nvSpPr>
        <p:spPr>
          <a:xfrm>
            <a:off x="0" y="6524625"/>
            <a:ext cx="1219200" cy="304800"/>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6"/>
          <p:cNvSpPr>
            <a:spLocks noGrp="1" noChangeArrowheads="1"/>
          </p:cNvSpPr>
          <p:nvPr>
            <p:ph type="sldNum" sz="quarter" idx="11"/>
          </p:nvPr>
        </p:nvSpPr>
        <p:spPr>
          <a:xfrm>
            <a:off x="7988300" y="6524625"/>
            <a:ext cx="1143000" cy="304800"/>
          </a:xfrm>
          <a:prstGeom prst="rect">
            <a:avLst/>
          </a:prstGeom>
        </p:spPr>
        <p:txBody>
          <a:bodyPr/>
          <a:lstStyle>
            <a:lvl1pPr algn="r">
              <a:defRPr>
                <a:latin typeface="Arial" charset="0"/>
                <a:cs typeface="Arial" charset="0"/>
              </a:defRPr>
            </a:lvl1pPr>
          </a:lstStyle>
          <a:p>
            <a:pPr>
              <a:defRPr/>
            </a:pPr>
            <a:fld id="{25BF1A47-D9E8-4F28-87C1-C479019B8973}"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3352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7" name="Picture 3" descr="SNURRA_COLOR.jpg"/>
          <p:cNvPicPr>
            <a:picLocks noChangeAspect="1"/>
          </p:cNvPicPr>
          <p:nvPr userDrawn="1"/>
        </p:nvPicPr>
        <p:blipFill>
          <a:blip r:embed="rId10">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40"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n-ea"/>
          <a:cs typeface="+mn-cs"/>
        </a:defRPr>
      </a:lvl1pPr>
      <a:lvl2pPr marL="730250" indent="-274638" algn="l" rtl="0" eaLnBrk="0" fontAlgn="base" hangingPunct="0">
        <a:spcBef>
          <a:spcPct val="20000"/>
        </a:spcBef>
        <a:spcAft>
          <a:spcPct val="0"/>
        </a:spcAft>
        <a:buChar char="•"/>
        <a:defRPr sz="2200">
          <a:solidFill>
            <a:schemeClr val="tx1"/>
          </a:solidFill>
          <a:latin typeface="+mn-lt"/>
        </a:defRPr>
      </a:lvl2pPr>
      <a:lvl3pPr marL="1130300" indent="-217488" algn="l" rtl="0" eaLnBrk="0" fontAlgn="base" hangingPunct="0">
        <a:spcBef>
          <a:spcPct val="20000"/>
        </a:spcBef>
        <a:spcAft>
          <a:spcPct val="0"/>
        </a:spcAft>
        <a:buChar char="•"/>
        <a:defRPr>
          <a:solidFill>
            <a:schemeClr val="tx1"/>
          </a:solidFill>
          <a:latin typeface="+mn-lt"/>
        </a:defRPr>
      </a:lvl3pPr>
      <a:lvl4pPr marL="1585913" indent="-217488" algn="l" rtl="0" eaLnBrk="0" fontAlgn="base" hangingPunct="0">
        <a:spcBef>
          <a:spcPct val="20000"/>
        </a:spcBef>
        <a:spcAft>
          <a:spcPct val="0"/>
        </a:spcAft>
        <a:defRPr>
          <a:solidFill>
            <a:schemeClr val="tx1"/>
          </a:solidFill>
          <a:latin typeface="+mn-lt"/>
        </a:defRPr>
      </a:lvl4pPr>
      <a:lvl5pPr marL="2041525" indent="-217488" algn="l" rtl="0" eaLnBrk="0" fontAlgn="base" hangingPunct="0">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029281" y="-16941"/>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27229" y="1182414"/>
            <a:ext cx="8077200" cy="5318234"/>
          </a:xfrm>
        </p:spPr>
        <p:txBody>
          <a:bodyPr/>
          <a:lstStyle/>
          <a:p>
            <a:pPr marL="0" indent="0" eaLnBrk="1" hangingPunct="1">
              <a:lnSpc>
                <a:spcPct val="80000"/>
              </a:lnSpc>
              <a:buNone/>
              <a:defRPr/>
            </a:pPr>
            <a:r>
              <a:rPr lang="en-US" sz="2200" dirty="0" smtClean="0"/>
              <a:t>Initial considerations</a:t>
            </a:r>
          </a:p>
          <a:p>
            <a:pPr marL="0" indent="0" eaLnBrk="1" hangingPunct="1">
              <a:lnSpc>
                <a:spcPct val="80000"/>
              </a:lnSpc>
              <a:buNone/>
              <a:defRPr/>
            </a:pPr>
            <a:r>
              <a:rPr lang="en-US" sz="2200" dirty="0" smtClean="0"/>
              <a:t>Six-step development process</a:t>
            </a:r>
            <a:endParaRPr lang="en-US" sz="1000" b="1" kern="1200" dirty="0" smtClean="0">
              <a:solidFill>
                <a:srgbClr val="000000"/>
              </a:solidFill>
              <a:cs typeface="Tahoma" pitchFamily="2"/>
            </a:endParaRP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Analyze </a:t>
            </a:r>
            <a:r>
              <a:rPr lang="en-US" sz="2200" b="1" kern="1200" dirty="0">
                <a:solidFill>
                  <a:srgbClr val="000000"/>
                </a:solidFill>
                <a:cs typeface="Tahoma" pitchFamily="2"/>
              </a:rPr>
              <a:t>the </a:t>
            </a:r>
            <a:r>
              <a:rPr lang="en-US" sz="2200" b="1" kern="1200" dirty="0" smtClean="0">
                <a:solidFill>
                  <a:srgbClr val="000000"/>
                </a:solidFill>
                <a:cs typeface="Tahoma" pitchFamily="2"/>
              </a:rPr>
              <a:t>situation:</a:t>
            </a:r>
            <a:r>
              <a:rPr lang="en-US" sz="2200" b="1" kern="1200" dirty="0" smtClean="0">
                <a:solidFill>
                  <a:srgbClr val="FF0000"/>
                </a:solidFill>
                <a:cs typeface="Tahoma" pitchFamily="2"/>
              </a:rPr>
              <a:t> </a:t>
            </a:r>
            <a:r>
              <a:rPr lang="en-US" sz="2200" kern="1200" dirty="0" smtClean="0">
                <a:cs typeface="Tahoma" pitchFamily="2"/>
              </a:rPr>
              <a:t>to include </a:t>
            </a:r>
            <a:r>
              <a:rPr lang="en-US" sz="2200" kern="1200" dirty="0" smtClean="0">
                <a:solidFill>
                  <a:srgbClr val="000000"/>
                </a:solidFill>
                <a:cs typeface="Tahoma" pitchFamily="2"/>
              </a:rPr>
              <a:t>security </a:t>
            </a:r>
            <a:r>
              <a:rPr lang="en-US" sz="2200" kern="1200" dirty="0">
                <a:solidFill>
                  <a:srgbClr val="000000"/>
                </a:solidFill>
                <a:cs typeface="Tahoma" pitchFamily="2"/>
              </a:rPr>
              <a:t>level, location, duration, size, </a:t>
            </a:r>
            <a:r>
              <a:rPr lang="en-US" sz="2200" kern="1200" dirty="0" smtClean="0">
                <a:solidFill>
                  <a:srgbClr val="000000"/>
                </a:solidFill>
                <a:cs typeface="Tahoma" pitchFamily="2"/>
              </a:rPr>
              <a:t>geology, </a:t>
            </a:r>
            <a:r>
              <a:rPr lang="en-US" sz="2200" kern="1200" dirty="0" smtClean="0">
                <a:cs typeface="Tahoma" pitchFamily="2"/>
              </a:rPr>
              <a:t>possible water sources and economy </a:t>
            </a:r>
            <a:endParaRPr lang="en-US" sz="2200" strike="sngStrike" kern="1200" dirty="0" smtClean="0">
              <a:cs typeface="Tahoma" pitchFamily="2"/>
            </a:endParaRP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Develop </a:t>
            </a:r>
            <a:r>
              <a:rPr lang="en-US" sz="2200" b="1" kern="1200" dirty="0">
                <a:cs typeface="Tahoma" pitchFamily="2"/>
              </a:rPr>
              <a:t>preliminary </a:t>
            </a:r>
            <a:r>
              <a:rPr lang="en-US" sz="2200" b="1" kern="1200" dirty="0" smtClean="0">
                <a:cs typeface="Tahoma" pitchFamily="2"/>
              </a:rPr>
              <a:t>water and wastewater estimates: </a:t>
            </a:r>
            <a:r>
              <a:rPr lang="en-US" sz="2200" kern="1200" dirty="0" smtClean="0">
                <a:cs typeface="Tahoma" pitchFamily="2"/>
              </a:rPr>
              <a:t>potable, non-potable, gray and black water </a:t>
            </a: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Categorize water and wastewater requirements (time-scale): </a:t>
            </a:r>
            <a:r>
              <a:rPr lang="en-US" sz="2200" kern="1200" dirty="0" smtClean="0">
                <a:cs typeface="Tahoma" pitchFamily="2"/>
              </a:rPr>
              <a:t>appropriate methods are based on mission duration </a:t>
            </a: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Evaluate water and wastewater management capabilities</a:t>
            </a:r>
            <a:r>
              <a:rPr lang="en-US" sz="2200" b="1" kern="1200" dirty="0" smtClean="0">
                <a:cs typeface="Tahoma" pitchFamily="2"/>
              </a:rPr>
              <a:t>:</a:t>
            </a:r>
            <a:r>
              <a:rPr lang="en-US" sz="2200" kern="1200" dirty="0">
                <a:solidFill>
                  <a:srgbClr val="000000"/>
                </a:solidFill>
                <a:cs typeface="Tahoma" pitchFamily="2"/>
              </a:rPr>
              <a:t> </a:t>
            </a:r>
            <a:r>
              <a:rPr lang="en-US" sz="2200" kern="1200" dirty="0" smtClean="0">
                <a:solidFill>
                  <a:srgbClr val="000000"/>
                </a:solidFill>
                <a:cs typeface="Tahoma" pitchFamily="2"/>
              </a:rPr>
              <a:t>HN </a:t>
            </a:r>
            <a:r>
              <a:rPr lang="en-US" sz="2200" kern="1200" dirty="0">
                <a:solidFill>
                  <a:srgbClr val="000000"/>
                </a:solidFill>
                <a:cs typeface="Tahoma" pitchFamily="2"/>
              </a:rPr>
              <a:t>and/or </a:t>
            </a:r>
            <a:r>
              <a:rPr lang="en-US" sz="2200" kern="1200" dirty="0" smtClean="0">
                <a:solidFill>
                  <a:srgbClr val="000000"/>
                </a:solidFill>
                <a:cs typeface="Tahoma" pitchFamily="2"/>
              </a:rPr>
              <a:t>contractors</a:t>
            </a:r>
            <a:r>
              <a:rPr lang="en-US" sz="2200" kern="1200" dirty="0" smtClean="0">
                <a:cs typeface="Tahoma" pitchFamily="2"/>
              </a:rPr>
              <a:t>’</a:t>
            </a:r>
            <a:r>
              <a:rPr lang="en-US" sz="2200" kern="1200" dirty="0" smtClean="0">
                <a:solidFill>
                  <a:srgbClr val="000000"/>
                </a:solidFill>
                <a:cs typeface="Tahoma" pitchFamily="2"/>
              </a:rPr>
              <a:t> abilit</a:t>
            </a:r>
            <a:r>
              <a:rPr lang="en-US" sz="2200" kern="1200" dirty="0" smtClean="0">
                <a:cs typeface="Tahoma" pitchFamily="2"/>
              </a:rPr>
              <a:t>ies</a:t>
            </a:r>
            <a:r>
              <a:rPr lang="en-US" sz="2200" kern="1200" dirty="0" smtClean="0">
                <a:solidFill>
                  <a:srgbClr val="000000"/>
                </a:solidFill>
                <a:cs typeface="Tahoma" pitchFamily="2"/>
              </a:rPr>
              <a:t>, equipment options</a:t>
            </a:r>
            <a:r>
              <a:rPr lang="en-US" sz="2200" kern="1200" dirty="0" smtClean="0">
                <a:cs typeface="Tahoma" pitchFamily="2"/>
              </a:rPr>
              <a:t>,</a:t>
            </a:r>
            <a:r>
              <a:rPr lang="en-US" sz="2200" kern="1200" dirty="0" smtClean="0">
                <a:solidFill>
                  <a:srgbClr val="000000"/>
                </a:solidFill>
                <a:cs typeface="Tahoma" pitchFamily="2"/>
              </a:rPr>
              <a:t> etc.</a:t>
            </a: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Generate </a:t>
            </a:r>
            <a:r>
              <a:rPr lang="en-US" sz="2200" b="1" kern="1200" dirty="0">
                <a:solidFill>
                  <a:srgbClr val="000000"/>
                </a:solidFill>
                <a:cs typeface="Tahoma" pitchFamily="2"/>
              </a:rPr>
              <a:t>solutions suitable for the </a:t>
            </a:r>
            <a:r>
              <a:rPr lang="en-US" sz="2200" b="1" kern="1200" dirty="0" smtClean="0">
                <a:solidFill>
                  <a:srgbClr val="000000"/>
                </a:solidFill>
                <a:cs typeface="Tahoma" pitchFamily="2"/>
              </a:rPr>
              <a:t>mission: </a:t>
            </a:r>
            <a:r>
              <a:rPr lang="en-US" sz="2200" kern="1200" dirty="0" smtClean="0">
                <a:cs typeface="Tahoma" pitchFamily="2"/>
              </a:rPr>
              <a:t>solutions must meet mission requirements</a:t>
            </a:r>
            <a:endParaRPr lang="en-US" sz="2200" kern="1200" dirty="0" smtClean="0">
              <a:solidFill>
                <a:srgbClr val="000000"/>
              </a:solidFill>
              <a:cs typeface="Tahoma" pitchFamily="2"/>
            </a:endParaRP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Integrate water and wastewater </a:t>
            </a:r>
            <a:r>
              <a:rPr lang="en-US" sz="2200" b="1" kern="1200" dirty="0">
                <a:solidFill>
                  <a:srgbClr val="000000"/>
                </a:solidFill>
                <a:cs typeface="Tahoma" pitchFamily="2"/>
              </a:rPr>
              <a:t>management tasks into plans and </a:t>
            </a:r>
            <a:r>
              <a:rPr lang="en-US" sz="2200" b="1" kern="1200" dirty="0" smtClean="0">
                <a:solidFill>
                  <a:srgbClr val="000000"/>
                </a:solidFill>
                <a:cs typeface="Tahoma" pitchFamily="2"/>
              </a:rPr>
              <a:t>orders</a:t>
            </a:r>
            <a:endParaRPr lang="en-US" sz="1000" b="1" kern="1200" dirty="0" smtClean="0">
              <a:solidFill>
                <a:srgbClr val="000000"/>
              </a:solidFill>
              <a:cs typeface="Tahoma" pitchFamily="2"/>
            </a:endParaRPr>
          </a:p>
          <a:p>
            <a:pPr marL="0" indent="0" eaLnBrk="1" hangingPunct="1">
              <a:lnSpc>
                <a:spcPct val="80000"/>
              </a:lnSpc>
              <a:buNone/>
              <a:defRPr/>
            </a:pPr>
            <a:r>
              <a:rPr lang="en-US" sz="2200" dirty="0" smtClean="0"/>
              <a:t>Continue to monitor</a:t>
            </a:r>
          </a:p>
        </p:txBody>
      </p:sp>
      <p:sp>
        <p:nvSpPr>
          <p:cNvPr id="19459" name="Rubrik 2"/>
          <p:cNvSpPr>
            <a:spLocks noGrp="1"/>
          </p:cNvSpPr>
          <p:nvPr>
            <p:ph type="title"/>
          </p:nvPr>
        </p:nvSpPr>
        <p:spPr>
          <a:ln/>
        </p:spPr>
        <p:txBody>
          <a:bodyPr/>
          <a:lstStyle/>
          <a:p>
            <a:r>
              <a:rPr lang="en-US" altLang="en-US" sz="3200" smtClean="0"/>
              <a:t>Six-Step Development Process </a:t>
            </a:r>
            <a:endParaRPr lang="sv-SE" altLang="en-US" sz="3200" smtClean="0"/>
          </a:p>
        </p:txBody>
      </p:sp>
      <p:sp>
        <p:nvSpPr>
          <p:cNvPr id="1946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00BFB4-A1C9-4B9F-9D32-8E8B99B12BC9}" type="slidenum">
              <a:rPr lang="en-US" altLang="en-US"/>
              <a:pPr algn="r" eaLnBrk="1" hangingPunct="1"/>
              <a:t>10</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Start planning early</a:t>
            </a:r>
          </a:p>
          <a:p>
            <a:pPr eaLnBrk="1" hangingPunct="1"/>
            <a:r>
              <a:rPr lang="en-US" altLang="en-US" dirty="0" smtClean="0"/>
              <a:t>Fulfill current requirements and anticipate future needs</a:t>
            </a:r>
          </a:p>
          <a:p>
            <a:pPr eaLnBrk="1" hangingPunct="1"/>
            <a:r>
              <a:rPr lang="en-US" altLang="en-US" dirty="0" smtClean="0"/>
              <a:t>Site location</a:t>
            </a:r>
          </a:p>
          <a:p>
            <a:pPr lvl="1" eaLnBrk="1" hangingPunct="1"/>
            <a:r>
              <a:rPr lang="en-US" altLang="en-US" dirty="0" smtClean="0"/>
              <a:t>Maximize gravity flow for wastewater collection systems</a:t>
            </a:r>
          </a:p>
          <a:p>
            <a:pPr lvl="1" eaLnBrk="1" hangingPunct="1"/>
            <a:r>
              <a:rPr lang="en-US" altLang="en-US" dirty="0" smtClean="0"/>
              <a:t>Site wastewater collection, treatment and disposal downwind of inhabited areas </a:t>
            </a:r>
          </a:p>
          <a:p>
            <a:pPr lvl="1" eaLnBrk="1" hangingPunct="1"/>
            <a:r>
              <a:rPr lang="en-US" altLang="en-US" dirty="0" smtClean="0"/>
              <a:t>For surface discharge, locate downstream of potable water intake and act in accordance with established standards </a:t>
            </a:r>
          </a:p>
          <a:p>
            <a:pPr eaLnBrk="1" hangingPunct="1"/>
            <a:r>
              <a:rPr lang="en-US" altLang="en-US" dirty="0" smtClean="0"/>
              <a:t>Efficient water distribution systems</a:t>
            </a:r>
          </a:p>
          <a:p>
            <a:pPr lvl="1" eaLnBrk="1" hangingPunct="1"/>
            <a:r>
              <a:rPr lang="en-US" altLang="en-US" dirty="0" smtClean="0"/>
              <a:t>Create loop systems (instead of branched networks) to build in redundancy and minimize pumping requirements	</a:t>
            </a:r>
          </a:p>
        </p:txBody>
      </p:sp>
      <p:sp>
        <p:nvSpPr>
          <p:cNvPr id="20483" name="Title 1"/>
          <p:cNvSpPr>
            <a:spLocks noGrp="1"/>
          </p:cNvSpPr>
          <p:nvPr>
            <p:ph type="title"/>
          </p:nvPr>
        </p:nvSpPr>
        <p:spPr>
          <a:ln/>
        </p:spPr>
        <p:txBody>
          <a:bodyPr/>
          <a:lstStyle/>
          <a:p>
            <a:pPr eaLnBrk="1" hangingPunct="1"/>
            <a:r>
              <a:rPr lang="en-US" altLang="en-US" dirty="0" smtClean="0"/>
              <a:t>Initial Planning Considerations</a:t>
            </a:r>
          </a:p>
        </p:txBody>
      </p:sp>
      <p:sp>
        <p:nvSpPr>
          <p:cNvPr id="2048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281366-8E8B-457B-8358-F449C132826A}" type="slidenum">
              <a:rPr lang="en-US" altLang="en-US"/>
              <a:pPr algn="r" eaLnBrk="1" hangingPunct="1"/>
              <a:t>11</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Goal: identify the amount of water needed and where and how much wastewater will be generated by the unit</a:t>
            </a:r>
          </a:p>
          <a:p>
            <a:pPr eaLnBrk="1" hangingPunct="1"/>
            <a:r>
              <a:rPr lang="en-US" altLang="en-US" dirty="0" smtClean="0"/>
              <a:t>Considerations</a:t>
            </a:r>
          </a:p>
          <a:p>
            <a:pPr lvl="1" eaLnBrk="1" hangingPunct="1"/>
            <a:r>
              <a:rPr lang="en-US" altLang="en-US" dirty="0" smtClean="0"/>
              <a:t>Availability of water</a:t>
            </a:r>
          </a:p>
          <a:p>
            <a:pPr lvl="1" eaLnBrk="1" hangingPunct="1"/>
            <a:r>
              <a:rPr lang="en-US" altLang="en-US" dirty="0" smtClean="0"/>
              <a:t>Mission </a:t>
            </a:r>
          </a:p>
          <a:p>
            <a:pPr lvl="1" eaLnBrk="1" hangingPunct="1"/>
            <a:r>
              <a:rPr lang="en-US" altLang="en-US" dirty="0" smtClean="0"/>
              <a:t>Local threat conditions</a:t>
            </a:r>
          </a:p>
          <a:p>
            <a:pPr lvl="1" eaLnBrk="1" hangingPunct="1"/>
            <a:r>
              <a:rPr lang="en-US" altLang="en-US" dirty="0" smtClean="0"/>
              <a:t>Terrain and weather</a:t>
            </a:r>
          </a:p>
          <a:p>
            <a:pPr lvl="1" eaLnBrk="1" hangingPunct="1"/>
            <a:r>
              <a:rPr lang="en-US" altLang="en-US" dirty="0" smtClean="0"/>
              <a:t>Troops and support available </a:t>
            </a:r>
          </a:p>
          <a:p>
            <a:pPr lvl="1" eaLnBrk="1" hangingPunct="1"/>
            <a:r>
              <a:rPr lang="en-US" altLang="en-US" dirty="0" smtClean="0"/>
              <a:t>Time </a:t>
            </a:r>
          </a:p>
          <a:p>
            <a:pPr lvl="1" eaLnBrk="1" hangingPunct="1"/>
            <a:r>
              <a:rPr lang="en-US" altLang="en-US" dirty="0" smtClean="0"/>
              <a:t>Civil considerations</a:t>
            </a:r>
          </a:p>
          <a:p>
            <a:pPr lvl="1" eaLnBrk="1" hangingPunct="1"/>
            <a:r>
              <a:rPr lang="en-US" altLang="en-US" dirty="0" smtClean="0"/>
              <a:t>Available infrastructure </a:t>
            </a:r>
          </a:p>
          <a:p>
            <a:pPr lvl="1" eaLnBrk="1" hangingPunct="1"/>
            <a:r>
              <a:rPr lang="en-US" altLang="en-US" dirty="0" smtClean="0"/>
              <a:t>Other</a:t>
            </a:r>
          </a:p>
        </p:txBody>
      </p:sp>
      <p:sp>
        <p:nvSpPr>
          <p:cNvPr id="21507" name="Title 1"/>
          <p:cNvSpPr>
            <a:spLocks noGrp="1"/>
          </p:cNvSpPr>
          <p:nvPr>
            <p:ph type="title"/>
          </p:nvPr>
        </p:nvSpPr>
        <p:spPr>
          <a:ln/>
        </p:spPr>
        <p:txBody>
          <a:bodyPr/>
          <a:lstStyle/>
          <a:p>
            <a:pPr eaLnBrk="1" hangingPunct="1"/>
            <a:r>
              <a:rPr lang="en-US" altLang="en-US" smtClean="0"/>
              <a:t>Analyze the Situation</a:t>
            </a:r>
          </a:p>
        </p:txBody>
      </p:sp>
      <p:sp>
        <p:nvSpPr>
          <p:cNvPr id="2150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A3D1E2-8914-4993-BFBD-A3116F7565C1}" type="slidenum">
              <a:rPr lang="en-US" altLang="en-US"/>
              <a:pPr algn="r" eaLnBrk="1" hangingPunct="1"/>
              <a:t>12</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762000" y="1117600"/>
          <a:ext cx="7239000" cy="5587999"/>
        </p:xfrm>
        <a:graphic>
          <a:graphicData uri="http://schemas.openxmlformats.org/drawingml/2006/table">
            <a:tbl>
              <a:tblPr bandRow="1">
                <a:tableStyleId>{ED083AE6-46FA-4A59-8FB0-9F97EB10719F}</a:tableStyleId>
              </a:tblPr>
              <a:tblGrid>
                <a:gridCol w="2844800"/>
                <a:gridCol w="2159888"/>
                <a:gridCol w="2234312"/>
              </a:tblGrid>
              <a:tr h="314959">
                <a:tc rowSpan="2">
                  <a:txBody>
                    <a:bodyPr/>
                    <a:lstStyle/>
                    <a:p>
                      <a:pPr algn="ctr"/>
                      <a:r>
                        <a:rPr lang="en-US" sz="1800" b="1" dirty="0" smtClean="0"/>
                        <a:t>Function</a:t>
                      </a:r>
                      <a:endParaRPr lang="en-US" sz="1800" b="1" dirty="0"/>
                    </a:p>
                  </a:txBody>
                  <a:tcPr anchor="ctr">
                    <a:noFill/>
                  </a:tcPr>
                </a:tc>
                <a:tc gridSpan="2">
                  <a:txBody>
                    <a:bodyPr/>
                    <a:lstStyle/>
                    <a:p>
                      <a:pPr algn="ctr"/>
                      <a:r>
                        <a:rPr lang="en-US" sz="1400" b="1" dirty="0" smtClean="0"/>
                        <a:t>Water</a:t>
                      </a:r>
                      <a:r>
                        <a:rPr lang="en-US" sz="1400" b="1" baseline="0" dirty="0" smtClean="0"/>
                        <a:t> Usage Factor (liters/person/day)</a:t>
                      </a:r>
                      <a:endParaRPr lang="en-US" sz="1400" b="1" dirty="0"/>
                    </a:p>
                  </a:txBody>
                  <a:tcPr>
                    <a:noFill/>
                  </a:tcPr>
                </a:tc>
                <a:tc hMerge="1">
                  <a:txBody>
                    <a:bodyPr/>
                    <a:lstStyle/>
                    <a:p>
                      <a:endParaRPr lang="en-US" dirty="0"/>
                    </a:p>
                  </a:txBody>
                  <a:tcPr/>
                </a:tc>
              </a:tr>
              <a:tr h="304800">
                <a:tc vMerge="1">
                  <a:txBody>
                    <a:bodyPr/>
                    <a:lstStyle/>
                    <a:p>
                      <a:pPr algn="ctr"/>
                      <a:endParaRPr lang="en-US" sz="1500" b="1" dirty="0"/>
                    </a:p>
                  </a:txBody>
                  <a:tcPr>
                    <a:solidFill>
                      <a:schemeClr val="bg1">
                        <a:lumMod val="75000"/>
                      </a:schemeClr>
                    </a:solidFill>
                  </a:tcPr>
                </a:tc>
                <a:tc>
                  <a:txBody>
                    <a:bodyPr/>
                    <a:lstStyle/>
                    <a:p>
                      <a:pPr algn="ctr"/>
                      <a:r>
                        <a:rPr lang="en-US" sz="1400" b="1" dirty="0" smtClean="0"/>
                        <a:t>Short-term </a:t>
                      </a:r>
                      <a:endParaRPr lang="en-US" sz="1400" b="1" dirty="0"/>
                    </a:p>
                  </a:txBody>
                  <a:tcPr>
                    <a:noFill/>
                  </a:tcPr>
                </a:tc>
                <a:tc>
                  <a:txBody>
                    <a:bodyPr/>
                    <a:lstStyle/>
                    <a:p>
                      <a:pPr algn="ctr"/>
                      <a:r>
                        <a:rPr lang="en-US" sz="1400" b="1" dirty="0" smtClean="0"/>
                        <a:t>Long-term</a:t>
                      </a:r>
                      <a:endParaRPr lang="en-US" sz="1400" b="1" dirty="0"/>
                    </a:p>
                  </a:txBody>
                  <a:tcPr>
                    <a:noFill/>
                  </a:tcPr>
                </a:tc>
              </a:tr>
              <a:tr h="289560">
                <a:tc gridSpan="3">
                  <a:txBody>
                    <a:bodyPr/>
                    <a:lstStyle/>
                    <a:p>
                      <a:pPr marL="0" algn="ctr" defTabSz="910544" rtl="0" eaLnBrk="1" latinLnBrk="0" hangingPunct="1"/>
                      <a:r>
                        <a:rPr lang="en-US" sz="1300" b="1" kern="1200" dirty="0" smtClean="0">
                          <a:solidFill>
                            <a:schemeClr val="tx1"/>
                          </a:solidFill>
                          <a:latin typeface="+mn-lt"/>
                          <a:ea typeface="+mn-ea"/>
                          <a:cs typeface="+mn-cs"/>
                        </a:rPr>
                        <a:t>Potable Water</a:t>
                      </a:r>
                      <a:endParaRPr lang="en-US" sz="1300" b="1" kern="1200" dirty="0">
                        <a:solidFill>
                          <a:schemeClr val="tx1"/>
                        </a:solidFill>
                        <a:latin typeface="+mn-lt"/>
                        <a:ea typeface="+mn-ea"/>
                        <a:cs typeface="+mn-cs"/>
                      </a:endParaRPr>
                    </a:p>
                  </a:txBody>
                  <a:tcPr>
                    <a:solidFill>
                      <a:schemeClr val="bg1">
                        <a:lumMod val="75000"/>
                      </a:schemeClr>
                    </a:solidFill>
                  </a:tcPr>
                </a:tc>
                <a:tc hMerge="1">
                  <a:txBody>
                    <a:bodyPr/>
                    <a:lstStyle/>
                    <a:p>
                      <a:pPr marL="0" algn="ctr" defTabSz="910544" rtl="0" eaLnBrk="1" latinLnBrk="0" hangingPunct="1"/>
                      <a:endParaRPr lang="en-US" sz="1400" b="1" kern="1200" dirty="0">
                        <a:solidFill>
                          <a:schemeClr val="tx1"/>
                        </a:solidFill>
                        <a:latin typeface="+mn-lt"/>
                        <a:ea typeface="+mn-ea"/>
                        <a:cs typeface="+mn-cs"/>
                      </a:endParaRPr>
                    </a:p>
                  </a:txBody>
                  <a:tcPr/>
                </a:tc>
                <a:tc hMerge="1">
                  <a:txBody>
                    <a:bodyPr/>
                    <a:lstStyle/>
                    <a:p>
                      <a:pPr marL="0" algn="ctr" defTabSz="910544" rtl="0" eaLnBrk="1" latinLnBrk="0" hangingPunct="1"/>
                      <a:endParaRPr lang="en-US" sz="1400" b="1" kern="1200" dirty="0">
                        <a:solidFill>
                          <a:schemeClr val="tx1"/>
                        </a:solidFill>
                        <a:latin typeface="+mn-lt"/>
                        <a:ea typeface="+mn-ea"/>
                        <a:cs typeface="+mn-cs"/>
                      </a:endParaRPr>
                    </a:p>
                  </a:txBody>
                  <a:tcPr/>
                </a:tc>
              </a:tr>
              <a:tr h="289560">
                <a:tc>
                  <a:txBody>
                    <a:bodyPr/>
                    <a:lstStyle/>
                    <a:p>
                      <a:r>
                        <a:rPr lang="en-US" sz="1300" dirty="0" smtClean="0"/>
                        <a:t>Drinking</a:t>
                      </a:r>
                      <a:endParaRPr lang="en-US" sz="1300" dirty="0"/>
                    </a:p>
                  </a:txBody>
                  <a:tcPr>
                    <a:noFill/>
                  </a:tcPr>
                </a:tc>
                <a:tc>
                  <a:txBody>
                    <a:bodyPr/>
                    <a:lstStyle/>
                    <a:p>
                      <a:pPr algn="ctr"/>
                      <a:r>
                        <a:rPr lang="en-US" sz="1300" dirty="0" smtClean="0"/>
                        <a:t>15</a:t>
                      </a:r>
                      <a:endParaRPr lang="en-US" sz="1300" dirty="0"/>
                    </a:p>
                  </a:txBody>
                  <a:tcPr>
                    <a:noFill/>
                  </a:tcPr>
                </a:tc>
                <a:tc>
                  <a:txBody>
                    <a:bodyPr/>
                    <a:lstStyle/>
                    <a:p>
                      <a:pPr algn="ctr"/>
                      <a:r>
                        <a:rPr lang="en-US" sz="1300" dirty="0" smtClean="0"/>
                        <a:t>15</a:t>
                      </a:r>
                      <a:endParaRPr lang="en-US" sz="1300" dirty="0"/>
                    </a:p>
                  </a:txBody>
                  <a:tcPr>
                    <a:noFill/>
                  </a:tcPr>
                </a:tc>
              </a:tr>
              <a:tr h="289560">
                <a:tc>
                  <a:txBody>
                    <a:bodyPr/>
                    <a:lstStyle/>
                    <a:p>
                      <a:r>
                        <a:rPr lang="en-US" sz="1300" dirty="0" smtClean="0"/>
                        <a:t>Personal Hygiene</a:t>
                      </a:r>
                      <a:endParaRPr lang="en-US" sz="1300" dirty="0"/>
                    </a:p>
                  </a:txBody>
                  <a:tcPr>
                    <a:noFill/>
                  </a:tcPr>
                </a:tc>
                <a:tc>
                  <a:txBody>
                    <a:bodyPr/>
                    <a:lstStyle/>
                    <a:p>
                      <a:pPr algn="ctr"/>
                      <a:r>
                        <a:rPr lang="en-US" sz="1300" dirty="0" smtClean="0"/>
                        <a:t>11</a:t>
                      </a:r>
                      <a:endParaRPr lang="en-US" sz="1300" dirty="0"/>
                    </a:p>
                  </a:txBody>
                  <a:tcPr>
                    <a:noFill/>
                  </a:tcPr>
                </a:tc>
                <a:tc>
                  <a:txBody>
                    <a:bodyPr/>
                    <a:lstStyle/>
                    <a:p>
                      <a:pPr algn="ctr"/>
                      <a:r>
                        <a:rPr lang="en-US" sz="1300" dirty="0" smtClean="0"/>
                        <a:t>11</a:t>
                      </a:r>
                      <a:endParaRPr lang="en-US" sz="1300" dirty="0"/>
                    </a:p>
                  </a:txBody>
                  <a:tcPr>
                    <a:noFill/>
                  </a:tcPr>
                </a:tc>
              </a:tr>
              <a:tr h="289560">
                <a:tc>
                  <a:txBody>
                    <a:bodyPr/>
                    <a:lstStyle/>
                    <a:p>
                      <a:r>
                        <a:rPr lang="en-US" sz="1300" dirty="0" smtClean="0"/>
                        <a:t>Shower</a:t>
                      </a:r>
                      <a:endParaRPr lang="en-US" sz="1300" dirty="0"/>
                    </a:p>
                  </a:txBody>
                  <a:tcPr>
                    <a:noFill/>
                  </a:tcPr>
                </a:tc>
                <a:tc>
                  <a:txBody>
                    <a:bodyPr/>
                    <a:lstStyle/>
                    <a:p>
                      <a:pPr algn="ctr"/>
                      <a:r>
                        <a:rPr lang="en-US" sz="1300" dirty="0" smtClean="0"/>
                        <a:t>11</a:t>
                      </a:r>
                      <a:endParaRPr lang="en-US" sz="1300" dirty="0"/>
                    </a:p>
                  </a:txBody>
                  <a:tcPr>
                    <a:noFill/>
                  </a:tcPr>
                </a:tc>
                <a:tc>
                  <a:txBody>
                    <a:bodyPr/>
                    <a:lstStyle/>
                    <a:p>
                      <a:pPr algn="ctr"/>
                      <a:r>
                        <a:rPr lang="en-US" sz="1300" dirty="0" smtClean="0"/>
                        <a:t>55</a:t>
                      </a:r>
                      <a:endParaRPr lang="en-US" sz="1300" dirty="0"/>
                    </a:p>
                  </a:txBody>
                  <a:tcPr>
                    <a:noFill/>
                  </a:tcPr>
                </a:tc>
              </a:tr>
              <a:tr h="289560">
                <a:tc>
                  <a:txBody>
                    <a:bodyPr/>
                    <a:lstStyle/>
                    <a:p>
                      <a:r>
                        <a:rPr lang="en-US" sz="1300" dirty="0" smtClean="0"/>
                        <a:t>Food</a:t>
                      </a:r>
                      <a:r>
                        <a:rPr lang="en-US" sz="1300" baseline="0" dirty="0" smtClean="0"/>
                        <a:t> Preparation</a:t>
                      </a:r>
                      <a:endParaRPr lang="en-US" sz="1300" dirty="0"/>
                    </a:p>
                  </a:txBody>
                  <a:tcPr>
                    <a:noFill/>
                  </a:tcPr>
                </a:tc>
                <a:tc>
                  <a:txBody>
                    <a:bodyPr/>
                    <a:lstStyle/>
                    <a:p>
                      <a:pPr algn="ctr"/>
                      <a:r>
                        <a:rPr lang="en-US" sz="1300" dirty="0" smtClean="0"/>
                        <a:t>15</a:t>
                      </a:r>
                      <a:endParaRPr lang="en-US" sz="1300" dirty="0"/>
                    </a:p>
                  </a:txBody>
                  <a:tcPr>
                    <a:noFill/>
                  </a:tcPr>
                </a:tc>
                <a:tc>
                  <a:txBody>
                    <a:bodyPr/>
                    <a:lstStyle/>
                    <a:p>
                      <a:pPr algn="ctr"/>
                      <a:r>
                        <a:rPr lang="en-US" sz="1300" dirty="0" smtClean="0"/>
                        <a:t>20</a:t>
                      </a:r>
                      <a:endParaRPr lang="en-US" sz="1300" dirty="0"/>
                    </a:p>
                  </a:txBody>
                  <a:tcPr>
                    <a:noFill/>
                  </a:tcPr>
                </a:tc>
              </a:tr>
              <a:tr h="289560">
                <a:tc>
                  <a:txBody>
                    <a:bodyPr/>
                    <a:lstStyle/>
                    <a:p>
                      <a:r>
                        <a:rPr lang="en-US" sz="1300" dirty="0" smtClean="0"/>
                        <a:t>Hospital</a:t>
                      </a:r>
                      <a:endParaRPr lang="en-US" sz="1300" dirty="0"/>
                    </a:p>
                  </a:txBody>
                  <a:tcPr>
                    <a:noFill/>
                  </a:tcPr>
                </a:tc>
                <a:tc>
                  <a:txBody>
                    <a:bodyPr/>
                    <a:lstStyle/>
                    <a:p>
                      <a:pPr algn="ctr"/>
                      <a:r>
                        <a:rPr lang="en-US" sz="1300" dirty="0" smtClean="0"/>
                        <a:t>4</a:t>
                      </a:r>
                      <a:endParaRPr lang="en-US" sz="1300" dirty="0"/>
                    </a:p>
                  </a:txBody>
                  <a:tcPr>
                    <a:noFill/>
                  </a:tcPr>
                </a:tc>
                <a:tc>
                  <a:txBody>
                    <a:bodyPr/>
                    <a:lstStyle/>
                    <a:p>
                      <a:pPr algn="ctr"/>
                      <a:r>
                        <a:rPr lang="en-US" sz="1300" dirty="0" smtClean="0"/>
                        <a:t>8</a:t>
                      </a:r>
                      <a:endParaRPr lang="en-US" sz="1300" dirty="0"/>
                    </a:p>
                  </a:txBody>
                  <a:tcPr>
                    <a:noFill/>
                  </a:tcPr>
                </a:tc>
              </a:tr>
              <a:tr h="289560">
                <a:tc>
                  <a:txBody>
                    <a:bodyPr/>
                    <a:lstStyle/>
                    <a:p>
                      <a:r>
                        <a:rPr lang="en-US" sz="1300" dirty="0" smtClean="0"/>
                        <a:t>Heat Treatment</a:t>
                      </a:r>
                      <a:endParaRPr lang="en-US" sz="1300" dirty="0"/>
                    </a:p>
                  </a:txBody>
                  <a:tcPr>
                    <a:noFill/>
                  </a:tcPr>
                </a:tc>
                <a:tc>
                  <a:txBody>
                    <a:bodyPr/>
                    <a:lstStyle/>
                    <a:p>
                      <a:pPr algn="ctr"/>
                      <a:r>
                        <a:rPr lang="en-US" sz="1300" dirty="0" smtClean="0"/>
                        <a:t>4</a:t>
                      </a:r>
                      <a:endParaRPr lang="en-US" sz="1300" dirty="0"/>
                    </a:p>
                  </a:txBody>
                  <a:tcPr>
                    <a:noFill/>
                  </a:tcPr>
                </a:tc>
                <a:tc>
                  <a:txBody>
                    <a:bodyPr/>
                    <a:lstStyle/>
                    <a:p>
                      <a:pPr algn="ctr"/>
                      <a:r>
                        <a:rPr lang="en-US" sz="1300" dirty="0" smtClean="0"/>
                        <a:t>4</a:t>
                      </a:r>
                      <a:endParaRPr lang="en-US" sz="1300" dirty="0"/>
                    </a:p>
                  </a:txBody>
                  <a:tcPr>
                    <a:noFill/>
                  </a:tcPr>
                </a:tc>
              </a:tr>
              <a:tr h="289560">
                <a:tc gridSpan="3">
                  <a:txBody>
                    <a:bodyPr/>
                    <a:lstStyle/>
                    <a:p>
                      <a:pPr algn="ctr"/>
                      <a:r>
                        <a:rPr lang="en-US" sz="1300" b="1" dirty="0" smtClean="0"/>
                        <a:t>Nonpotable Water</a:t>
                      </a:r>
                      <a:endParaRPr lang="en-US" sz="1300" b="1" dirty="0"/>
                    </a:p>
                  </a:txBody>
                  <a:tcPr>
                    <a:solidFill>
                      <a:schemeClr val="bg1">
                        <a:lumMod val="75000"/>
                      </a:schemeClr>
                    </a:solidFill>
                  </a:tcPr>
                </a:tc>
                <a:tc hMerge="1">
                  <a:txBody>
                    <a:bodyPr/>
                    <a:lstStyle/>
                    <a:p>
                      <a:pPr algn="ctr"/>
                      <a:endParaRPr lang="en-US" sz="1400" dirty="0"/>
                    </a:p>
                  </a:txBody>
                  <a:tcPr>
                    <a:solidFill>
                      <a:schemeClr val="bg1">
                        <a:lumMod val="75000"/>
                      </a:schemeClr>
                    </a:solidFill>
                  </a:tcPr>
                </a:tc>
                <a:tc hMerge="1">
                  <a:txBody>
                    <a:bodyPr/>
                    <a:lstStyle/>
                    <a:p>
                      <a:pPr algn="ctr"/>
                      <a:endParaRPr lang="en-US" sz="1400" dirty="0"/>
                    </a:p>
                  </a:txBody>
                  <a:tcPr>
                    <a:solidFill>
                      <a:schemeClr val="bg1">
                        <a:lumMod val="75000"/>
                      </a:schemeClr>
                    </a:solidFill>
                  </a:tcPr>
                </a:tc>
              </a:tr>
              <a:tr h="294640">
                <a:tc>
                  <a:txBody>
                    <a:bodyPr/>
                    <a:lstStyle/>
                    <a:p>
                      <a:r>
                        <a:rPr lang="en-US" sz="1300" dirty="0" smtClean="0"/>
                        <a:t>Laundry</a:t>
                      </a:r>
                      <a:endParaRPr lang="en-US" sz="1300" dirty="0"/>
                    </a:p>
                  </a:txBody>
                  <a:tcPr>
                    <a:noFill/>
                  </a:tcPr>
                </a:tc>
                <a:tc>
                  <a:txBody>
                    <a:bodyPr/>
                    <a:lstStyle/>
                    <a:p>
                      <a:pPr algn="ctr"/>
                      <a:r>
                        <a:rPr lang="en-US" sz="1300" dirty="0" smtClean="0"/>
                        <a:t>19</a:t>
                      </a:r>
                      <a:endParaRPr lang="en-US" sz="1300" dirty="0"/>
                    </a:p>
                  </a:txBody>
                  <a:tcPr>
                    <a:noFill/>
                  </a:tcPr>
                </a:tc>
                <a:tc>
                  <a:txBody>
                    <a:bodyPr/>
                    <a:lstStyle/>
                    <a:p>
                      <a:pPr algn="ctr"/>
                      <a:r>
                        <a:rPr lang="en-US" sz="1300" dirty="0" smtClean="0"/>
                        <a:t>53</a:t>
                      </a:r>
                      <a:endParaRPr lang="en-US" sz="1300" dirty="0"/>
                    </a:p>
                  </a:txBody>
                  <a:tcPr>
                    <a:noFill/>
                  </a:tcPr>
                </a:tc>
              </a:tr>
              <a:tr h="294640">
                <a:tc>
                  <a:txBody>
                    <a:bodyPr/>
                    <a:lstStyle/>
                    <a:p>
                      <a:r>
                        <a:rPr lang="en-US" sz="1300" dirty="0" smtClean="0"/>
                        <a:t>Construction</a:t>
                      </a:r>
                      <a:endParaRPr lang="en-US" sz="1300" dirty="0"/>
                    </a:p>
                  </a:txBody>
                  <a:tcPr>
                    <a:noFill/>
                  </a:tcPr>
                </a:tc>
                <a:tc>
                  <a:txBody>
                    <a:bodyPr/>
                    <a:lstStyle/>
                    <a:p>
                      <a:pPr algn="ctr"/>
                      <a:r>
                        <a:rPr lang="en-US" sz="1300" dirty="0" smtClean="0"/>
                        <a:t>8</a:t>
                      </a:r>
                      <a:endParaRPr lang="en-US" sz="1300" dirty="0"/>
                    </a:p>
                  </a:txBody>
                  <a:tcPr>
                    <a:noFill/>
                  </a:tcPr>
                </a:tc>
                <a:tc>
                  <a:txBody>
                    <a:bodyPr/>
                    <a:lstStyle/>
                    <a:p>
                      <a:pPr algn="ctr"/>
                      <a:r>
                        <a:rPr lang="en-US" sz="1300" dirty="0" smtClean="0"/>
                        <a:t>8</a:t>
                      </a:r>
                      <a:endParaRPr lang="en-US" sz="1300" dirty="0"/>
                    </a:p>
                  </a:txBody>
                  <a:tcPr>
                    <a:noFill/>
                  </a:tcPr>
                </a:tc>
              </a:tr>
              <a:tr h="294640">
                <a:tc>
                  <a:txBody>
                    <a:bodyPr/>
                    <a:lstStyle/>
                    <a:p>
                      <a:r>
                        <a:rPr lang="en-US" sz="1300" dirty="0" smtClean="0"/>
                        <a:t>Graves Registration</a:t>
                      </a:r>
                      <a:endParaRPr lang="en-US" sz="1300" dirty="0"/>
                    </a:p>
                  </a:txBody>
                  <a:tcPr>
                    <a:noFill/>
                  </a:tcPr>
                </a:tc>
                <a:tc>
                  <a:txBody>
                    <a:bodyPr/>
                    <a:lstStyle/>
                    <a:p>
                      <a:pPr algn="ctr"/>
                      <a:r>
                        <a:rPr lang="en-US" sz="1300" dirty="0" smtClean="0"/>
                        <a:t>2</a:t>
                      </a:r>
                      <a:endParaRPr lang="en-US" sz="1300" dirty="0"/>
                    </a:p>
                  </a:txBody>
                  <a:tcPr>
                    <a:noFill/>
                  </a:tcPr>
                </a:tc>
                <a:tc>
                  <a:txBody>
                    <a:bodyPr/>
                    <a:lstStyle/>
                    <a:p>
                      <a:pPr algn="ctr"/>
                      <a:r>
                        <a:rPr lang="en-US" sz="1300" dirty="0" smtClean="0"/>
                        <a:t>2</a:t>
                      </a:r>
                      <a:endParaRPr lang="en-US" sz="1300" dirty="0"/>
                    </a:p>
                  </a:txBody>
                  <a:tcPr>
                    <a:noFill/>
                  </a:tcPr>
                </a:tc>
              </a:tr>
              <a:tr h="294640">
                <a:tc>
                  <a:txBody>
                    <a:bodyPr/>
                    <a:lstStyle/>
                    <a:p>
                      <a:r>
                        <a:rPr lang="en-US" sz="1300" dirty="0" smtClean="0"/>
                        <a:t>Vehicle</a:t>
                      </a:r>
                      <a:r>
                        <a:rPr lang="en-US" sz="1300" baseline="0" dirty="0" smtClean="0"/>
                        <a:t> Operations</a:t>
                      </a:r>
                      <a:endParaRPr lang="en-US" sz="1300" dirty="0"/>
                    </a:p>
                  </a:txBody>
                  <a:tcPr>
                    <a:noFill/>
                  </a:tcPr>
                </a:tc>
                <a:tc>
                  <a:txBody>
                    <a:bodyPr/>
                    <a:lstStyle/>
                    <a:p>
                      <a:pPr algn="ctr"/>
                      <a:r>
                        <a:rPr lang="en-US" sz="1300" dirty="0" smtClean="0"/>
                        <a:t>2</a:t>
                      </a:r>
                      <a:endParaRPr lang="en-US" sz="1300" dirty="0"/>
                    </a:p>
                  </a:txBody>
                  <a:tcPr>
                    <a:noFill/>
                  </a:tcPr>
                </a:tc>
                <a:tc>
                  <a:txBody>
                    <a:bodyPr/>
                    <a:lstStyle/>
                    <a:p>
                      <a:pPr algn="ctr"/>
                      <a:r>
                        <a:rPr lang="en-US" sz="1300" dirty="0" smtClean="0"/>
                        <a:t>7</a:t>
                      </a:r>
                      <a:endParaRPr lang="en-US" sz="1300" dirty="0"/>
                    </a:p>
                  </a:txBody>
                  <a:tcPr>
                    <a:noFill/>
                  </a:tcPr>
                </a:tc>
              </a:tr>
              <a:tr h="294640">
                <a:tc>
                  <a:txBody>
                    <a:bodyPr/>
                    <a:lstStyle/>
                    <a:p>
                      <a:r>
                        <a:rPr lang="en-US" sz="1300" dirty="0" smtClean="0"/>
                        <a:t>Aircraft Operations</a:t>
                      </a:r>
                      <a:endParaRPr lang="en-US" sz="1300" dirty="0"/>
                    </a:p>
                  </a:txBody>
                  <a:tcPr>
                    <a:noFill/>
                  </a:tcPr>
                </a:tc>
                <a:tc>
                  <a:txBody>
                    <a:bodyPr/>
                    <a:lstStyle/>
                    <a:p>
                      <a:pPr algn="ctr"/>
                      <a:r>
                        <a:rPr lang="en-US" sz="1300" dirty="0" smtClean="0"/>
                        <a:t>8</a:t>
                      </a:r>
                      <a:endParaRPr lang="en-US" sz="1300" dirty="0"/>
                    </a:p>
                  </a:txBody>
                  <a:tcPr>
                    <a:noFill/>
                  </a:tcPr>
                </a:tc>
                <a:tc>
                  <a:txBody>
                    <a:bodyPr/>
                    <a:lstStyle/>
                    <a:p>
                      <a:pPr algn="ctr"/>
                      <a:r>
                        <a:rPr lang="en-US" sz="1300" dirty="0" smtClean="0"/>
                        <a:t>11</a:t>
                      </a:r>
                      <a:endParaRPr lang="en-US" sz="1300" dirty="0"/>
                    </a:p>
                  </a:txBody>
                  <a:tcPr>
                    <a:noFill/>
                  </a:tcPr>
                </a:tc>
              </a:tr>
              <a:tr h="294640">
                <a:tc>
                  <a:txBody>
                    <a:bodyPr/>
                    <a:lstStyle/>
                    <a:p>
                      <a:r>
                        <a:rPr lang="en-US" sz="1300" dirty="0" smtClean="0"/>
                        <a:t>Firefighting</a:t>
                      </a:r>
                      <a:endParaRPr lang="en-US" sz="1300" dirty="0"/>
                    </a:p>
                  </a:txBody>
                  <a:tcPr>
                    <a:noFill/>
                  </a:tcPr>
                </a:tc>
                <a:tc>
                  <a:txBody>
                    <a:bodyPr/>
                    <a:lstStyle/>
                    <a:p>
                      <a:pPr algn="ctr"/>
                      <a:r>
                        <a:rPr lang="en-US" sz="1300" dirty="0" smtClean="0"/>
                        <a:t>8</a:t>
                      </a:r>
                      <a:endParaRPr lang="en-US" sz="1300" dirty="0"/>
                    </a:p>
                  </a:txBody>
                  <a:tcPr>
                    <a:noFill/>
                  </a:tcPr>
                </a:tc>
                <a:tc>
                  <a:txBody>
                    <a:bodyPr/>
                    <a:lstStyle/>
                    <a:p>
                      <a:pPr algn="ctr"/>
                      <a:r>
                        <a:rPr lang="en-US" sz="1300" dirty="0" smtClean="0"/>
                        <a:t>15</a:t>
                      </a:r>
                      <a:endParaRPr lang="en-US" sz="1300" dirty="0"/>
                    </a:p>
                  </a:txBody>
                  <a:tcPr>
                    <a:noFill/>
                  </a:tcPr>
                </a:tc>
              </a:tr>
              <a:tr h="294640">
                <a:tc>
                  <a:txBody>
                    <a:bodyPr/>
                    <a:lstStyle/>
                    <a:p>
                      <a:pPr algn="ctr"/>
                      <a:r>
                        <a:rPr lang="en-US" sz="1300" b="1" dirty="0" smtClean="0"/>
                        <a:t>Subtotal</a:t>
                      </a:r>
                      <a:endParaRPr lang="en-US" sz="1300" b="1" dirty="0"/>
                    </a:p>
                  </a:txBody>
                  <a:tcPr>
                    <a:noFill/>
                  </a:tcPr>
                </a:tc>
                <a:tc>
                  <a:txBody>
                    <a:bodyPr/>
                    <a:lstStyle/>
                    <a:p>
                      <a:pPr algn="ctr"/>
                      <a:r>
                        <a:rPr lang="en-US" sz="1300" dirty="0" smtClean="0"/>
                        <a:t>107</a:t>
                      </a:r>
                      <a:endParaRPr lang="en-US" sz="1300" dirty="0"/>
                    </a:p>
                  </a:txBody>
                  <a:tcPr>
                    <a:noFill/>
                  </a:tcPr>
                </a:tc>
                <a:tc>
                  <a:txBody>
                    <a:bodyPr/>
                    <a:lstStyle/>
                    <a:p>
                      <a:pPr algn="ctr"/>
                      <a:r>
                        <a:rPr lang="en-US" sz="1300" dirty="0" smtClean="0"/>
                        <a:t>209</a:t>
                      </a:r>
                      <a:endParaRPr lang="en-US" sz="1300" dirty="0"/>
                    </a:p>
                  </a:txBody>
                  <a:tcPr>
                    <a:noFill/>
                  </a:tcPr>
                </a:tc>
              </a:tr>
              <a:tr h="294640">
                <a:tc>
                  <a:txBody>
                    <a:bodyPr/>
                    <a:lstStyle/>
                    <a:p>
                      <a:r>
                        <a:rPr lang="en-US" sz="1300" b="1" dirty="0" smtClean="0"/>
                        <a:t>10% Loss Factor</a:t>
                      </a:r>
                      <a:endParaRPr lang="en-US" sz="1300" b="1" dirty="0"/>
                    </a:p>
                  </a:txBody>
                  <a:tcPr>
                    <a:noFill/>
                  </a:tcPr>
                </a:tc>
                <a:tc>
                  <a:txBody>
                    <a:bodyPr/>
                    <a:lstStyle/>
                    <a:p>
                      <a:pPr algn="ctr"/>
                      <a:r>
                        <a:rPr lang="en-US" sz="1300" dirty="0" smtClean="0"/>
                        <a:t>11</a:t>
                      </a:r>
                      <a:endParaRPr lang="en-US" sz="1300" dirty="0"/>
                    </a:p>
                  </a:txBody>
                  <a:tcPr>
                    <a:noFill/>
                  </a:tcPr>
                </a:tc>
                <a:tc>
                  <a:txBody>
                    <a:bodyPr/>
                    <a:lstStyle/>
                    <a:p>
                      <a:pPr algn="ctr"/>
                      <a:r>
                        <a:rPr lang="en-US" sz="1300" dirty="0" smtClean="0"/>
                        <a:t>21</a:t>
                      </a:r>
                      <a:endParaRPr lang="en-US" sz="1300" dirty="0"/>
                    </a:p>
                  </a:txBody>
                  <a:tcPr>
                    <a:noFill/>
                  </a:tcPr>
                </a:tc>
              </a:tr>
              <a:tr h="294640">
                <a:tc>
                  <a:txBody>
                    <a:bodyPr/>
                    <a:lstStyle/>
                    <a:p>
                      <a:pPr algn="ctr"/>
                      <a:r>
                        <a:rPr lang="en-US" sz="1300" b="1" dirty="0" smtClean="0"/>
                        <a:t>Total</a:t>
                      </a:r>
                      <a:endParaRPr lang="en-US" sz="1300" b="1" dirty="0"/>
                    </a:p>
                  </a:txBody>
                  <a:tcPr>
                    <a:solidFill>
                      <a:schemeClr val="bg1">
                        <a:lumMod val="75000"/>
                      </a:schemeClr>
                    </a:solidFill>
                  </a:tcPr>
                </a:tc>
                <a:tc>
                  <a:txBody>
                    <a:bodyPr/>
                    <a:lstStyle/>
                    <a:p>
                      <a:pPr algn="ctr"/>
                      <a:r>
                        <a:rPr lang="en-US" sz="1300" b="1" dirty="0" smtClean="0"/>
                        <a:t>118</a:t>
                      </a:r>
                      <a:endParaRPr lang="en-US" sz="1300" b="1" dirty="0"/>
                    </a:p>
                  </a:txBody>
                  <a:tcPr>
                    <a:solidFill>
                      <a:schemeClr val="bg1">
                        <a:lumMod val="75000"/>
                      </a:schemeClr>
                    </a:solidFill>
                  </a:tcPr>
                </a:tc>
                <a:tc>
                  <a:txBody>
                    <a:bodyPr/>
                    <a:lstStyle/>
                    <a:p>
                      <a:pPr algn="ctr"/>
                      <a:r>
                        <a:rPr lang="en-US" sz="1300" b="1" dirty="0" smtClean="0"/>
                        <a:t>230</a:t>
                      </a:r>
                      <a:endParaRPr lang="en-US" sz="1300" b="1" dirty="0"/>
                    </a:p>
                  </a:txBody>
                  <a:tcPr>
                    <a:solidFill>
                      <a:schemeClr val="bg1">
                        <a:lumMod val="75000"/>
                      </a:schemeClr>
                    </a:solidFill>
                  </a:tcPr>
                </a:tc>
              </a:tr>
            </a:tbl>
          </a:graphicData>
        </a:graphic>
      </p:graphicFrame>
      <p:sp>
        <p:nvSpPr>
          <p:cNvPr id="22610" name="Title 2"/>
          <p:cNvSpPr>
            <a:spLocks noGrp="1"/>
          </p:cNvSpPr>
          <p:nvPr>
            <p:ph type="title"/>
          </p:nvPr>
        </p:nvSpPr>
        <p:spPr>
          <a:ln/>
        </p:spPr>
        <p:txBody>
          <a:bodyPr/>
          <a:lstStyle/>
          <a:p>
            <a:r>
              <a:rPr lang="en-US" altLang="en-US" dirty="0" smtClean="0"/>
              <a:t>Water Usage Planning Factors</a:t>
            </a:r>
            <a:endParaRPr lang="en-US" altLang="en-US" dirty="0" smtClean="0">
              <a:solidFill>
                <a:srgbClr val="FF0000"/>
              </a:solidFill>
            </a:endParaRPr>
          </a:p>
        </p:txBody>
      </p:sp>
      <p:sp>
        <p:nvSpPr>
          <p:cNvPr id="22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0A95F4-5AC5-4596-A656-99D5030301BC}" type="slidenum">
              <a:rPr lang="en-US" altLang="en-US" smtClean="0"/>
              <a:pPr eaLnBrk="1" hangingPunct="1"/>
              <a:t>13</a:t>
            </a:fld>
            <a:endParaRPr lang="en-US" altLang="en-US" smtClean="0"/>
          </a:p>
        </p:txBody>
      </p:sp>
      <p:sp>
        <p:nvSpPr>
          <p:cNvPr id="7"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ln/>
        </p:spPr>
        <p:txBody>
          <a:bodyPr/>
          <a:lstStyle/>
          <a:p>
            <a:r>
              <a:rPr lang="en-US" altLang="en-US" dirty="0" smtClean="0"/>
              <a:t>Develop Preliminary Wastewater Estimates</a:t>
            </a:r>
            <a:endParaRPr lang="en-US" altLang="en-US" dirty="0" smtClean="0">
              <a:solidFill>
                <a:srgbClr val="FF0000"/>
              </a:solidFill>
            </a:endParaRPr>
          </a:p>
        </p:txBody>
      </p:sp>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43588E-2D25-49F0-9F58-4B4916A3E9A2}" type="slidenum">
              <a:rPr lang="en-US" altLang="en-US" smtClean="0"/>
              <a:pPr eaLnBrk="1" hangingPunct="1"/>
              <a:t>14</a:t>
            </a:fld>
            <a:endParaRPr lang="en-US" altLang="en-US" smtClean="0">
              <a:solidFill>
                <a:schemeClr val="bg2"/>
              </a:solidFill>
            </a:endParaRPr>
          </a:p>
        </p:txBody>
      </p:sp>
      <p:graphicFrame>
        <p:nvGraphicFramePr>
          <p:cNvPr id="6" name="Table 5"/>
          <p:cNvGraphicFramePr>
            <a:graphicFrameLocks noGrp="1"/>
          </p:cNvGraphicFramePr>
          <p:nvPr/>
        </p:nvGraphicFramePr>
        <p:xfrm>
          <a:off x="914400" y="1676400"/>
          <a:ext cx="7315200" cy="3886200"/>
        </p:xfrm>
        <a:graphic>
          <a:graphicData uri="http://schemas.openxmlformats.org/drawingml/2006/table">
            <a:tbl>
              <a:tblPr bandRow="1">
                <a:tableStyleId>{ED083AE6-46FA-4A59-8FB0-9F97EB10719F}</a:tableStyleId>
              </a:tblPr>
              <a:tblGrid>
                <a:gridCol w="2438400"/>
                <a:gridCol w="2438400"/>
                <a:gridCol w="2438400"/>
              </a:tblGrid>
              <a:tr h="485775">
                <a:tc rowSpan="2">
                  <a:txBody>
                    <a:bodyPr/>
                    <a:lstStyle/>
                    <a:p>
                      <a:pPr algn="ctr"/>
                      <a:r>
                        <a:rPr lang="en-US" b="1" dirty="0" smtClean="0"/>
                        <a:t>Source</a:t>
                      </a:r>
                      <a:endParaRPr lang="en-US" b="1" dirty="0"/>
                    </a:p>
                  </a:txBody>
                  <a:tcPr anchor="ctr">
                    <a:solidFill>
                      <a:schemeClr val="bg1">
                        <a:lumMod val="75000"/>
                      </a:schemeClr>
                    </a:solidFill>
                  </a:tcPr>
                </a:tc>
                <a:tc gridSpan="2">
                  <a:txBody>
                    <a:bodyPr/>
                    <a:lstStyle/>
                    <a:p>
                      <a:pPr marL="0" algn="ctr" defTabSz="910544" rtl="0" eaLnBrk="1" latinLnBrk="0" hangingPunct="1"/>
                      <a:r>
                        <a:rPr lang="en-US" sz="1800" b="1" kern="1200" dirty="0" smtClean="0"/>
                        <a:t>Liters per person per day</a:t>
                      </a:r>
                      <a:endParaRPr lang="en-US" sz="1800" b="1" kern="1200" dirty="0" smtClean="0">
                        <a:solidFill>
                          <a:schemeClr val="tx1"/>
                        </a:solidFill>
                        <a:latin typeface="+mn-lt"/>
                        <a:ea typeface="+mn-ea"/>
                        <a:cs typeface="+mn-cs"/>
                      </a:endParaRPr>
                    </a:p>
                  </a:txBody>
                  <a:tcPr anchor="ctr">
                    <a:solidFill>
                      <a:schemeClr val="bg1">
                        <a:lumMod val="75000"/>
                      </a:schemeClr>
                    </a:solidFill>
                  </a:tcPr>
                </a:tc>
                <a:tc hMerge="1">
                  <a:txBody>
                    <a:bodyPr/>
                    <a:lstStyle/>
                    <a:p>
                      <a:endParaRPr lang="en-US" dirty="0"/>
                    </a:p>
                  </a:txBody>
                  <a:tcPr/>
                </a:tc>
              </a:tr>
              <a:tr h="485775">
                <a:tc vMerge="1">
                  <a:txBody>
                    <a:bodyPr/>
                    <a:lstStyle/>
                    <a:p>
                      <a:endParaRPr lang="en-US" dirty="0"/>
                    </a:p>
                  </a:txBody>
                  <a:tcPr/>
                </a:tc>
                <a:tc>
                  <a:txBody>
                    <a:bodyPr/>
                    <a:lstStyle/>
                    <a:p>
                      <a:pPr algn="ctr"/>
                      <a:r>
                        <a:rPr lang="en-US" sz="1800" b="1" kern="1200" dirty="0" smtClean="0"/>
                        <a:t>Short-term</a:t>
                      </a:r>
                      <a:endParaRPr lang="en-US" sz="1800" b="1" kern="1200" dirty="0" smtClean="0">
                        <a:solidFill>
                          <a:schemeClr val="tx1"/>
                        </a:solidFill>
                        <a:latin typeface="+mn-lt"/>
                        <a:ea typeface="+mn-ea"/>
                        <a:cs typeface="+mn-cs"/>
                      </a:endParaRPr>
                    </a:p>
                  </a:txBody>
                  <a:tcPr anchor="ctr">
                    <a:solidFill>
                      <a:schemeClr val="bg1">
                        <a:lumMod val="75000"/>
                      </a:schemeClr>
                    </a:solidFill>
                  </a:tcPr>
                </a:tc>
                <a:tc>
                  <a:txBody>
                    <a:bodyPr/>
                    <a:lstStyle/>
                    <a:p>
                      <a:pPr algn="ctr"/>
                      <a:r>
                        <a:rPr lang="en-US" sz="1800" b="1" kern="1200" dirty="0" smtClean="0"/>
                        <a:t>Long-term</a:t>
                      </a:r>
                      <a:endParaRPr lang="en-US" sz="1800" b="1" kern="1200" dirty="0" smtClean="0">
                        <a:solidFill>
                          <a:schemeClr val="tx1"/>
                        </a:solidFill>
                        <a:latin typeface="+mn-lt"/>
                        <a:ea typeface="+mn-ea"/>
                        <a:cs typeface="+mn-cs"/>
                      </a:endParaRPr>
                    </a:p>
                  </a:txBody>
                  <a:tcPr anchor="ctr">
                    <a:solidFill>
                      <a:schemeClr val="bg1">
                        <a:lumMod val="75000"/>
                      </a:schemeClr>
                    </a:solidFill>
                  </a:tcPr>
                </a:tc>
              </a:tr>
              <a:tr h="485775">
                <a:tc>
                  <a:txBody>
                    <a:bodyPr/>
                    <a:lstStyle/>
                    <a:p>
                      <a:r>
                        <a:rPr lang="en-US" dirty="0" smtClean="0"/>
                        <a:t>Latrines</a:t>
                      </a:r>
                      <a:endParaRPr lang="en-US" dirty="0"/>
                    </a:p>
                  </a:txBody>
                  <a:tcPr anchor="ctr">
                    <a:noFill/>
                  </a:tcPr>
                </a:tc>
                <a:tc>
                  <a:txBody>
                    <a:bodyPr/>
                    <a:lstStyle/>
                    <a:p>
                      <a:pPr algn="ctr"/>
                      <a:r>
                        <a:rPr lang="en-US" dirty="0" smtClean="0"/>
                        <a:t>30</a:t>
                      </a:r>
                      <a:endParaRPr lang="en-US" dirty="0"/>
                    </a:p>
                  </a:txBody>
                  <a:tcPr anchor="ctr">
                    <a:noFill/>
                  </a:tcPr>
                </a:tc>
                <a:tc>
                  <a:txBody>
                    <a:bodyPr/>
                    <a:lstStyle/>
                    <a:p>
                      <a:pPr algn="ctr"/>
                      <a:r>
                        <a:rPr lang="en-US" dirty="0" smtClean="0"/>
                        <a:t>30</a:t>
                      </a:r>
                      <a:endParaRPr lang="en-US" dirty="0"/>
                    </a:p>
                  </a:txBody>
                  <a:tcPr anchor="ctr">
                    <a:noFill/>
                  </a:tcPr>
                </a:tc>
              </a:tr>
              <a:tr h="485775">
                <a:tc>
                  <a:txBody>
                    <a:bodyPr/>
                    <a:lstStyle/>
                    <a:p>
                      <a:r>
                        <a:rPr lang="en-US" dirty="0" smtClean="0"/>
                        <a:t>Showers</a:t>
                      </a:r>
                      <a:endParaRPr lang="en-US" dirty="0"/>
                    </a:p>
                  </a:txBody>
                  <a:tcPr anchor="ctr">
                    <a:noFill/>
                  </a:tcPr>
                </a:tc>
                <a:tc>
                  <a:txBody>
                    <a:bodyPr/>
                    <a:lstStyle/>
                    <a:p>
                      <a:pPr algn="ctr"/>
                      <a:r>
                        <a:rPr lang="en-US" dirty="0" smtClean="0"/>
                        <a:t>19</a:t>
                      </a:r>
                      <a:endParaRPr lang="en-US" dirty="0"/>
                    </a:p>
                  </a:txBody>
                  <a:tcPr anchor="ctr">
                    <a:noFill/>
                  </a:tcPr>
                </a:tc>
                <a:tc>
                  <a:txBody>
                    <a:bodyPr/>
                    <a:lstStyle/>
                    <a:p>
                      <a:pPr algn="ctr"/>
                      <a:r>
                        <a:rPr lang="en-US" dirty="0" smtClean="0"/>
                        <a:t>57</a:t>
                      </a:r>
                      <a:endParaRPr lang="en-US" dirty="0"/>
                    </a:p>
                  </a:txBody>
                  <a:tcPr anchor="ctr">
                    <a:noFill/>
                  </a:tcPr>
                </a:tc>
              </a:tr>
              <a:tr h="485775">
                <a:tc>
                  <a:txBody>
                    <a:bodyPr/>
                    <a:lstStyle/>
                    <a:p>
                      <a:r>
                        <a:rPr lang="en-US" dirty="0" smtClean="0"/>
                        <a:t>Food Preparation</a:t>
                      </a:r>
                      <a:endParaRPr lang="en-US" dirty="0"/>
                    </a:p>
                  </a:txBody>
                  <a:tcPr anchor="ctr">
                    <a:noFill/>
                  </a:tcPr>
                </a:tc>
                <a:tc>
                  <a:txBody>
                    <a:bodyPr/>
                    <a:lstStyle/>
                    <a:p>
                      <a:pPr algn="ctr"/>
                      <a:r>
                        <a:rPr lang="en-US" dirty="0" smtClean="0"/>
                        <a:t>15</a:t>
                      </a:r>
                      <a:endParaRPr lang="en-US" dirty="0"/>
                    </a:p>
                  </a:txBody>
                  <a:tcPr anchor="ctr">
                    <a:noFill/>
                  </a:tcPr>
                </a:tc>
                <a:tc>
                  <a:txBody>
                    <a:bodyPr/>
                    <a:lstStyle/>
                    <a:p>
                      <a:pPr algn="ctr"/>
                      <a:r>
                        <a:rPr lang="en-US" dirty="0" smtClean="0"/>
                        <a:t>19</a:t>
                      </a:r>
                      <a:endParaRPr lang="en-US" dirty="0"/>
                    </a:p>
                  </a:txBody>
                  <a:tcPr anchor="ctr">
                    <a:noFill/>
                  </a:tcPr>
                </a:tc>
              </a:tr>
              <a:tr h="485775">
                <a:tc>
                  <a:txBody>
                    <a:bodyPr/>
                    <a:lstStyle/>
                    <a:p>
                      <a:r>
                        <a:rPr lang="en-US" dirty="0" smtClean="0"/>
                        <a:t>Hospital </a:t>
                      </a:r>
                      <a:endParaRPr lang="en-US" dirty="0"/>
                    </a:p>
                  </a:txBody>
                  <a:tcPr anchor="ctr">
                    <a:noFill/>
                  </a:tcPr>
                </a:tc>
                <a:tc>
                  <a:txBody>
                    <a:bodyPr/>
                    <a:lstStyle/>
                    <a:p>
                      <a:pPr algn="ctr"/>
                      <a:r>
                        <a:rPr lang="en-US" dirty="0" smtClean="0"/>
                        <a:t>4</a:t>
                      </a:r>
                      <a:endParaRPr lang="en-US" dirty="0"/>
                    </a:p>
                  </a:txBody>
                  <a:tcPr anchor="ctr">
                    <a:noFill/>
                  </a:tcPr>
                </a:tc>
                <a:tc>
                  <a:txBody>
                    <a:bodyPr/>
                    <a:lstStyle/>
                    <a:p>
                      <a:pPr algn="ctr"/>
                      <a:r>
                        <a:rPr lang="en-US" dirty="0" smtClean="0"/>
                        <a:t>4</a:t>
                      </a:r>
                      <a:endParaRPr lang="en-US" dirty="0"/>
                    </a:p>
                  </a:txBody>
                  <a:tcPr anchor="ctr">
                    <a:noFill/>
                  </a:tcPr>
                </a:tc>
              </a:tr>
              <a:tr h="485775">
                <a:tc>
                  <a:txBody>
                    <a:bodyPr/>
                    <a:lstStyle/>
                    <a:p>
                      <a:r>
                        <a:rPr lang="en-US" dirty="0" smtClean="0"/>
                        <a:t>Laundry</a:t>
                      </a:r>
                      <a:endParaRPr lang="en-US" dirty="0"/>
                    </a:p>
                  </a:txBody>
                  <a:tcPr anchor="ctr">
                    <a:noFill/>
                  </a:tcPr>
                </a:tc>
                <a:tc>
                  <a:txBody>
                    <a:bodyPr/>
                    <a:lstStyle/>
                    <a:p>
                      <a:pPr algn="ctr"/>
                      <a:r>
                        <a:rPr lang="en-US" dirty="0" smtClean="0"/>
                        <a:t>8</a:t>
                      </a:r>
                      <a:endParaRPr lang="en-US" dirty="0"/>
                    </a:p>
                  </a:txBody>
                  <a:tcPr anchor="ctr">
                    <a:noFill/>
                  </a:tcPr>
                </a:tc>
                <a:tc>
                  <a:txBody>
                    <a:bodyPr/>
                    <a:lstStyle/>
                    <a:p>
                      <a:pPr algn="ctr"/>
                      <a:r>
                        <a:rPr lang="en-US" dirty="0" smtClean="0"/>
                        <a:t>53</a:t>
                      </a:r>
                      <a:endParaRPr lang="en-US" dirty="0"/>
                    </a:p>
                  </a:txBody>
                  <a:tcPr anchor="ctr">
                    <a:noFill/>
                  </a:tcPr>
                </a:tc>
              </a:tr>
              <a:tr h="485775">
                <a:tc>
                  <a:txBody>
                    <a:bodyPr/>
                    <a:lstStyle/>
                    <a:p>
                      <a:pPr algn="ctr"/>
                      <a:r>
                        <a:rPr lang="en-US" b="1" dirty="0" smtClean="0"/>
                        <a:t>Total</a:t>
                      </a:r>
                      <a:endParaRPr lang="en-US" b="1" dirty="0"/>
                    </a:p>
                  </a:txBody>
                  <a:tcPr anchor="ctr">
                    <a:noFill/>
                  </a:tcPr>
                </a:tc>
                <a:tc>
                  <a:txBody>
                    <a:bodyPr/>
                    <a:lstStyle/>
                    <a:p>
                      <a:pPr algn="ctr"/>
                      <a:r>
                        <a:rPr lang="en-US" b="1" dirty="0" smtClean="0"/>
                        <a:t>76</a:t>
                      </a:r>
                      <a:endParaRPr lang="en-US" b="1" dirty="0"/>
                    </a:p>
                  </a:txBody>
                  <a:tcPr anchor="ctr">
                    <a:noFill/>
                  </a:tcPr>
                </a:tc>
                <a:tc>
                  <a:txBody>
                    <a:bodyPr/>
                    <a:lstStyle/>
                    <a:p>
                      <a:pPr algn="ctr"/>
                      <a:r>
                        <a:rPr lang="en-US" b="1" dirty="0" smtClean="0"/>
                        <a:t>163</a:t>
                      </a:r>
                      <a:endParaRPr lang="en-US" b="1" dirty="0"/>
                    </a:p>
                  </a:txBody>
                  <a:tcPr anchor="ctr">
                    <a:noFill/>
                  </a:tcPr>
                </a:tc>
              </a:tr>
            </a:tbl>
          </a:graphicData>
        </a:graphic>
      </p:graphicFrame>
      <p:sp>
        <p:nvSpPr>
          <p:cNvPr id="7"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Short (sustain operations for a minimum of 60 days)</a:t>
            </a:r>
          </a:p>
          <a:p>
            <a:pPr eaLnBrk="1" hangingPunct="1"/>
            <a:r>
              <a:rPr lang="en-US" altLang="en-US" dirty="0" smtClean="0"/>
              <a:t>Medium (approximately 60-180 days)</a:t>
            </a:r>
          </a:p>
          <a:p>
            <a:pPr eaLnBrk="1" hangingPunct="1"/>
            <a:r>
              <a:rPr lang="en-US" altLang="en-US" dirty="0" smtClean="0"/>
              <a:t>Long (more than 180 days)</a:t>
            </a:r>
          </a:p>
          <a:p>
            <a:pPr eaLnBrk="1" hangingPunct="1"/>
            <a:r>
              <a:rPr lang="en-US" altLang="en-US" dirty="0" smtClean="0"/>
              <a:t>Closing </a:t>
            </a:r>
          </a:p>
        </p:txBody>
      </p:sp>
      <p:sp>
        <p:nvSpPr>
          <p:cNvPr id="24579" name="Title 1"/>
          <p:cNvSpPr>
            <a:spLocks noGrp="1"/>
          </p:cNvSpPr>
          <p:nvPr>
            <p:ph type="title"/>
          </p:nvPr>
        </p:nvSpPr>
        <p:spPr>
          <a:xfrm>
            <a:off x="1066800" y="152400"/>
            <a:ext cx="7391400" cy="762000"/>
          </a:xfrm>
          <a:ln/>
        </p:spPr>
        <p:txBody>
          <a:bodyPr/>
          <a:lstStyle/>
          <a:p>
            <a:pPr eaLnBrk="1" hangingPunct="1"/>
            <a:r>
              <a:rPr lang="en-US" altLang="en-US" smtClean="0"/>
              <a:t>Consider Duration of Mission</a:t>
            </a:r>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3352800"/>
            <a:ext cx="54022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8D830FE-3DDC-4570-9161-812A39D83CAD}" type="slidenum">
              <a:rPr lang="en-US" altLang="en-US"/>
              <a:pPr algn="r" eaLnBrk="1" hangingPunct="1"/>
              <a:t>15</a:t>
            </a:fld>
            <a:endParaRPr lang="en-US" altLang="en-US">
              <a:solidFill>
                <a:schemeClr val="bg2"/>
              </a:solidFill>
            </a:endParaRPr>
          </a:p>
        </p:txBody>
      </p:sp>
      <p:sp>
        <p:nvSpPr>
          <p:cNvPr id="7"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Can your unit meet its water and wastewater requirements?</a:t>
            </a:r>
          </a:p>
          <a:p>
            <a:pPr eaLnBrk="1" hangingPunct="1"/>
            <a:r>
              <a:rPr lang="en-US" altLang="en-US" dirty="0" smtClean="0"/>
              <a:t>Does your unit have adequate resources to include:</a:t>
            </a:r>
          </a:p>
          <a:p>
            <a:pPr lvl="1" eaLnBrk="1" hangingPunct="1"/>
            <a:r>
              <a:rPr lang="en-US" altLang="en-US" dirty="0" smtClean="0"/>
              <a:t>Manpower</a:t>
            </a:r>
          </a:p>
          <a:p>
            <a:pPr lvl="1" eaLnBrk="1" hangingPunct="1"/>
            <a:r>
              <a:rPr lang="en-US" altLang="en-US" dirty="0" smtClean="0"/>
              <a:t>Equipment</a:t>
            </a:r>
          </a:p>
          <a:p>
            <a:pPr lvl="1" eaLnBrk="1" hangingPunct="1"/>
            <a:r>
              <a:rPr lang="en-US" altLang="en-US" dirty="0" smtClean="0"/>
              <a:t>Materials</a:t>
            </a:r>
          </a:p>
          <a:p>
            <a:pPr lvl="1" eaLnBrk="1" hangingPunct="1"/>
            <a:r>
              <a:rPr lang="en-US" altLang="en-US" dirty="0" smtClean="0"/>
              <a:t>Funding</a:t>
            </a:r>
          </a:p>
          <a:p>
            <a:pPr eaLnBrk="1" hangingPunct="1"/>
            <a:r>
              <a:rPr lang="en-US" altLang="en-US" dirty="0" smtClean="0"/>
              <a:t>Identify potential shortfalls</a:t>
            </a:r>
          </a:p>
          <a:p>
            <a:pPr lvl="1" eaLnBrk="1" hangingPunct="1"/>
            <a:r>
              <a:rPr lang="en-US" altLang="en-US" dirty="0" smtClean="0"/>
              <a:t>What are HN and/or contractor capabilities to address these shortfalls?</a:t>
            </a:r>
          </a:p>
          <a:p>
            <a:pPr eaLnBrk="1" hangingPunct="1"/>
            <a:endParaRPr lang="en-US" altLang="en-US" dirty="0" smtClean="0"/>
          </a:p>
        </p:txBody>
      </p:sp>
      <p:sp>
        <p:nvSpPr>
          <p:cNvPr id="25603" name="Title 1"/>
          <p:cNvSpPr>
            <a:spLocks noGrp="1"/>
          </p:cNvSpPr>
          <p:nvPr>
            <p:ph type="title"/>
          </p:nvPr>
        </p:nvSpPr>
        <p:spPr>
          <a:ln/>
        </p:spPr>
        <p:txBody>
          <a:bodyPr/>
          <a:lstStyle/>
          <a:p>
            <a:pPr eaLnBrk="1" hangingPunct="1"/>
            <a:r>
              <a:rPr lang="en-US" altLang="en-US" smtClean="0"/>
              <a:t>Evaluate Wastewater Management Capabilities</a:t>
            </a:r>
          </a:p>
        </p:txBody>
      </p:sp>
      <p:sp>
        <p:nvSpPr>
          <p:cNvPr id="2560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57D2CE3-640B-488E-B06D-929AD8FDFBF0}" type="slidenum">
              <a:rPr lang="en-US" altLang="en-US"/>
              <a:pPr algn="r" eaLnBrk="1" hangingPunct="1"/>
              <a:t>16</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Determine potential solutions that are:</a:t>
            </a:r>
          </a:p>
          <a:p>
            <a:pPr lvl="1" eaLnBrk="1" hangingPunct="1"/>
            <a:r>
              <a:rPr lang="en-US" altLang="en-US" dirty="0" smtClean="0"/>
              <a:t>Feasible</a:t>
            </a:r>
          </a:p>
          <a:p>
            <a:pPr lvl="1" eaLnBrk="1" hangingPunct="1"/>
            <a:r>
              <a:rPr lang="en-US" altLang="en-US" dirty="0" smtClean="0"/>
              <a:t>Suitable</a:t>
            </a:r>
          </a:p>
          <a:p>
            <a:pPr lvl="1" eaLnBrk="1" hangingPunct="1"/>
            <a:r>
              <a:rPr lang="en-US" altLang="en-US" dirty="0" smtClean="0"/>
              <a:t>Sustainable </a:t>
            </a:r>
          </a:p>
          <a:p>
            <a:pPr eaLnBrk="1" hangingPunct="1"/>
            <a:r>
              <a:rPr lang="en-US" altLang="en-US" dirty="0" smtClean="0"/>
              <a:t>If contracting is required, ensure environmental considerations are included: 	</a:t>
            </a:r>
          </a:p>
          <a:p>
            <a:pPr lvl="1" eaLnBrk="1" hangingPunct="1"/>
            <a:r>
              <a:rPr lang="en-US" altLang="en-US" dirty="0" smtClean="0"/>
              <a:t>Statement of work</a:t>
            </a:r>
          </a:p>
          <a:p>
            <a:pPr lvl="1" eaLnBrk="1" hangingPunct="1"/>
            <a:r>
              <a:rPr lang="en-US" altLang="en-US" dirty="0" smtClean="0"/>
              <a:t>Monitoring and evaluation plan</a:t>
            </a:r>
          </a:p>
          <a:p>
            <a:pPr eaLnBrk="1" hangingPunct="1"/>
            <a:r>
              <a:rPr lang="en-US" altLang="en-US" dirty="0" smtClean="0"/>
              <a:t>Evaluate options and present at Environmental Management Board (EMB) for Commander’s decision on the approved course of action (COA)</a:t>
            </a:r>
          </a:p>
        </p:txBody>
      </p:sp>
      <p:sp>
        <p:nvSpPr>
          <p:cNvPr id="26627" name="Title 1"/>
          <p:cNvSpPr>
            <a:spLocks noGrp="1"/>
          </p:cNvSpPr>
          <p:nvPr>
            <p:ph type="title"/>
          </p:nvPr>
        </p:nvSpPr>
        <p:spPr>
          <a:ln/>
        </p:spPr>
        <p:txBody>
          <a:bodyPr/>
          <a:lstStyle/>
          <a:p>
            <a:pPr eaLnBrk="1" hangingPunct="1"/>
            <a:r>
              <a:rPr lang="en-US" altLang="en-US" dirty="0" smtClean="0"/>
              <a:t>Generate Solutions</a:t>
            </a:r>
          </a:p>
        </p:txBody>
      </p:sp>
      <p:sp>
        <p:nvSpPr>
          <p:cNvPr id="2662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84F85FE-D509-4E9C-B411-799338ACADEE}" type="slidenum">
              <a:rPr lang="en-US" altLang="en-US"/>
              <a:pPr algn="r" eaLnBrk="1" hangingPunct="1"/>
              <a:t>17</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Finalize the water and wastewater management plan that supports the approved COA</a:t>
            </a:r>
          </a:p>
          <a:p>
            <a:pPr eaLnBrk="1" hangingPunct="1"/>
            <a:r>
              <a:rPr lang="en-US" altLang="en-US" sz="2800" smtClean="0"/>
              <a:t>The plan should contain the who, what and when for each step in the process:</a:t>
            </a:r>
          </a:p>
          <a:p>
            <a:pPr lvl="1" eaLnBrk="1" hangingPunct="1"/>
            <a:r>
              <a:rPr lang="en-US" altLang="en-US" sz="2400" smtClean="0"/>
              <a:t>Demand/reduction</a:t>
            </a:r>
          </a:p>
          <a:p>
            <a:pPr lvl="1" eaLnBrk="1" hangingPunct="1"/>
            <a:r>
              <a:rPr lang="en-US" altLang="en-US" sz="2400" smtClean="0"/>
              <a:t>Recycling/Reuse</a:t>
            </a:r>
          </a:p>
          <a:p>
            <a:pPr lvl="1" eaLnBrk="1" hangingPunct="1"/>
            <a:r>
              <a:rPr lang="en-US" altLang="en-US" sz="2400" smtClean="0"/>
              <a:t>Conveyance</a:t>
            </a:r>
          </a:p>
          <a:p>
            <a:pPr lvl="1" eaLnBrk="1" hangingPunct="1"/>
            <a:r>
              <a:rPr lang="en-US" altLang="en-US" sz="2400" smtClean="0"/>
              <a:t>Treatment</a:t>
            </a:r>
          </a:p>
          <a:p>
            <a:pPr lvl="1" eaLnBrk="1" hangingPunct="1"/>
            <a:r>
              <a:rPr lang="en-US" altLang="en-US" sz="2400" smtClean="0"/>
              <a:t>Disposal</a:t>
            </a:r>
          </a:p>
        </p:txBody>
      </p:sp>
      <p:sp>
        <p:nvSpPr>
          <p:cNvPr id="27651" name="Title 1"/>
          <p:cNvSpPr>
            <a:spLocks noGrp="1"/>
          </p:cNvSpPr>
          <p:nvPr>
            <p:ph type="title"/>
          </p:nvPr>
        </p:nvSpPr>
        <p:spPr>
          <a:xfrm>
            <a:off x="1066800" y="152400"/>
            <a:ext cx="7239000" cy="762000"/>
          </a:xfrm>
          <a:ln/>
        </p:spPr>
        <p:txBody>
          <a:bodyPr/>
          <a:lstStyle/>
          <a:p>
            <a:pPr eaLnBrk="1" hangingPunct="1"/>
            <a:r>
              <a:rPr lang="en-US" altLang="en-US" sz="3200" smtClean="0"/>
              <a:t>Integrate Water and Wastewater Management into Plans and Orders</a:t>
            </a:r>
          </a:p>
        </p:txBody>
      </p:sp>
      <p:sp>
        <p:nvSpPr>
          <p:cNvPr id="2765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9C4D0A8-7BD8-4955-A713-556D53E53095}" type="slidenum">
              <a:rPr lang="en-US" altLang="en-US"/>
              <a:pPr algn="r" eaLnBrk="1" hangingPunct="1"/>
              <a:t>18</a:t>
            </a:fld>
            <a:endParaRPr lang="en-US" altLang="en-US">
              <a:solidFill>
                <a:schemeClr val="bg2"/>
              </a:solidFill>
            </a:endParaRPr>
          </a:p>
        </p:txBody>
      </p:sp>
      <p:pic>
        <p:nvPicPr>
          <p:cNvPr id="27653" name="Picture 4" descr="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62400"/>
            <a:ext cx="3265488" cy="2095500"/>
          </a:xfrm>
          <a:prstGeom prst="rect">
            <a:avLst/>
          </a:prstGeom>
          <a:noFill/>
          <a:ln w="127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Practices</a:t>
            </a:r>
          </a:p>
          <a:p>
            <a:pPr lvl="1"/>
            <a:r>
              <a:rPr lang="en-US" altLang="en-US" dirty="0" smtClean="0"/>
              <a:t>Water recycling and reuse</a:t>
            </a:r>
          </a:p>
          <a:p>
            <a:pPr lvl="1"/>
            <a:r>
              <a:rPr lang="en-US" altLang="en-US" dirty="0" smtClean="0"/>
              <a:t>Good maintenance of water lines and storage</a:t>
            </a:r>
          </a:p>
          <a:p>
            <a:pPr lvl="1"/>
            <a:r>
              <a:rPr lang="en-US" altLang="en-US" dirty="0" smtClean="0"/>
              <a:t>Rainwater collection</a:t>
            </a:r>
          </a:p>
          <a:p>
            <a:pPr lvl="1"/>
            <a:r>
              <a:rPr lang="en-US" altLang="en-US" dirty="0" smtClean="0"/>
              <a:t>Education and awareness</a:t>
            </a:r>
          </a:p>
          <a:p>
            <a:r>
              <a:rPr lang="en-US" altLang="en-US" dirty="0" smtClean="0"/>
              <a:t>Technologies</a:t>
            </a:r>
          </a:p>
          <a:p>
            <a:pPr lvl="1"/>
            <a:r>
              <a:rPr lang="en-US" altLang="en-US" dirty="0" smtClean="0"/>
              <a:t>Low flow and timed shower heads</a:t>
            </a:r>
          </a:p>
          <a:p>
            <a:pPr lvl="1"/>
            <a:r>
              <a:rPr lang="en-US" altLang="en-US" dirty="0" err="1" smtClean="0"/>
              <a:t>Tankless</a:t>
            </a:r>
            <a:r>
              <a:rPr lang="en-US" altLang="en-US" dirty="0" smtClean="0"/>
              <a:t> water heaters</a:t>
            </a:r>
          </a:p>
          <a:p>
            <a:pPr lvl="1"/>
            <a:r>
              <a:rPr lang="en-US" altLang="en-US" dirty="0" smtClean="0"/>
              <a:t>Composting toilets (suitable for use in low demand areas)</a:t>
            </a:r>
          </a:p>
          <a:p>
            <a:pPr lvl="1"/>
            <a:r>
              <a:rPr lang="en-US" altLang="en-US" dirty="0" smtClean="0"/>
              <a:t>Plumbing with built-in waste segregation</a:t>
            </a:r>
          </a:p>
          <a:p>
            <a:pPr lvl="1"/>
            <a:r>
              <a:rPr lang="en-US" altLang="en-US" dirty="0" smtClean="0"/>
              <a:t>Waterless urinals</a:t>
            </a:r>
          </a:p>
          <a:p>
            <a:pPr lvl="1"/>
            <a:r>
              <a:rPr lang="en-US" altLang="en-US" dirty="0" smtClean="0"/>
              <a:t>Water meters - if you know how much you are using, you tend to conserve more</a:t>
            </a:r>
          </a:p>
        </p:txBody>
      </p:sp>
      <p:sp>
        <p:nvSpPr>
          <p:cNvPr id="28675" name="Title 1"/>
          <p:cNvSpPr>
            <a:spLocks noGrp="1"/>
          </p:cNvSpPr>
          <p:nvPr>
            <p:ph type="title"/>
          </p:nvPr>
        </p:nvSpPr>
        <p:spPr>
          <a:ln/>
        </p:spPr>
        <p:txBody>
          <a:bodyPr/>
          <a:lstStyle/>
          <a:p>
            <a:r>
              <a:rPr lang="en-US" altLang="en-US" sz="2800" smtClean="0"/>
              <a:t>Examples of Demand Reduction Practices and Equipment</a:t>
            </a: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126595-7EE0-46F0-855D-D9F33584B7AD}" type="slidenum">
              <a:rPr lang="en-US" altLang="en-US" smtClean="0"/>
              <a:pPr eaLnBrk="1" hangingPunct="1"/>
              <a:t>19</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3600" smtClean="0"/>
              <a:t>Technical Module</a:t>
            </a:r>
          </a:p>
        </p:txBody>
      </p:sp>
      <p:sp>
        <p:nvSpPr>
          <p:cNvPr id="5" name="Text Placeholder 4"/>
          <p:cNvSpPr>
            <a:spLocks noGrp="1"/>
          </p:cNvSpPr>
          <p:nvPr>
            <p:ph type="body" idx="1"/>
          </p:nvPr>
        </p:nvSpPr>
        <p:spPr/>
        <p:txBody>
          <a:bodyPr/>
          <a:lstStyle/>
          <a:p>
            <a:pPr eaLnBrk="1" hangingPunct="1">
              <a:defRPr/>
            </a:pPr>
            <a:r>
              <a:rPr lang="en-US" dirty="0" smtClean="0"/>
              <a:t>Water and Wastewater Management </a:t>
            </a:r>
            <a:endParaRPr lang="en-US" dirty="0"/>
          </a:p>
        </p:txBody>
      </p:sp>
      <p:sp>
        <p:nvSpPr>
          <p:cNvPr id="1126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31CBBDC-EE3F-435A-A829-9368C4741327}" type="slidenum">
              <a:rPr lang="en-US" altLang="en-US"/>
              <a:pPr algn="r" eaLnBrk="1" hangingPunct="1"/>
              <a:t>2</a:t>
            </a:fld>
            <a:endParaRPr lang="en-US" altLang="en-US">
              <a:solidFill>
                <a:schemeClr val="bg2"/>
              </a:solidFill>
            </a:endParaRPr>
          </a:p>
        </p:txBody>
      </p:sp>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altLang="en-US" smtClean="0"/>
              <a:t>Methods for Obtaining and Treating Water</a:t>
            </a:r>
          </a:p>
        </p:txBody>
      </p:sp>
      <p:sp>
        <p:nvSpPr>
          <p:cNvPr id="29699" name="Slide Number Placeholder 3"/>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CB95CD-F524-4A42-A6BD-8A5162947721}" type="slidenum">
              <a:rPr lang="en-US" altLang="en-US"/>
              <a:pPr eaLnBrk="1" hangingPunct="1"/>
              <a:t>20</a:t>
            </a:fld>
            <a:endParaRPr lang="en-US" altLang="en-US"/>
          </a:p>
        </p:txBody>
      </p:sp>
      <p:sp>
        <p:nvSpPr>
          <p:cNvPr id="5"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lnSpcReduction="10000"/>
          </a:bodyPr>
          <a:lstStyle/>
          <a:p>
            <a:pPr>
              <a:defRPr/>
            </a:pPr>
            <a:r>
              <a:rPr lang="en-US" sz="2800" dirty="0" smtClean="0"/>
              <a:t>Advantages</a:t>
            </a:r>
          </a:p>
          <a:p>
            <a:pPr lvl="1">
              <a:defRPr/>
            </a:pPr>
            <a:r>
              <a:rPr lang="en-US" sz="2600" dirty="0" smtClean="0"/>
              <a:t>Less packaging</a:t>
            </a:r>
          </a:p>
          <a:p>
            <a:pPr>
              <a:defRPr/>
            </a:pPr>
            <a:r>
              <a:rPr lang="en-US" sz="2800" dirty="0" smtClean="0"/>
              <a:t>Disadvantages</a:t>
            </a:r>
          </a:p>
          <a:p>
            <a:pPr lvl="1">
              <a:defRPr/>
            </a:pPr>
            <a:r>
              <a:rPr lang="en-US" sz="2400" dirty="0" smtClean="0"/>
              <a:t>Expensive</a:t>
            </a:r>
          </a:p>
          <a:p>
            <a:pPr lvl="1">
              <a:defRPr/>
            </a:pPr>
            <a:r>
              <a:rPr lang="en-US" sz="2400" dirty="0" smtClean="0"/>
              <a:t>Transportation cost/risk</a:t>
            </a:r>
          </a:p>
          <a:p>
            <a:pPr>
              <a:defRPr/>
            </a:pPr>
            <a:r>
              <a:rPr lang="en-US" sz="2800" dirty="0" smtClean="0"/>
              <a:t>Limitations</a:t>
            </a:r>
          </a:p>
          <a:p>
            <a:pPr lvl="1">
              <a:defRPr/>
            </a:pPr>
            <a:r>
              <a:rPr lang="en-US" sz="2400" dirty="0" smtClean="0"/>
              <a:t>May require additional treatment</a:t>
            </a:r>
          </a:p>
          <a:p>
            <a:pPr lvl="1">
              <a:defRPr/>
            </a:pPr>
            <a:r>
              <a:rPr lang="en-US" sz="2400" dirty="0" smtClean="0"/>
              <a:t>Limited community supplies may restrict availability</a:t>
            </a:r>
          </a:p>
          <a:p>
            <a:pPr lvl="1">
              <a:defRPr/>
            </a:pPr>
            <a:r>
              <a:rPr lang="en-US" sz="2400" dirty="0" smtClean="0"/>
              <a:t>Limited shelf life</a:t>
            </a:r>
          </a:p>
        </p:txBody>
      </p:sp>
      <p:sp>
        <p:nvSpPr>
          <p:cNvPr id="30723" name="Title 1"/>
          <p:cNvSpPr>
            <a:spLocks noGrp="1"/>
          </p:cNvSpPr>
          <p:nvPr>
            <p:ph type="title"/>
          </p:nvPr>
        </p:nvSpPr>
        <p:spPr>
          <a:ln/>
        </p:spPr>
        <p:txBody>
          <a:bodyPr/>
          <a:lstStyle/>
          <a:p>
            <a:r>
              <a:rPr lang="en-US" altLang="en-US" smtClean="0"/>
              <a:t>Bulk Water Delivery</a:t>
            </a: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E4CC7E-3261-470D-BA02-16DA11AECCC0}" type="slidenum">
              <a:rPr lang="en-US" altLang="en-US" smtClean="0"/>
              <a:pPr eaLnBrk="1" hangingPunct="1"/>
              <a:t>21</a:t>
            </a:fld>
            <a:endParaRPr lang="en-US" altLang="en-US" smtClean="0"/>
          </a:p>
        </p:txBody>
      </p:sp>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0000"/>
                    </a:solidFill>
                  </a:tcPr>
                </a:tc>
              </a:tr>
            </a:tbl>
          </a:graphicData>
        </a:graphic>
      </p:graphicFrame>
      <p:pic>
        <p:nvPicPr>
          <p:cNvPr id="30737" name="Picture 3" descr="C:\Users\U4CNEHGA\Pictures\Army\Deployment\30 Aug 02\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55387446"/>
              </p:ext>
            </p:extLst>
          </p:nvPr>
        </p:nvGraphicFramePr>
        <p:xfrm>
          <a:off x="533400" y="1371600"/>
          <a:ext cx="8077200" cy="3241676"/>
        </p:xfrm>
        <a:graphic>
          <a:graphicData uri="http://schemas.openxmlformats.org/drawingml/2006/table">
            <a:tbl>
              <a:tblPr bandRow="1">
                <a:tableStyleId>{ED083AE6-46FA-4A59-8FB0-9F97EB10719F}</a:tableStyleId>
              </a:tblPr>
              <a:tblGrid>
                <a:gridCol w="2346886"/>
                <a:gridCol w="5730314"/>
              </a:tblGrid>
              <a:tr h="731663">
                <a:tc>
                  <a:txBody>
                    <a:bodyPr/>
                    <a:lstStyle/>
                    <a:p>
                      <a:r>
                        <a:rPr lang="en-US" sz="1400" dirty="0" smtClean="0"/>
                        <a:t>General Design Considerations</a:t>
                      </a:r>
                    </a:p>
                  </a:txBody>
                  <a:tcPr marL="89747" marR="89747" marT="45729" marB="45729"/>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Protected storage bags or tanks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Locate storage near points of use</a:t>
                      </a:r>
                      <a:r>
                        <a:rPr lang="en-US" sz="1400" baseline="0" dirty="0" smtClean="0">
                          <a:latin typeface="Arial" pitchFamily="34" charset="0"/>
                          <a:ea typeface="Calibri"/>
                          <a:cs typeface="Arial" pitchFamily="34" charset="0"/>
                        </a:rPr>
                        <a:t>: showers, latrines, dining facilities, etc.</a:t>
                      </a:r>
                      <a:endParaRPr lang="en-US" sz="1400" dirty="0">
                        <a:latin typeface="Arial" pitchFamily="34" charset="0"/>
                        <a:cs typeface="Arial" pitchFamily="34" charset="0"/>
                      </a:endParaRPr>
                    </a:p>
                  </a:txBody>
                  <a:tcPr marL="89747" marR="89747" marT="45729" marB="45729"/>
                </a:tc>
              </a:tr>
              <a:tr h="370913">
                <a:tc>
                  <a:txBody>
                    <a:bodyPr/>
                    <a:lstStyle/>
                    <a:p>
                      <a:r>
                        <a:rPr lang="en-US" sz="1400" dirty="0" smtClean="0"/>
                        <a:t>Limitations</a:t>
                      </a:r>
                      <a:endParaRPr lang="en-US" sz="1400" dirty="0"/>
                    </a:p>
                  </a:txBody>
                  <a:tcPr marL="89747" marR="89747" marT="45729" marB="45729"/>
                </a:tc>
                <a:tc>
                  <a:txBody>
                    <a:bodyPr/>
                    <a:lstStyle/>
                    <a:p>
                      <a:pPr>
                        <a:buFont typeface="Arial" pitchFamily="34" charset="0"/>
                        <a:buChar char="•"/>
                      </a:pPr>
                      <a:r>
                        <a:rPr lang="en-US" sz="1400" baseline="0" dirty="0" smtClean="0">
                          <a:latin typeface="Arial" pitchFamily="34" charset="0"/>
                          <a:ea typeface="Calibri"/>
                          <a:cs typeface="Arial" pitchFamily="34" charset="0"/>
                        </a:rPr>
                        <a:t>Limited shelf life</a:t>
                      </a:r>
                      <a:endParaRPr lang="en-US" sz="1400" dirty="0">
                        <a:latin typeface="Arial" pitchFamily="34" charset="0"/>
                        <a:cs typeface="Arial" pitchFamily="34" charset="0"/>
                      </a:endParaRPr>
                    </a:p>
                  </a:txBody>
                  <a:tcPr marL="89747" marR="89747" marT="45729" marB="45729"/>
                </a:tc>
              </a:tr>
              <a:tr h="518262">
                <a:tc>
                  <a:txBody>
                    <a:bodyPr/>
                    <a:lstStyle/>
                    <a:p>
                      <a:r>
                        <a:rPr lang="en-US" sz="1400" dirty="0" smtClean="0"/>
                        <a:t>Recordkeeping, Reporting</a:t>
                      </a:r>
                      <a:endParaRPr lang="en-US" sz="1400" dirty="0"/>
                    </a:p>
                  </a:txBody>
                  <a:tcPr marL="89747" marR="89747" marT="45729" marB="45729"/>
                </a:tc>
                <a:tc>
                  <a:txBody>
                    <a:bodyPr/>
                    <a:lstStyle/>
                    <a:p>
                      <a:pPr>
                        <a:buFont typeface="Arial" pitchFamily="34" charset="0"/>
                        <a:buChar char="•"/>
                      </a:pPr>
                      <a:r>
                        <a:rPr lang="en-US" sz="1400" dirty="0" smtClean="0">
                          <a:solidFill>
                            <a:schemeClr val="tx1"/>
                          </a:solidFill>
                        </a:rPr>
                        <a:t>Water quality sampling records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chemeClr val="tx1"/>
                          </a:solidFill>
                        </a:rPr>
                        <a:t>If provided by a contractor, contract management is required</a:t>
                      </a:r>
                      <a:endParaRPr lang="en-US" sz="1400" dirty="0" smtClean="0">
                        <a:solidFill>
                          <a:schemeClr val="tx1"/>
                        </a:solidFill>
                      </a:endParaRPr>
                    </a:p>
                  </a:txBody>
                  <a:tcPr marL="89747" marR="89747" marT="45729" marB="45729"/>
                </a:tc>
              </a:tr>
              <a:tr h="370913">
                <a:tc>
                  <a:txBody>
                    <a:bodyPr/>
                    <a:lstStyle/>
                    <a:p>
                      <a:r>
                        <a:rPr lang="en-US" sz="1400" dirty="0" smtClean="0"/>
                        <a:t>Capital Costs</a:t>
                      </a:r>
                      <a:endParaRPr lang="en-US" sz="1400" dirty="0"/>
                    </a:p>
                  </a:txBody>
                  <a:tcPr marL="89747" marR="89747" marT="45729" marB="45729"/>
                </a:tc>
                <a:tc>
                  <a:txBody>
                    <a:bodyPr/>
                    <a:lstStyle/>
                    <a:p>
                      <a:pPr>
                        <a:buFont typeface="Arial" pitchFamily="34" charset="0"/>
                        <a:buChar char="•"/>
                      </a:pPr>
                      <a:r>
                        <a:rPr lang="en-US" sz="1400" dirty="0" smtClean="0">
                          <a:solidFill>
                            <a:schemeClr val="tx1"/>
                          </a:solidFill>
                        </a:rPr>
                        <a:t>Storage</a:t>
                      </a:r>
                      <a:r>
                        <a:rPr lang="en-US" sz="1400" baseline="0" dirty="0" smtClean="0">
                          <a:solidFill>
                            <a:schemeClr val="tx1"/>
                          </a:solidFill>
                        </a:rPr>
                        <a:t> containers (bladders, tanks)</a:t>
                      </a:r>
                      <a:endParaRPr lang="en-US" sz="1400" dirty="0" smtClean="0">
                        <a:solidFill>
                          <a:schemeClr val="tx1"/>
                        </a:solidFill>
                      </a:endParaRPr>
                    </a:p>
                  </a:txBody>
                  <a:tcPr marL="89747" marR="89747" marT="45729" marB="45729"/>
                </a:tc>
              </a:tr>
              <a:tr h="731663">
                <a:tc>
                  <a:txBody>
                    <a:bodyPr/>
                    <a:lstStyle/>
                    <a:p>
                      <a:r>
                        <a:rPr lang="en-US" sz="1400" dirty="0" smtClean="0"/>
                        <a:t>Operations</a:t>
                      </a:r>
                      <a:r>
                        <a:rPr lang="en-US" sz="1400" baseline="0" dirty="0" smtClean="0"/>
                        <a:t> and Maintenance (O</a:t>
                      </a:r>
                      <a:r>
                        <a:rPr lang="en-US" sz="1400" dirty="0" smtClean="0"/>
                        <a:t>&amp;M) requirements</a:t>
                      </a:r>
                      <a:endParaRPr lang="en-US" sz="1400" dirty="0"/>
                    </a:p>
                  </a:txBody>
                  <a:tcPr marL="89747" marR="89747" marT="45729" marB="45729"/>
                </a:tc>
                <a:tc>
                  <a:txBody>
                    <a:bodyPr/>
                    <a:lstStyle/>
                    <a:p>
                      <a:pPr>
                        <a:buFont typeface="Arial" pitchFamily="34" charset="0"/>
                        <a:buChar char="•"/>
                      </a:pPr>
                      <a:r>
                        <a:rPr lang="en-US" sz="1400" dirty="0" smtClean="0">
                          <a:solidFill>
                            <a:schemeClr val="tx1"/>
                          </a:solidFill>
                        </a:rPr>
                        <a:t>Water</a:t>
                      </a:r>
                      <a:r>
                        <a:rPr lang="en-US" sz="1400" baseline="0" dirty="0" smtClean="0">
                          <a:solidFill>
                            <a:schemeClr val="tx1"/>
                          </a:solidFill>
                        </a:rPr>
                        <a:t> quality sampling</a:t>
                      </a:r>
                      <a:endParaRPr lang="en-US" sz="1400" dirty="0" smtClean="0">
                        <a:solidFill>
                          <a:schemeClr val="tx1"/>
                        </a:solidFill>
                      </a:endParaRPr>
                    </a:p>
                    <a:p>
                      <a:pPr>
                        <a:buFont typeface="Arial" pitchFamily="34" charset="0"/>
                        <a:buChar char="•"/>
                      </a:pPr>
                      <a:r>
                        <a:rPr lang="en-US" sz="1400" dirty="0" smtClean="0">
                          <a:solidFill>
                            <a:schemeClr val="tx1"/>
                          </a:solidFill>
                        </a:rPr>
                        <a:t>Maintenance</a:t>
                      </a:r>
                      <a:r>
                        <a:rPr lang="en-US" sz="1400" baseline="0" dirty="0" smtClean="0">
                          <a:solidFill>
                            <a:schemeClr val="tx1"/>
                          </a:solidFill>
                        </a:rPr>
                        <a:t> of storage equipment </a:t>
                      </a:r>
                    </a:p>
                    <a:p>
                      <a:pPr>
                        <a:buFont typeface="Arial" pitchFamily="34" charset="0"/>
                        <a:buChar char="•"/>
                      </a:pPr>
                      <a:r>
                        <a:rPr lang="en-US" sz="1400" baseline="0" dirty="0" smtClean="0">
                          <a:solidFill>
                            <a:schemeClr val="tx1"/>
                          </a:solidFill>
                        </a:rPr>
                        <a:t>Protection from freezing</a:t>
                      </a:r>
                    </a:p>
                  </a:txBody>
                  <a:tcPr marL="89747" marR="89747" marT="45729" marB="45729"/>
                </a:tc>
              </a:tr>
              <a:tr h="518262">
                <a:tc>
                  <a:txBody>
                    <a:bodyPr/>
                    <a:lstStyle/>
                    <a:p>
                      <a:r>
                        <a:rPr lang="en-US" sz="1400" dirty="0" smtClean="0"/>
                        <a:t>Transfer/Closure</a:t>
                      </a:r>
                      <a:r>
                        <a:rPr lang="en-US" sz="1400" baseline="0" dirty="0" smtClean="0"/>
                        <a:t> Requirements</a:t>
                      </a:r>
                      <a:endParaRPr lang="en-US" sz="1400" dirty="0"/>
                    </a:p>
                  </a:txBody>
                  <a:tcPr marL="89747" marR="89747" marT="45729" marB="45729"/>
                </a:tc>
                <a:tc>
                  <a:txBody>
                    <a:bodyPr/>
                    <a:lstStyle/>
                    <a:p>
                      <a:pPr>
                        <a:buFont typeface="Arial" pitchFamily="34" charset="0"/>
                        <a:buChar char="•"/>
                      </a:pPr>
                      <a:r>
                        <a:rPr lang="en-US" sz="1400" dirty="0" smtClean="0"/>
                        <a:t>Removal of storage</a:t>
                      </a:r>
                      <a:r>
                        <a:rPr lang="en-US" sz="1400" baseline="0" dirty="0" smtClean="0"/>
                        <a:t> containers</a:t>
                      </a:r>
                      <a:endParaRPr lang="en-US" sz="1400" dirty="0" smtClean="0"/>
                    </a:p>
                    <a:p>
                      <a:pPr>
                        <a:buFont typeface="Arial" pitchFamily="34" charset="0"/>
                        <a:buChar char="•"/>
                      </a:pPr>
                      <a:r>
                        <a:rPr lang="en-US" sz="1400" dirty="0" smtClean="0"/>
                        <a:t>Terminate</a:t>
                      </a:r>
                      <a:r>
                        <a:rPr lang="en-US" sz="1400" baseline="0" dirty="0" smtClean="0"/>
                        <a:t> contract, if applicable</a:t>
                      </a:r>
                      <a:endParaRPr lang="en-US" sz="1400" dirty="0"/>
                    </a:p>
                  </a:txBody>
                  <a:tcPr marL="89747" marR="89747" marT="45729" marB="45729"/>
                </a:tc>
              </a:tr>
            </a:tbl>
          </a:graphicData>
        </a:graphic>
      </p:graphicFrame>
      <p:sp>
        <p:nvSpPr>
          <p:cNvPr id="31769" name="Title 4"/>
          <p:cNvSpPr>
            <a:spLocks noGrp="1"/>
          </p:cNvSpPr>
          <p:nvPr>
            <p:ph type="title"/>
          </p:nvPr>
        </p:nvSpPr>
        <p:spPr>
          <a:ln/>
        </p:spPr>
        <p:txBody>
          <a:bodyPr/>
          <a:lstStyle/>
          <a:p>
            <a:pPr eaLnBrk="1" hangingPunct="1"/>
            <a:r>
              <a:rPr lang="en-US" altLang="en-US" smtClean="0"/>
              <a:t>Bulk Water Delivery</a:t>
            </a:r>
          </a:p>
        </p:txBody>
      </p:sp>
      <p:sp>
        <p:nvSpPr>
          <p:cNvPr id="317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BAC73D-C289-40D5-9267-504B9024AC5B}" type="slidenum">
              <a:rPr lang="en-US" altLang="en-US" smtClean="0"/>
              <a:pPr eaLnBrk="1" hangingPunct="1"/>
              <a:t>22</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Advantages</a:t>
            </a:r>
          </a:p>
          <a:p>
            <a:pPr lvl="1"/>
            <a:r>
              <a:rPr lang="en-US" altLang="en-US" sz="2400" smtClean="0"/>
              <a:t>No additional treatment</a:t>
            </a:r>
          </a:p>
          <a:p>
            <a:pPr lvl="1"/>
            <a:r>
              <a:rPr lang="en-US" altLang="en-US" sz="2400" smtClean="0"/>
              <a:t>Convenient for users</a:t>
            </a:r>
          </a:p>
          <a:p>
            <a:pPr lvl="1"/>
            <a:r>
              <a:rPr lang="en-US" altLang="en-US" sz="2400" smtClean="0"/>
              <a:t>Culturally acceptable</a:t>
            </a:r>
          </a:p>
          <a:p>
            <a:r>
              <a:rPr lang="en-US" altLang="en-US" sz="2800" smtClean="0"/>
              <a:t>Disadvantages</a:t>
            </a:r>
          </a:p>
          <a:p>
            <a:pPr lvl="1"/>
            <a:r>
              <a:rPr lang="en-US" altLang="en-US" sz="2400" smtClean="0"/>
              <a:t>Expensive</a:t>
            </a:r>
          </a:p>
          <a:p>
            <a:pPr lvl="1"/>
            <a:r>
              <a:rPr lang="en-US" altLang="en-US" sz="2400" smtClean="0"/>
              <a:t>Transportation cost/risk</a:t>
            </a:r>
          </a:p>
          <a:p>
            <a:pPr lvl="1"/>
            <a:r>
              <a:rPr lang="en-US" altLang="en-US" sz="2400" smtClean="0"/>
              <a:t>Generates waste</a:t>
            </a:r>
          </a:p>
          <a:p>
            <a:r>
              <a:rPr lang="en-US" altLang="en-US" sz="2800" smtClean="0"/>
              <a:t>Limitations</a:t>
            </a:r>
          </a:p>
          <a:p>
            <a:pPr lvl="1"/>
            <a:r>
              <a:rPr lang="en-US" altLang="en-US" sz="2400" smtClean="0"/>
              <a:t>Storage requirements</a:t>
            </a:r>
          </a:p>
          <a:p>
            <a:pPr lvl="1"/>
            <a:r>
              <a:rPr lang="en-US" altLang="en-US" sz="2400" smtClean="0"/>
              <a:t>Limited shelf life</a:t>
            </a:r>
          </a:p>
        </p:txBody>
      </p:sp>
      <p:sp>
        <p:nvSpPr>
          <p:cNvPr id="32771" name="Title 1"/>
          <p:cNvSpPr>
            <a:spLocks noGrp="1"/>
          </p:cNvSpPr>
          <p:nvPr>
            <p:ph type="title"/>
          </p:nvPr>
        </p:nvSpPr>
        <p:spPr>
          <a:ln/>
        </p:spPr>
        <p:txBody>
          <a:bodyPr/>
          <a:lstStyle/>
          <a:p>
            <a:r>
              <a:rPr lang="en-US" altLang="en-US" smtClean="0"/>
              <a:t>Bottled Water</a:t>
            </a:r>
          </a:p>
        </p:txBody>
      </p:sp>
      <p:sp>
        <p:nvSpPr>
          <p:cNvPr id="327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1AB6F7-9939-4694-9EEB-DB21104171D9}" type="slidenum">
              <a:rPr lang="en-US" altLang="en-US" smtClean="0"/>
              <a:pPr eaLnBrk="1" hangingPunct="1"/>
              <a:t>23</a:t>
            </a:fld>
            <a:endParaRPr lang="en-US" altLang="en-US" smtClean="0">
              <a:solidFill>
                <a:schemeClr val="bg2"/>
              </a:solidFill>
            </a:endParaRPr>
          </a:p>
        </p:txBody>
      </p:sp>
      <p:pic>
        <p:nvPicPr>
          <p:cNvPr id="32773" name="Picture 5" descr="C:\Users\U4CNEHGA\Pictures\Army\Photos AFG 2011\KAF 072.jpg"/>
          <p:cNvPicPr>
            <a:picLocks noChangeAspect="1" noChangeArrowheads="1"/>
          </p:cNvPicPr>
          <p:nvPr/>
        </p:nvPicPr>
        <p:blipFill>
          <a:blip r:embed="rId3">
            <a:extLst>
              <a:ext uri="{28A0092B-C50C-407E-A947-70E740481C1C}">
                <a14:useLocalDpi xmlns:a14="http://schemas.microsoft.com/office/drawing/2010/main" val="0"/>
              </a:ext>
            </a:extLst>
          </a:blip>
          <a:srcRect t="23441" r="33604" b="11449"/>
          <a:stretch>
            <a:fillRect/>
          </a:stretch>
        </p:blipFill>
        <p:spPr bwMode="auto">
          <a:xfrm>
            <a:off x="4737100" y="2819400"/>
            <a:ext cx="39497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FF00"/>
                    </a:solidFill>
                  </a:tcPr>
                </a:tc>
              </a:tr>
            </a:tbl>
          </a:graphicData>
        </a:graphic>
      </p:graphicFrame>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53807879"/>
              </p:ext>
            </p:extLst>
          </p:nvPr>
        </p:nvGraphicFramePr>
        <p:xfrm>
          <a:off x="533400" y="1371600"/>
          <a:ext cx="8077200" cy="3241676"/>
        </p:xfrm>
        <a:graphic>
          <a:graphicData uri="http://schemas.openxmlformats.org/drawingml/2006/table">
            <a:tbl>
              <a:tblPr bandRow="1">
                <a:tableStyleId>{ED083AE6-46FA-4A59-8FB0-9F97EB10719F}</a:tableStyleId>
              </a:tblPr>
              <a:tblGrid>
                <a:gridCol w="2346886"/>
                <a:gridCol w="5730314"/>
              </a:tblGrid>
              <a:tr h="518262">
                <a:tc>
                  <a:txBody>
                    <a:bodyPr/>
                    <a:lstStyle/>
                    <a:p>
                      <a:r>
                        <a:rPr lang="en-US" sz="1400" dirty="0" smtClean="0"/>
                        <a:t>General Design Considerations</a:t>
                      </a:r>
                    </a:p>
                  </a:txBody>
                  <a:tcPr marL="89747" marR="89747" marT="45729" marB="45729"/>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Protected storage space (from UV or freezing)</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Disposal</a:t>
                      </a:r>
                      <a:r>
                        <a:rPr lang="en-US" sz="1400" baseline="0" dirty="0" smtClean="0">
                          <a:latin typeface="Arial" pitchFamily="34" charset="0"/>
                          <a:ea typeface="Calibri"/>
                          <a:cs typeface="Arial" pitchFamily="34" charset="0"/>
                        </a:rPr>
                        <a:t> of  plastic waste</a:t>
                      </a:r>
                      <a:endParaRPr lang="en-US" sz="1400" dirty="0" smtClean="0">
                        <a:latin typeface="Arial" pitchFamily="34" charset="0"/>
                        <a:ea typeface="Calibri"/>
                        <a:cs typeface="Arial" pitchFamily="34" charset="0"/>
                      </a:endParaRPr>
                    </a:p>
                  </a:txBody>
                  <a:tcPr marL="89747" marR="89747" marT="45729" marB="45729"/>
                </a:tc>
              </a:tr>
              <a:tr h="731663">
                <a:tc>
                  <a:txBody>
                    <a:bodyPr/>
                    <a:lstStyle/>
                    <a:p>
                      <a:r>
                        <a:rPr lang="en-US" sz="1400" dirty="0" smtClean="0"/>
                        <a:t>Limitations</a:t>
                      </a:r>
                      <a:endParaRPr lang="en-US" sz="1400" dirty="0"/>
                    </a:p>
                  </a:txBody>
                  <a:tcPr marL="89747" marR="89747" marT="45729" marB="45729"/>
                </a:tc>
                <a:tc>
                  <a:txBody>
                    <a:bodyPr/>
                    <a:lstStyle/>
                    <a:p>
                      <a:pPr>
                        <a:buFont typeface="Arial" pitchFamily="34" charset="0"/>
                        <a:buChar char="•"/>
                      </a:pPr>
                      <a:r>
                        <a:rPr lang="en-US" sz="1400" baseline="0" dirty="0" smtClean="0">
                          <a:latin typeface="Arial" pitchFamily="34" charset="0"/>
                          <a:ea typeface="Calibri"/>
                          <a:cs typeface="Arial" pitchFamily="34" charset="0"/>
                        </a:rPr>
                        <a:t>Limited shelf life</a:t>
                      </a:r>
                    </a:p>
                    <a:p>
                      <a:pPr>
                        <a:buFont typeface="Arial" pitchFamily="34" charset="0"/>
                        <a:buChar char="•"/>
                      </a:pPr>
                      <a:r>
                        <a:rPr lang="en-US" sz="1400" baseline="0" dirty="0" smtClean="0">
                          <a:latin typeface="Arial" pitchFamily="34" charset="0"/>
                          <a:cs typeface="Arial" pitchFamily="34" charset="0"/>
                        </a:rPr>
                        <a:t>Only a partial water demand solution (does not address showers, fire suppression, etc)</a:t>
                      </a:r>
                      <a:endParaRPr lang="en-US" sz="1400" dirty="0">
                        <a:latin typeface="Arial" pitchFamily="34" charset="0"/>
                        <a:cs typeface="Arial" pitchFamily="34" charset="0"/>
                      </a:endParaRPr>
                    </a:p>
                  </a:txBody>
                  <a:tcPr marL="89747" marR="89747" marT="45729" marB="45729"/>
                </a:tc>
              </a:tr>
              <a:tr h="370913">
                <a:tc>
                  <a:txBody>
                    <a:bodyPr/>
                    <a:lstStyle/>
                    <a:p>
                      <a:r>
                        <a:rPr lang="en-US" sz="1400" dirty="0" smtClean="0"/>
                        <a:t>Recordkeeping, Reporting</a:t>
                      </a:r>
                      <a:endParaRPr lang="en-US" sz="1400" dirty="0"/>
                    </a:p>
                  </a:txBody>
                  <a:tcPr marL="89747" marR="89747" marT="45729" marB="45729"/>
                </a:tc>
                <a:tc>
                  <a:txBody>
                    <a:bodyPr/>
                    <a:lstStyle/>
                    <a:p>
                      <a:pPr>
                        <a:buFont typeface="Arial" pitchFamily="34" charset="0"/>
                        <a:buChar char="•"/>
                      </a:pPr>
                      <a:r>
                        <a:rPr lang="en-US" sz="1400" dirty="0" smtClean="0"/>
                        <a:t>Tracking of shelf</a:t>
                      </a:r>
                      <a:r>
                        <a:rPr lang="en-US" sz="1400" baseline="0" dirty="0" smtClean="0"/>
                        <a:t> life</a:t>
                      </a:r>
                      <a:endParaRPr lang="en-US" sz="1400" dirty="0"/>
                    </a:p>
                  </a:txBody>
                  <a:tcPr marL="89747" marR="89747" marT="45729" marB="45729"/>
                </a:tc>
              </a:tr>
              <a:tr h="370913">
                <a:tc>
                  <a:txBody>
                    <a:bodyPr/>
                    <a:lstStyle/>
                    <a:p>
                      <a:r>
                        <a:rPr lang="en-US" sz="1400" dirty="0" smtClean="0"/>
                        <a:t>Capital Costs</a:t>
                      </a:r>
                      <a:endParaRPr lang="en-US" sz="1400" dirty="0"/>
                    </a:p>
                  </a:txBody>
                  <a:tcPr marL="89747" marR="89747" marT="45729" marB="45729"/>
                </a:tc>
                <a:tc>
                  <a:txBody>
                    <a:bodyPr/>
                    <a:lstStyle/>
                    <a:p>
                      <a:pPr marL="109538" indent="-109538">
                        <a:buFont typeface="Arial" panose="020B0604020202020204" pitchFamily="34" charset="0"/>
                        <a:buChar char="•"/>
                      </a:pPr>
                      <a:r>
                        <a:rPr lang="en-US" sz="1400" dirty="0" smtClean="0">
                          <a:solidFill>
                            <a:schemeClr val="tx1"/>
                          </a:solidFill>
                        </a:rPr>
                        <a:t>Storage</a:t>
                      </a:r>
                      <a:r>
                        <a:rPr lang="en-US" sz="1400" baseline="0" dirty="0" smtClean="0">
                          <a:solidFill>
                            <a:schemeClr val="tx1"/>
                          </a:solidFill>
                        </a:rPr>
                        <a:t> facility </a:t>
                      </a:r>
                      <a:endParaRPr lang="en-US" sz="1400" dirty="0">
                        <a:solidFill>
                          <a:schemeClr val="tx1"/>
                        </a:solidFill>
                      </a:endParaRPr>
                    </a:p>
                  </a:txBody>
                  <a:tcPr marL="89747" marR="89747" marT="45729" marB="45729"/>
                </a:tc>
              </a:tr>
              <a:tr h="731663">
                <a:tc>
                  <a:txBody>
                    <a:bodyPr/>
                    <a:lstStyle/>
                    <a:p>
                      <a:r>
                        <a:rPr lang="en-US" sz="1400" dirty="0" smtClean="0"/>
                        <a:t>O&amp;M Requirements</a:t>
                      </a:r>
                      <a:endParaRPr lang="en-US" sz="1400" dirty="0"/>
                    </a:p>
                  </a:txBody>
                  <a:tcPr marL="89747" marR="89747" marT="45729" marB="45729"/>
                </a:tc>
                <a:tc>
                  <a:txBody>
                    <a:bodyPr/>
                    <a:lstStyle/>
                    <a:p>
                      <a:pPr>
                        <a:buFont typeface="Arial" pitchFamily="34" charset="0"/>
                        <a:buChar char="•"/>
                      </a:pPr>
                      <a:r>
                        <a:rPr lang="en-US" sz="1400" dirty="0" smtClean="0"/>
                        <a:t>Materiel handling equipment</a:t>
                      </a:r>
                    </a:p>
                    <a:p>
                      <a:pPr>
                        <a:buFont typeface="Arial" pitchFamily="34" charset="0"/>
                        <a:buChar char="•"/>
                      </a:pPr>
                      <a:r>
                        <a:rPr lang="en-US" sz="1400" dirty="0" smtClean="0"/>
                        <a:t>Controlled storage</a:t>
                      </a:r>
                    </a:p>
                    <a:p>
                      <a:pPr>
                        <a:buFont typeface="Arial" pitchFamily="34" charset="0"/>
                        <a:buChar char="•"/>
                      </a:pPr>
                      <a:r>
                        <a:rPr lang="en-US" sz="1400" dirty="0" smtClean="0"/>
                        <a:t>Collection for recycling</a:t>
                      </a:r>
                      <a:endParaRPr lang="en-US" sz="1400" dirty="0"/>
                    </a:p>
                  </a:txBody>
                  <a:tcPr marL="89747" marR="89747" marT="45729" marB="45729"/>
                </a:tc>
              </a:tr>
              <a:tr h="518262">
                <a:tc>
                  <a:txBody>
                    <a:bodyPr/>
                    <a:lstStyle/>
                    <a:p>
                      <a:r>
                        <a:rPr lang="en-US" sz="1400" dirty="0" smtClean="0"/>
                        <a:t>Transfer/Closure</a:t>
                      </a:r>
                      <a:r>
                        <a:rPr lang="en-US" sz="1400" baseline="0" dirty="0" smtClean="0"/>
                        <a:t> Requirements</a:t>
                      </a:r>
                      <a:endParaRPr lang="en-US" sz="1400" dirty="0"/>
                    </a:p>
                  </a:txBody>
                  <a:tcPr marL="89747" marR="89747" marT="45729" marB="45729"/>
                </a:tc>
                <a:tc>
                  <a:txBody>
                    <a:bodyPr/>
                    <a:lstStyle/>
                    <a:p>
                      <a:pPr>
                        <a:buFont typeface="Arial" pitchFamily="34" charset="0"/>
                        <a:buChar char="•"/>
                      </a:pPr>
                      <a:r>
                        <a:rPr lang="en-US" sz="1400" kern="1200" dirty="0" smtClean="0">
                          <a:solidFill>
                            <a:schemeClr val="tx1"/>
                          </a:solidFill>
                          <a:latin typeface="+mn-lt"/>
                          <a:ea typeface="+mn-ea"/>
                          <a:cs typeface="+mn-cs"/>
                        </a:rPr>
                        <a:t>Terminate</a:t>
                      </a:r>
                      <a:r>
                        <a:rPr lang="en-US" sz="1400" kern="1200" baseline="0" dirty="0" smtClean="0">
                          <a:solidFill>
                            <a:schemeClr val="tx1"/>
                          </a:solidFill>
                          <a:latin typeface="+mn-lt"/>
                          <a:ea typeface="+mn-ea"/>
                          <a:cs typeface="+mn-cs"/>
                        </a:rPr>
                        <a:t> contract</a:t>
                      </a:r>
                      <a:endParaRPr lang="en-US" sz="1400" kern="1200" dirty="0">
                        <a:solidFill>
                          <a:schemeClr val="tx1"/>
                        </a:solidFill>
                        <a:latin typeface="+mn-lt"/>
                        <a:ea typeface="+mn-ea"/>
                        <a:cs typeface="+mn-cs"/>
                      </a:endParaRPr>
                    </a:p>
                  </a:txBody>
                  <a:tcPr marL="89747" marR="89747" marT="45729" marB="45729"/>
                </a:tc>
              </a:tr>
            </a:tbl>
          </a:graphicData>
        </a:graphic>
      </p:graphicFrame>
      <p:sp>
        <p:nvSpPr>
          <p:cNvPr id="33817" name="Title 4"/>
          <p:cNvSpPr>
            <a:spLocks noGrp="1"/>
          </p:cNvSpPr>
          <p:nvPr>
            <p:ph type="title"/>
          </p:nvPr>
        </p:nvSpPr>
        <p:spPr>
          <a:ln/>
        </p:spPr>
        <p:txBody>
          <a:bodyPr/>
          <a:lstStyle/>
          <a:p>
            <a:pPr eaLnBrk="1" hangingPunct="1"/>
            <a:r>
              <a:rPr lang="en-US" altLang="en-US" smtClean="0"/>
              <a:t>Bottled Water</a:t>
            </a:r>
          </a:p>
        </p:txBody>
      </p:sp>
      <p:sp>
        <p:nvSpPr>
          <p:cNvPr id="3381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F936B6-DE7C-4807-BCB1-33DEBD041B0C}" type="slidenum">
              <a:rPr lang="en-US" altLang="en-US" smtClean="0"/>
              <a:pPr eaLnBrk="1" hangingPunct="1"/>
              <a:t>24</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371600"/>
            <a:ext cx="4114800" cy="5334000"/>
          </a:xfrm>
        </p:spPr>
        <p:txBody>
          <a:bodyPr>
            <a:normAutofit fontScale="85000" lnSpcReduction="20000"/>
          </a:bodyPr>
          <a:lstStyle/>
          <a:p>
            <a:pPr>
              <a:defRPr/>
            </a:pPr>
            <a:r>
              <a:rPr lang="en-US" sz="2600" dirty="0" smtClean="0"/>
              <a:t>Advantages</a:t>
            </a:r>
          </a:p>
          <a:p>
            <a:pPr lvl="1">
              <a:defRPr/>
            </a:pPr>
            <a:r>
              <a:rPr lang="en-US" sz="2600" dirty="0" smtClean="0"/>
              <a:t>Effective with most sources </a:t>
            </a:r>
          </a:p>
          <a:p>
            <a:pPr lvl="1">
              <a:defRPr/>
            </a:pPr>
            <a:r>
              <a:rPr lang="en-US" sz="2600" dirty="0" smtClean="0"/>
              <a:t>Removes all contaminants and pathogens</a:t>
            </a:r>
          </a:p>
          <a:p>
            <a:pPr lvl="1">
              <a:defRPr/>
            </a:pPr>
            <a:r>
              <a:rPr lang="en-US" sz="2600" dirty="0" smtClean="0"/>
              <a:t>Short start up time</a:t>
            </a:r>
          </a:p>
          <a:p>
            <a:pPr>
              <a:defRPr/>
            </a:pPr>
            <a:r>
              <a:rPr lang="en-US" sz="2600" dirty="0" smtClean="0"/>
              <a:t>Disadvantages</a:t>
            </a:r>
          </a:p>
          <a:p>
            <a:pPr lvl="1">
              <a:defRPr/>
            </a:pPr>
            <a:r>
              <a:rPr lang="en-US" sz="2600" dirty="0" smtClean="0"/>
              <a:t>Energy inefficient</a:t>
            </a:r>
          </a:p>
          <a:p>
            <a:pPr lvl="1">
              <a:defRPr/>
            </a:pPr>
            <a:r>
              <a:rPr lang="en-US" sz="2600" dirty="0" smtClean="0"/>
              <a:t>Requires specialized training</a:t>
            </a:r>
            <a:endParaRPr lang="en-US" sz="2600" strike="sngStrike" dirty="0" smtClean="0"/>
          </a:p>
          <a:p>
            <a:pPr>
              <a:defRPr/>
            </a:pPr>
            <a:r>
              <a:rPr lang="en-US" sz="2600" dirty="0" smtClean="0"/>
              <a:t>Limitations</a:t>
            </a:r>
          </a:p>
          <a:p>
            <a:pPr lvl="1">
              <a:defRPr/>
            </a:pPr>
            <a:r>
              <a:rPr lang="en-US" sz="2600" dirty="0" smtClean="0"/>
              <a:t>Requires up to 3 units of untreated water to create 1 unit of potable</a:t>
            </a:r>
          </a:p>
          <a:p>
            <a:pPr lvl="1">
              <a:defRPr/>
            </a:pPr>
            <a:r>
              <a:rPr lang="en-US" sz="2600" dirty="0" smtClean="0"/>
              <a:t>Generates brine and wastewater streams</a:t>
            </a:r>
          </a:p>
          <a:p>
            <a:pPr lvl="1">
              <a:defRPr/>
            </a:pPr>
            <a:endParaRPr lang="en-US" dirty="0" smtClean="0"/>
          </a:p>
          <a:p>
            <a:pPr lvl="1">
              <a:defRPr/>
            </a:pPr>
            <a:endParaRPr lang="en-US" dirty="0" smtClean="0"/>
          </a:p>
          <a:p>
            <a:pPr>
              <a:defRPr/>
            </a:pPr>
            <a:endParaRPr lang="en-US" dirty="0"/>
          </a:p>
        </p:txBody>
      </p:sp>
      <p:sp>
        <p:nvSpPr>
          <p:cNvPr id="3" name="Title 2"/>
          <p:cNvSpPr>
            <a:spLocks noGrp="1"/>
          </p:cNvSpPr>
          <p:nvPr>
            <p:ph type="title"/>
          </p:nvPr>
        </p:nvSpPr>
        <p:spPr/>
        <p:txBody>
          <a:bodyPr>
            <a:normAutofit fontScale="90000"/>
          </a:bodyPr>
          <a:lstStyle/>
          <a:p>
            <a:pPr>
              <a:defRPr/>
            </a:pPr>
            <a:r>
              <a:rPr lang="en-US" sz="3100" dirty="0" smtClean="0"/>
              <a:t>WATER TREATMENT</a:t>
            </a:r>
            <a:br>
              <a:rPr lang="en-US" sz="3100" dirty="0" smtClean="0"/>
            </a:br>
            <a:r>
              <a:rPr lang="en-US" sz="3100" dirty="0" smtClean="0"/>
              <a:t>Mobile Reverse Osmosis (RO) </a:t>
            </a:r>
            <a:endParaRPr lang="en-US" dirty="0"/>
          </a:p>
        </p:txBody>
      </p:sp>
      <p:sp>
        <p:nvSpPr>
          <p:cNvPr id="348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6672FC-77E7-472B-8877-2419CCE3F361}" type="slidenum">
              <a:rPr lang="en-US" altLang="en-US" smtClean="0"/>
              <a:pPr eaLnBrk="1" hangingPunct="1"/>
              <a:t>25</a:t>
            </a:fld>
            <a:endParaRPr lang="en-US" altLang="en-US" smtClean="0"/>
          </a:p>
        </p:txBody>
      </p:sp>
      <p:graphicFrame>
        <p:nvGraphicFramePr>
          <p:cNvPr id="7"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FF00"/>
                    </a:solidFill>
                  </a:tcPr>
                </a:tc>
              </a:tr>
            </a:tbl>
          </a:graphicData>
        </a:graphic>
      </p:graphicFrame>
      <p:pic>
        <p:nvPicPr>
          <p:cNvPr id="348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819400"/>
            <a:ext cx="40449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295400"/>
          <a:ext cx="8077200" cy="5346700"/>
        </p:xfrm>
        <a:graphic>
          <a:graphicData uri="http://schemas.openxmlformats.org/drawingml/2006/table">
            <a:tbl>
              <a:tblPr bandRow="1">
                <a:tableStyleId>{ED083AE6-46FA-4A59-8FB0-9F97EB10719F}</a:tableStyleId>
              </a:tblPr>
              <a:tblGrid>
                <a:gridCol w="2346886"/>
                <a:gridCol w="5730314"/>
              </a:tblGrid>
              <a:tr h="370840">
                <a:tc>
                  <a:txBody>
                    <a:bodyPr/>
                    <a:lstStyle/>
                    <a:p>
                      <a:r>
                        <a:rPr lang="en-US" sz="1400" dirty="0" smtClean="0"/>
                        <a:t>General Design Considerations</a:t>
                      </a:r>
                    </a:p>
                  </a:txBody>
                  <a:tcPr marL="89747" marR="89747"/>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Space for treatment</a:t>
                      </a:r>
                      <a:r>
                        <a:rPr lang="en-US" sz="1400" baseline="0" dirty="0" smtClean="0">
                          <a:latin typeface="Arial" pitchFamily="34" charset="0"/>
                          <a:ea typeface="Calibri"/>
                          <a:cs typeface="Arial" pitchFamily="34" charset="0"/>
                        </a:rPr>
                        <a:t> unit, waste brine pit, storage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ea typeface="Calibri"/>
                          <a:cs typeface="Arial" pitchFamily="34" charset="0"/>
                        </a:rPr>
                        <a:t>Available power source</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Locate near water source</a:t>
                      </a:r>
                      <a:endParaRPr lang="en-US" sz="1400" dirty="0">
                        <a:latin typeface="Arial" pitchFamily="34" charset="0"/>
                        <a:cs typeface="Arial" pitchFamily="34" charset="0"/>
                      </a:endParaRPr>
                    </a:p>
                  </a:txBody>
                  <a:tcPr marL="89747" marR="89747"/>
                </a:tc>
              </a:tr>
              <a:tr h="370840">
                <a:tc>
                  <a:txBody>
                    <a:bodyPr/>
                    <a:lstStyle/>
                    <a:p>
                      <a:r>
                        <a:rPr lang="en-US" sz="1400" dirty="0" smtClean="0"/>
                        <a:t>Limitations</a:t>
                      </a:r>
                      <a:endParaRPr lang="en-US" sz="1400" dirty="0"/>
                    </a:p>
                  </a:txBody>
                  <a:tcPr marL="89747" marR="89747"/>
                </a:tc>
                <a:tc>
                  <a:txBody>
                    <a:bodyPr/>
                    <a:lstStyle/>
                    <a:p>
                      <a:pPr marL="0" marR="0">
                        <a:lnSpc>
                          <a:spcPct val="115000"/>
                        </a:lnSpc>
                        <a:spcBef>
                          <a:spcPts val="0"/>
                        </a:spcBef>
                        <a:spcAft>
                          <a:spcPts val="0"/>
                        </a:spcAft>
                        <a:buFont typeface="Arial" pitchFamily="34" charset="0"/>
                        <a:buChar char="•"/>
                      </a:pPr>
                      <a:r>
                        <a:rPr lang="en-US" sz="1400" dirty="0" smtClean="0">
                          <a:latin typeface="Arial(W1)" pitchFamily="34" charset="0"/>
                          <a:ea typeface="Calibri"/>
                          <a:cs typeface="Times New Roman"/>
                        </a:rPr>
                        <a:t>Up to a 3:1</a:t>
                      </a:r>
                      <a:r>
                        <a:rPr lang="en-US" sz="1400" baseline="0" dirty="0" smtClean="0">
                          <a:latin typeface="Arial(W1)" pitchFamily="34" charset="0"/>
                          <a:ea typeface="Calibri"/>
                          <a:cs typeface="Times New Roman"/>
                        </a:rPr>
                        <a:t> untreated to potable water</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Higher power requirements than standard treatment</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Generates large volumes of brine and wastewater</a:t>
                      </a:r>
                    </a:p>
                    <a:p>
                      <a:pPr marL="0" marR="0" indent="0" algn="l" defTabSz="910544"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Only a partial water demand solution (cost prohibitive for fire suppression, vehicle washing, and other non-potable uses)</a:t>
                      </a:r>
                      <a:endParaRPr lang="en-US" sz="1400" dirty="0" smtClean="0">
                        <a:latin typeface="Arial" pitchFamily="34" charset="0"/>
                        <a:cs typeface="Arial" pitchFamily="34" charset="0"/>
                      </a:endParaRPr>
                    </a:p>
                  </a:txBody>
                  <a:tcPr marL="89747" marR="89747"/>
                </a:tc>
              </a:tr>
              <a:tr h="370840">
                <a:tc>
                  <a:txBody>
                    <a:bodyPr/>
                    <a:lstStyle/>
                    <a:p>
                      <a:r>
                        <a:rPr lang="en-US" sz="1400" dirty="0" smtClean="0"/>
                        <a:t>Recordkeeping, Reporting</a:t>
                      </a:r>
                      <a:endParaRPr lang="en-US" sz="1400" dirty="0"/>
                    </a:p>
                  </a:txBody>
                  <a:tcPr marL="89747" marR="89747"/>
                </a:tc>
                <a:tc>
                  <a:txBody>
                    <a:bodyPr/>
                    <a:lstStyle/>
                    <a:p>
                      <a:pPr>
                        <a:buFont typeface="Arial" pitchFamily="34" charset="0"/>
                        <a:buChar char="•"/>
                      </a:pPr>
                      <a:r>
                        <a:rPr lang="en-US" sz="1400" dirty="0" smtClean="0"/>
                        <a:t>Water quality sampling records</a:t>
                      </a:r>
                      <a:endParaRPr lang="en-US" sz="1400" dirty="0"/>
                    </a:p>
                  </a:txBody>
                  <a:tcPr marL="89747" marR="89747"/>
                </a:tc>
              </a:tr>
              <a:tr h="370840">
                <a:tc>
                  <a:txBody>
                    <a:bodyPr/>
                    <a:lstStyle/>
                    <a:p>
                      <a:r>
                        <a:rPr lang="en-US" sz="1400" dirty="0" smtClean="0"/>
                        <a:t>Capital Costs</a:t>
                      </a:r>
                      <a:endParaRPr lang="en-US" sz="1400" dirty="0"/>
                    </a:p>
                  </a:txBody>
                  <a:tcPr marL="89747" marR="89747"/>
                </a:tc>
                <a:tc>
                  <a:txBody>
                    <a:bodyPr/>
                    <a:lstStyle/>
                    <a:p>
                      <a:pPr>
                        <a:buFont typeface="Arial" pitchFamily="34" charset="0"/>
                        <a:buChar char="•"/>
                      </a:pPr>
                      <a:r>
                        <a:rPr lang="en-US" sz="1400" dirty="0" smtClean="0"/>
                        <a:t>RO unit</a:t>
                      </a:r>
                    </a:p>
                    <a:p>
                      <a:pPr>
                        <a:buFont typeface="Arial" pitchFamily="34" charset="0"/>
                        <a:buChar char="•"/>
                      </a:pPr>
                      <a:r>
                        <a:rPr lang="en-US" sz="1400" dirty="0" smtClean="0"/>
                        <a:t>Storage tanks or bags</a:t>
                      </a:r>
                    </a:p>
                    <a:p>
                      <a:pPr>
                        <a:buFont typeface="Arial" pitchFamily="34" charset="0"/>
                        <a:buChar char="•"/>
                      </a:pPr>
                      <a:r>
                        <a:rPr lang="en-US" sz="1400" dirty="0" smtClean="0"/>
                        <a:t>Generator</a:t>
                      </a:r>
                      <a:r>
                        <a:rPr lang="en-US" sz="1400" baseline="0" dirty="0" smtClean="0"/>
                        <a:t> if no central power generation</a:t>
                      </a:r>
                      <a:endParaRPr lang="en-US" sz="1400" dirty="0"/>
                    </a:p>
                  </a:txBody>
                  <a:tcPr marL="89747" marR="89747"/>
                </a:tc>
              </a:tr>
              <a:tr h="370840">
                <a:tc>
                  <a:txBody>
                    <a:bodyPr/>
                    <a:lstStyle/>
                    <a:p>
                      <a:r>
                        <a:rPr lang="en-US" sz="1400" dirty="0" smtClean="0"/>
                        <a:t>O&amp;M Requirements</a:t>
                      </a:r>
                      <a:endParaRPr lang="en-US" sz="1400" dirty="0"/>
                    </a:p>
                  </a:txBody>
                  <a:tcPr marL="89747" marR="89747"/>
                </a:tc>
                <a:tc>
                  <a:txBody>
                    <a:bodyPr/>
                    <a:lstStyle/>
                    <a:p>
                      <a:pPr>
                        <a:buFont typeface="Arial" pitchFamily="34" charset="0"/>
                        <a:buChar char="•"/>
                      </a:pPr>
                      <a:r>
                        <a:rPr lang="en-US" sz="1400" dirty="0" smtClean="0"/>
                        <a:t>Water</a:t>
                      </a:r>
                      <a:r>
                        <a:rPr lang="en-US" sz="1400" baseline="0" dirty="0" smtClean="0"/>
                        <a:t> quality sampling</a:t>
                      </a:r>
                      <a:endParaRPr lang="en-US" sz="1400" dirty="0" smtClean="0"/>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RO unit maintenance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RO filter and membrane changes</a:t>
                      </a:r>
                      <a:endParaRPr lang="en-US" sz="1400" dirty="0" smtClean="0"/>
                    </a:p>
                    <a:p>
                      <a:pPr>
                        <a:buFont typeface="Arial" pitchFamily="34" charset="0"/>
                        <a:buChar char="•"/>
                      </a:pPr>
                      <a:r>
                        <a:rPr lang="en-US" sz="1400" dirty="0" smtClean="0"/>
                        <a:t>Maintenance</a:t>
                      </a:r>
                      <a:r>
                        <a:rPr lang="en-US" sz="1400" baseline="0" dirty="0" smtClean="0"/>
                        <a:t> of storage</a:t>
                      </a:r>
                    </a:p>
                    <a:p>
                      <a:pPr>
                        <a:buFont typeface="Arial" pitchFamily="34" charset="0"/>
                        <a:buChar char="•"/>
                      </a:pPr>
                      <a:r>
                        <a:rPr lang="en-US" sz="1400" baseline="0" dirty="0" smtClean="0"/>
                        <a:t>Waste brine disposal</a:t>
                      </a:r>
                    </a:p>
                  </a:txBody>
                  <a:tcPr marL="89747" marR="89747"/>
                </a:tc>
              </a:tr>
              <a:tr h="370840">
                <a:tc>
                  <a:txBody>
                    <a:bodyPr/>
                    <a:lstStyle/>
                    <a:p>
                      <a:r>
                        <a:rPr lang="en-US" sz="1400" dirty="0" smtClean="0"/>
                        <a:t>Transfer/Closure</a:t>
                      </a:r>
                      <a:r>
                        <a:rPr lang="en-US" sz="1400" baseline="0" dirty="0" smtClean="0"/>
                        <a:t> Requirements</a:t>
                      </a:r>
                      <a:endParaRPr lang="en-US" sz="1400" dirty="0"/>
                    </a:p>
                  </a:txBody>
                  <a:tcPr marL="89747" marR="89747"/>
                </a:tc>
                <a:tc>
                  <a:txBody>
                    <a:bodyPr/>
                    <a:lstStyle/>
                    <a:p>
                      <a:pPr>
                        <a:buFont typeface="Arial" pitchFamily="34" charset="0"/>
                        <a:buChar char="•"/>
                      </a:pPr>
                      <a:r>
                        <a:rPr lang="en-US" sz="1400" dirty="0" smtClean="0"/>
                        <a:t>Removal of tanks</a:t>
                      </a:r>
                    </a:p>
                    <a:p>
                      <a:pPr>
                        <a:buFont typeface="Arial" pitchFamily="34" charset="0"/>
                        <a:buChar char="•"/>
                      </a:pPr>
                      <a:r>
                        <a:rPr lang="en-US" sz="1400" dirty="0" smtClean="0"/>
                        <a:t>Brine pit closure</a:t>
                      </a:r>
                      <a:endParaRPr lang="en-US" sz="1400" dirty="0"/>
                    </a:p>
                  </a:txBody>
                  <a:tcPr marL="89747" marR="89747"/>
                </a:tc>
              </a:tr>
              <a:tr h="370840">
                <a:tc>
                  <a:txBody>
                    <a:bodyPr/>
                    <a:lstStyle/>
                    <a:p>
                      <a:r>
                        <a:rPr lang="en-US" sz="1400" dirty="0" smtClean="0"/>
                        <a:t>References</a:t>
                      </a:r>
                      <a:endParaRPr lang="en-US" sz="1400" dirty="0"/>
                    </a:p>
                  </a:txBody>
                  <a:tcPr marL="89747" marR="89747"/>
                </a:tc>
                <a:tc>
                  <a:txBody>
                    <a:bodyPr/>
                    <a:lstStyle/>
                    <a:p>
                      <a:pPr>
                        <a:buFont typeface="Arial" pitchFamily="34" charset="0"/>
                        <a:buChar char="•"/>
                      </a:pPr>
                      <a:r>
                        <a:rPr lang="en-US" sz="1400" b="0" kern="1200" baseline="0" dirty="0" smtClean="0">
                          <a:solidFill>
                            <a:schemeClr val="tx1"/>
                          </a:solidFill>
                          <a:latin typeface="+mn-lt"/>
                          <a:ea typeface="+mn-ea"/>
                          <a:cs typeface="+mn-cs"/>
                        </a:rPr>
                        <a:t>Air Force Handbook 10-222, Volume 9,1 April 2011</a:t>
                      </a:r>
                    </a:p>
                    <a:p>
                      <a:pPr>
                        <a:buFont typeface="Arial" pitchFamily="34" charset="0"/>
                        <a:buChar char="•"/>
                      </a:pPr>
                      <a:r>
                        <a:rPr lang="en-US" sz="1400" b="0" kern="1200" baseline="0" dirty="0" smtClean="0">
                          <a:solidFill>
                            <a:schemeClr val="tx1"/>
                          </a:solidFill>
                          <a:latin typeface="+mn-lt"/>
                          <a:ea typeface="+mn-ea"/>
                          <a:cs typeface="+mn-cs"/>
                        </a:rPr>
                        <a:t>Air Force Pamphlet 10-219, Volume 5, 30 March 2012</a:t>
                      </a:r>
                      <a:endParaRPr lang="en-US" sz="1400" b="0" baseline="0" dirty="0" smtClean="0"/>
                    </a:p>
                  </a:txBody>
                  <a:tcPr marL="89747" marR="89747"/>
                </a:tc>
              </a:tr>
            </a:tbl>
          </a:graphicData>
        </a:graphic>
      </p:graphicFrame>
      <p:sp>
        <p:nvSpPr>
          <p:cNvPr id="35868" name="Title 4"/>
          <p:cNvSpPr>
            <a:spLocks noGrp="1"/>
          </p:cNvSpPr>
          <p:nvPr>
            <p:ph type="title"/>
          </p:nvPr>
        </p:nvSpPr>
        <p:spPr>
          <a:ln/>
        </p:spPr>
        <p:txBody>
          <a:bodyPr/>
          <a:lstStyle/>
          <a:p>
            <a:pPr eaLnBrk="1" hangingPunct="1"/>
            <a:r>
              <a:rPr lang="en-US" altLang="en-US" dirty="0" smtClean="0"/>
              <a:t>Mobile Reverse Osmosis</a:t>
            </a:r>
          </a:p>
        </p:txBody>
      </p:sp>
      <p:sp>
        <p:nvSpPr>
          <p:cNvPr id="3586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A1029F-9E3B-4BD1-91C6-B6912A3067CC}" type="slidenum">
              <a:rPr lang="en-US" altLang="en-US" smtClean="0"/>
              <a:pPr eaLnBrk="1" hangingPunct="1"/>
              <a:t>26</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371600"/>
            <a:ext cx="4343400" cy="5105400"/>
          </a:xfrm>
        </p:spPr>
        <p:txBody>
          <a:bodyPr>
            <a:normAutofit fontScale="85000" lnSpcReduction="10000"/>
          </a:bodyPr>
          <a:lstStyle/>
          <a:p>
            <a:pPr>
              <a:defRPr/>
            </a:pPr>
            <a:r>
              <a:rPr lang="en-US" sz="3100" dirty="0" smtClean="0"/>
              <a:t>Advantages</a:t>
            </a:r>
          </a:p>
          <a:p>
            <a:pPr lvl="1">
              <a:defRPr/>
            </a:pPr>
            <a:r>
              <a:rPr lang="en-US" sz="2600" dirty="0" smtClean="0"/>
              <a:t>Common technology, available worldwide </a:t>
            </a:r>
          </a:p>
          <a:p>
            <a:pPr lvl="1">
              <a:defRPr/>
            </a:pPr>
            <a:r>
              <a:rPr lang="en-US" sz="2600" dirty="0" smtClean="0"/>
              <a:t>Purpose-built</a:t>
            </a:r>
          </a:p>
          <a:p>
            <a:pPr lvl="2">
              <a:defRPr/>
            </a:pPr>
            <a:r>
              <a:rPr lang="en-US" dirty="0" smtClean="0"/>
              <a:t>Treatment technology</a:t>
            </a:r>
          </a:p>
          <a:p>
            <a:pPr lvl="2">
              <a:defRPr/>
            </a:pPr>
            <a:r>
              <a:rPr lang="en-US" dirty="0" smtClean="0"/>
              <a:t>Volume</a:t>
            </a:r>
          </a:p>
          <a:p>
            <a:pPr lvl="2">
              <a:defRPr/>
            </a:pPr>
            <a:r>
              <a:rPr lang="en-US" dirty="0" smtClean="0"/>
              <a:t>Robustness</a:t>
            </a:r>
            <a:endParaRPr lang="en-US" sz="2600" strike="sngStrike" dirty="0" smtClean="0">
              <a:solidFill>
                <a:srgbClr val="FF0000"/>
              </a:solidFill>
            </a:endParaRPr>
          </a:p>
          <a:p>
            <a:pPr>
              <a:defRPr/>
            </a:pPr>
            <a:r>
              <a:rPr lang="en-US" sz="3100" dirty="0" smtClean="0"/>
              <a:t>Disadvantages</a:t>
            </a:r>
          </a:p>
          <a:p>
            <a:pPr lvl="1">
              <a:defRPr/>
            </a:pPr>
            <a:r>
              <a:rPr lang="en-US" sz="2600" dirty="0" smtClean="0"/>
              <a:t>Capital cost</a:t>
            </a:r>
          </a:p>
          <a:p>
            <a:pPr lvl="1">
              <a:defRPr/>
            </a:pPr>
            <a:r>
              <a:rPr lang="en-US" sz="2600" dirty="0" smtClean="0"/>
              <a:t>Not mobile</a:t>
            </a:r>
          </a:p>
          <a:p>
            <a:pPr lvl="1">
              <a:defRPr/>
            </a:pPr>
            <a:r>
              <a:rPr lang="en-US" sz="2600" dirty="0" smtClean="0"/>
              <a:t>Contractor built/operated</a:t>
            </a:r>
          </a:p>
          <a:p>
            <a:pPr>
              <a:defRPr/>
            </a:pPr>
            <a:r>
              <a:rPr lang="en-US" sz="3100" dirty="0" smtClean="0"/>
              <a:t>Limitations</a:t>
            </a:r>
          </a:p>
          <a:p>
            <a:pPr lvl="1">
              <a:defRPr/>
            </a:pPr>
            <a:r>
              <a:rPr lang="en-US" sz="2600" dirty="0" smtClean="0"/>
              <a:t>Skilled operators required</a:t>
            </a:r>
          </a:p>
          <a:p>
            <a:pPr lvl="1">
              <a:defRPr/>
            </a:pPr>
            <a:r>
              <a:rPr lang="en-US" sz="2600" dirty="0"/>
              <a:t>C</a:t>
            </a:r>
            <a:r>
              <a:rPr lang="en-US" sz="2600" dirty="0" smtClean="0"/>
              <a:t>onstruction time</a:t>
            </a:r>
          </a:p>
          <a:p>
            <a:pPr lvl="1">
              <a:defRPr/>
            </a:pPr>
            <a:endParaRPr lang="en-US" dirty="0" smtClean="0"/>
          </a:p>
          <a:p>
            <a:pPr lvl="1">
              <a:defRPr/>
            </a:pPr>
            <a:endParaRPr lang="en-US" dirty="0" smtClean="0"/>
          </a:p>
          <a:p>
            <a:pPr lvl="1">
              <a:defRPr/>
            </a:pPr>
            <a:endParaRPr lang="en-US" dirty="0" smtClean="0"/>
          </a:p>
          <a:p>
            <a:pPr>
              <a:defRPr/>
            </a:pPr>
            <a:endParaRPr lang="en-US" dirty="0"/>
          </a:p>
        </p:txBody>
      </p:sp>
      <p:sp>
        <p:nvSpPr>
          <p:cNvPr id="3" name="Title 2"/>
          <p:cNvSpPr>
            <a:spLocks noGrp="1"/>
          </p:cNvSpPr>
          <p:nvPr>
            <p:ph type="title"/>
          </p:nvPr>
        </p:nvSpPr>
        <p:spPr/>
        <p:txBody>
          <a:bodyPr>
            <a:normAutofit fontScale="90000"/>
          </a:bodyPr>
          <a:lstStyle/>
          <a:p>
            <a:pPr>
              <a:defRPr/>
            </a:pPr>
            <a:r>
              <a:rPr lang="en-US" sz="3100" dirty="0" smtClean="0"/>
              <a:t>WATER TREATMENT</a:t>
            </a:r>
            <a:br>
              <a:rPr lang="en-US" sz="3100" dirty="0" smtClean="0"/>
            </a:br>
            <a:r>
              <a:rPr lang="en-US" sz="3100" dirty="0" smtClean="0"/>
              <a:t>Fixed Facility</a:t>
            </a:r>
            <a:endParaRPr lang="en-US" dirty="0"/>
          </a:p>
        </p:txBody>
      </p:sp>
      <p:sp>
        <p:nvSpPr>
          <p:cNvPr id="368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3AFD2D-538A-4234-B4E8-DCE6811EDC3B}" type="slidenum">
              <a:rPr lang="en-US" altLang="en-US" smtClean="0"/>
              <a:pPr eaLnBrk="1" hangingPunct="1"/>
              <a:t>27</a:t>
            </a:fld>
            <a:endParaRPr lang="en-US" altLang="en-US" smtClean="0"/>
          </a:p>
        </p:txBody>
      </p:sp>
      <p:pic>
        <p:nvPicPr>
          <p:cNvPr id="36869" name="Picture 2" descr="C:\Users\U4CNEHGA\Pictures\Army\Photos AFG 2011\Salerno Water Point 00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3759200"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p:cNvGraphicFramePr>
          <p:nvPr>
            <p:extLst>
              <p:ext uri="{D42A27DB-BD31-4B8C-83A1-F6EECF244321}">
                <p14:modId xmlns:p14="http://schemas.microsoft.com/office/powerpoint/2010/main" val="3127145692"/>
              </p:ext>
            </p:extLst>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9"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80658812"/>
              </p:ext>
            </p:extLst>
          </p:nvPr>
        </p:nvGraphicFramePr>
        <p:xfrm>
          <a:off x="533400" y="1371600"/>
          <a:ext cx="8077200" cy="4698292"/>
        </p:xfrm>
        <a:graphic>
          <a:graphicData uri="http://schemas.openxmlformats.org/drawingml/2006/table">
            <a:tbl>
              <a:tblPr bandRow="1">
                <a:tableStyleId>{ED083AE6-46FA-4A59-8FB0-9F97EB10719F}</a:tableStyleId>
              </a:tblPr>
              <a:tblGrid>
                <a:gridCol w="2346886"/>
                <a:gridCol w="5730314"/>
              </a:tblGrid>
              <a:tr h="944791">
                <a:tc>
                  <a:txBody>
                    <a:bodyPr/>
                    <a:lstStyle/>
                    <a:p>
                      <a:r>
                        <a:rPr lang="en-US" sz="1400" dirty="0" smtClean="0"/>
                        <a:t>General Design Considerations</a:t>
                      </a:r>
                    </a:p>
                  </a:txBody>
                  <a:tcPr marL="89747" marR="89747" marT="45708" marB="45708"/>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Space for treatment</a:t>
                      </a:r>
                      <a:r>
                        <a:rPr lang="en-US" sz="1400" baseline="0" dirty="0" smtClean="0">
                          <a:latin typeface="Arial" pitchFamily="34" charset="0"/>
                          <a:ea typeface="Calibri"/>
                          <a:cs typeface="Arial" pitchFamily="34" charset="0"/>
                        </a:rPr>
                        <a:t> unit, storage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ea typeface="Calibri"/>
                          <a:cs typeface="Arial" pitchFamily="34" charset="0"/>
                        </a:rPr>
                        <a:t>Available power source</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Locate near water source</a:t>
                      </a:r>
                    </a:p>
                    <a:p>
                      <a:pPr marL="0" marR="0" indent="0" algn="l" defTabSz="910544" rtl="0" eaLnBrk="1" fontAlgn="auto" latinLnBrk="0" hangingPunct="1">
                        <a:lnSpc>
                          <a:spcPct val="100000"/>
                        </a:lnSpc>
                        <a:spcBef>
                          <a:spcPts val="0"/>
                        </a:spcBef>
                        <a:spcAft>
                          <a:spcPts val="0"/>
                        </a:spcAft>
                        <a:buClrTx/>
                        <a:buSzTx/>
                        <a:buFont typeface="Arial" pitchFamily="34" charset="0"/>
                        <a:buNone/>
                        <a:tabLst/>
                        <a:defRPr/>
                      </a:pPr>
                      <a:endParaRPr lang="en-US" sz="1400" strike="sngStrike" dirty="0">
                        <a:latin typeface="Arial" pitchFamily="34" charset="0"/>
                        <a:cs typeface="Arial" pitchFamily="34" charset="0"/>
                      </a:endParaRPr>
                    </a:p>
                  </a:txBody>
                  <a:tcPr marL="89747" marR="89747" marT="45708" marB="45708"/>
                </a:tc>
              </a:tr>
              <a:tr h="827452">
                <a:tc>
                  <a:txBody>
                    <a:bodyPr/>
                    <a:lstStyle/>
                    <a:p>
                      <a:r>
                        <a:rPr lang="en-US" sz="1400" dirty="0" smtClean="0"/>
                        <a:t>Limitations</a:t>
                      </a:r>
                      <a:endParaRPr lang="en-US" sz="1400" dirty="0"/>
                    </a:p>
                  </a:txBody>
                  <a:tcPr marL="89747" marR="89747" marT="45708" marB="45708"/>
                </a:tc>
                <a:tc>
                  <a:txBody>
                    <a:bodyPr/>
                    <a:lstStyle/>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Requires skilled  designers and operators, may not be suitable for tactical uses</a:t>
                      </a:r>
                      <a:endParaRPr lang="en-US" sz="1400" dirty="0">
                        <a:latin typeface="Arial(W1)" pitchFamily="34" charset="0"/>
                        <a:ea typeface="Calibri"/>
                        <a:cs typeface="Times New Roman"/>
                      </a:endParaRPr>
                    </a:p>
                  </a:txBody>
                  <a:tcPr marL="89747" marR="89747" marT="45708" marB="45708"/>
                </a:tc>
              </a:tr>
              <a:tr h="518103">
                <a:tc>
                  <a:txBody>
                    <a:bodyPr/>
                    <a:lstStyle/>
                    <a:p>
                      <a:r>
                        <a:rPr lang="en-US" sz="1400" dirty="0" smtClean="0"/>
                        <a:t>Recordkeeping, Reporting</a:t>
                      </a:r>
                      <a:endParaRPr lang="en-US" sz="1400" dirty="0"/>
                    </a:p>
                  </a:txBody>
                  <a:tcPr marL="89747" marR="89747" marT="45708" marB="45708"/>
                </a:tc>
                <a:tc>
                  <a:txBody>
                    <a:bodyPr/>
                    <a:lstStyle/>
                    <a:p>
                      <a:pPr>
                        <a:buFont typeface="Arial" pitchFamily="34" charset="0"/>
                        <a:buChar char="•"/>
                      </a:pPr>
                      <a:r>
                        <a:rPr lang="en-US" sz="1400" dirty="0" smtClean="0"/>
                        <a:t>Water quality sampling records</a:t>
                      </a:r>
                    </a:p>
                    <a:p>
                      <a:pPr>
                        <a:buFont typeface="Arial" pitchFamily="34" charset="0"/>
                        <a:buChar char="•"/>
                      </a:pPr>
                      <a:r>
                        <a:rPr lang="en-US" sz="1400" dirty="0" smtClean="0"/>
                        <a:t>Contract management</a:t>
                      </a:r>
                      <a:endParaRPr lang="en-US" sz="1400" dirty="0"/>
                    </a:p>
                  </a:txBody>
                  <a:tcPr marL="89747" marR="89747" marT="45708" marB="45708"/>
                </a:tc>
              </a:tr>
              <a:tr h="731447">
                <a:tc>
                  <a:txBody>
                    <a:bodyPr/>
                    <a:lstStyle/>
                    <a:p>
                      <a:r>
                        <a:rPr lang="en-US" sz="1400" dirty="0" smtClean="0"/>
                        <a:t>Capital Costs</a:t>
                      </a:r>
                      <a:endParaRPr lang="en-US" sz="1400" dirty="0"/>
                    </a:p>
                  </a:txBody>
                  <a:tcPr marL="89747" marR="89747" marT="45708" marB="45708"/>
                </a:tc>
                <a:tc>
                  <a:txBody>
                    <a:bodyPr/>
                    <a:lstStyle/>
                    <a:p>
                      <a:pPr>
                        <a:buFont typeface="Arial" pitchFamily="34" charset="0"/>
                        <a:buChar char="•"/>
                      </a:pPr>
                      <a:r>
                        <a:rPr lang="en-US" sz="1400" dirty="0" smtClean="0">
                          <a:solidFill>
                            <a:schemeClr val="tx1"/>
                          </a:solidFill>
                        </a:rPr>
                        <a:t>Construction of the facility,</a:t>
                      </a:r>
                      <a:r>
                        <a:rPr lang="en-US" sz="1400" baseline="0" dirty="0" smtClean="0">
                          <a:solidFill>
                            <a:schemeClr val="tx1"/>
                          </a:solidFill>
                        </a:rPr>
                        <a:t> t</a:t>
                      </a:r>
                      <a:r>
                        <a:rPr lang="en-US" sz="1400" dirty="0" smtClean="0">
                          <a:solidFill>
                            <a:schemeClr val="tx1"/>
                          </a:solidFill>
                        </a:rPr>
                        <a:t>reatment tanks, piping, and other </a:t>
                      </a:r>
                      <a:r>
                        <a:rPr lang="en-US" sz="1400" dirty="0" smtClean="0"/>
                        <a:t>components</a:t>
                      </a:r>
                    </a:p>
                    <a:p>
                      <a:pPr>
                        <a:buFont typeface="Arial" pitchFamily="34" charset="0"/>
                        <a:buChar char="•"/>
                      </a:pPr>
                      <a:r>
                        <a:rPr lang="en-US" sz="1400" dirty="0" smtClean="0"/>
                        <a:t>Storage tanks or bags</a:t>
                      </a:r>
                    </a:p>
                    <a:p>
                      <a:pPr>
                        <a:buFont typeface="Arial" pitchFamily="34" charset="0"/>
                        <a:buChar char="•"/>
                      </a:pPr>
                      <a:r>
                        <a:rPr lang="en-US" sz="1400" dirty="0" smtClean="0"/>
                        <a:t>Generator,</a:t>
                      </a:r>
                      <a:r>
                        <a:rPr lang="en-US" sz="1400" baseline="0" dirty="0" smtClean="0"/>
                        <a:t> if no central power generation</a:t>
                      </a:r>
                      <a:endParaRPr lang="en-US" sz="1400" dirty="0"/>
                    </a:p>
                  </a:txBody>
                  <a:tcPr marL="89747" marR="89747" marT="45708" marB="45708"/>
                </a:tc>
              </a:tr>
              <a:tr h="944791">
                <a:tc>
                  <a:txBody>
                    <a:bodyPr/>
                    <a:lstStyle/>
                    <a:p>
                      <a:r>
                        <a:rPr lang="en-US" sz="1400" dirty="0" smtClean="0"/>
                        <a:t>O&amp;M Requirements</a:t>
                      </a:r>
                      <a:endParaRPr lang="en-US" sz="1400" dirty="0"/>
                    </a:p>
                  </a:txBody>
                  <a:tcPr marL="89747" marR="89747" marT="45708" marB="45708"/>
                </a:tc>
                <a:tc>
                  <a:txBody>
                    <a:bodyPr/>
                    <a:lstStyle/>
                    <a:p>
                      <a:pPr>
                        <a:buFont typeface="Arial" pitchFamily="34" charset="0"/>
                        <a:buChar char="•"/>
                      </a:pPr>
                      <a:r>
                        <a:rPr lang="en-US" sz="1400" dirty="0" smtClean="0"/>
                        <a:t>Skilled operators</a:t>
                      </a:r>
                    </a:p>
                    <a:p>
                      <a:pPr>
                        <a:buFont typeface="Arial" pitchFamily="34" charset="0"/>
                        <a:buChar char="•"/>
                      </a:pPr>
                      <a:r>
                        <a:rPr lang="en-US" sz="1400" dirty="0" smtClean="0"/>
                        <a:t>Water</a:t>
                      </a:r>
                      <a:r>
                        <a:rPr lang="en-US" sz="1400" baseline="0" dirty="0" smtClean="0"/>
                        <a:t> quality sampling</a:t>
                      </a:r>
                      <a:endParaRPr lang="en-US" sz="1400" dirty="0" smtClean="0"/>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rPr>
                        <a:t>General Maintenance</a:t>
                      </a:r>
                      <a:r>
                        <a:rPr lang="en-US" sz="1400" baseline="0" dirty="0" smtClean="0">
                          <a:solidFill>
                            <a:schemeClr val="tx1"/>
                          </a:solidFill>
                        </a:rPr>
                        <a:t> (e.g., storage tanks, filter and membrane changes)</a:t>
                      </a:r>
                    </a:p>
                  </a:txBody>
                  <a:tcPr marL="89747" marR="89747" marT="45708" marB="45708"/>
                </a:tc>
              </a:tr>
              <a:tr h="518103">
                <a:tc>
                  <a:txBody>
                    <a:bodyPr/>
                    <a:lstStyle/>
                    <a:p>
                      <a:r>
                        <a:rPr lang="en-US" sz="1400" dirty="0" smtClean="0"/>
                        <a:t>Transfer/Closure</a:t>
                      </a:r>
                      <a:r>
                        <a:rPr lang="en-US" sz="1400" baseline="0" dirty="0" smtClean="0"/>
                        <a:t> Requirements</a:t>
                      </a:r>
                      <a:endParaRPr lang="en-US" sz="1400" dirty="0"/>
                    </a:p>
                  </a:txBody>
                  <a:tcPr marL="89747" marR="89747" marT="45708" marB="45708"/>
                </a:tc>
                <a:tc>
                  <a:txBody>
                    <a:bodyPr/>
                    <a:lstStyle/>
                    <a:p>
                      <a:pPr>
                        <a:buFont typeface="Arial" pitchFamily="34" charset="0"/>
                        <a:buChar char="•"/>
                      </a:pPr>
                      <a:r>
                        <a:rPr lang="en-US" sz="1400" dirty="0" smtClean="0">
                          <a:solidFill>
                            <a:schemeClr val="tx1"/>
                          </a:solidFill>
                        </a:rPr>
                        <a:t>Removal/disposal of facility </a:t>
                      </a:r>
                      <a:endParaRPr lang="en-US" sz="1400" strike="sngStrike" dirty="0" smtClean="0">
                        <a:solidFill>
                          <a:schemeClr val="tx1"/>
                        </a:solidFill>
                      </a:endParaRPr>
                    </a:p>
                    <a:p>
                      <a:pPr>
                        <a:buFont typeface="Arial" pitchFamily="34" charset="0"/>
                        <a:buChar char="•"/>
                      </a:pPr>
                      <a:r>
                        <a:rPr lang="en-US" sz="1400" dirty="0" smtClean="0">
                          <a:solidFill>
                            <a:schemeClr val="tx1"/>
                          </a:solidFill>
                        </a:rPr>
                        <a:t>Contract close out</a:t>
                      </a:r>
                    </a:p>
                  </a:txBody>
                  <a:tcPr marL="89747" marR="89747" marT="45708" marB="45708"/>
                </a:tc>
              </a:tr>
            </a:tbl>
          </a:graphicData>
        </a:graphic>
      </p:graphicFrame>
      <p:sp>
        <p:nvSpPr>
          <p:cNvPr id="37913" name="Title 4"/>
          <p:cNvSpPr>
            <a:spLocks noGrp="1"/>
          </p:cNvSpPr>
          <p:nvPr>
            <p:ph type="title"/>
          </p:nvPr>
        </p:nvSpPr>
        <p:spPr>
          <a:ln/>
        </p:spPr>
        <p:txBody>
          <a:bodyPr/>
          <a:lstStyle/>
          <a:p>
            <a:pPr eaLnBrk="1" hangingPunct="1"/>
            <a:r>
              <a:rPr lang="en-US" altLang="en-US" dirty="0" smtClean="0"/>
              <a:t>Fixed Facility</a:t>
            </a:r>
          </a:p>
        </p:txBody>
      </p:sp>
      <p:sp>
        <p:nvSpPr>
          <p:cNvPr id="379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E95503-F497-48A3-BF0B-BFFAAB4A4D07}" type="slidenum">
              <a:rPr lang="en-US" altLang="en-US" smtClean="0"/>
              <a:pPr eaLnBrk="1" hangingPunct="1"/>
              <a:t>28</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altLang="en-US" smtClean="0"/>
              <a:t>Wastewater Treatment and Disposal Methods </a:t>
            </a:r>
          </a:p>
        </p:txBody>
      </p:sp>
      <p:sp>
        <p:nvSpPr>
          <p:cNvPr id="38915" name="Slide Number Placeholder 3"/>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242E15-E571-44DD-9CA0-CB7A5F08A9C9}" type="slidenum">
              <a:rPr lang="en-US" altLang="en-US"/>
              <a:pPr eaLnBrk="1" hangingPunct="1"/>
              <a:t>29</a:t>
            </a:fld>
            <a:endParaRPr lang="en-US" altLang="en-US"/>
          </a:p>
        </p:txBody>
      </p:sp>
      <p:sp>
        <p:nvSpPr>
          <p:cNvPr id="5"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Understand the importance of water and wastewater management</a:t>
            </a:r>
          </a:p>
          <a:p>
            <a:r>
              <a:rPr lang="en-US" altLang="en-US" sz="2800" dirty="0" smtClean="0"/>
              <a:t>Be familiar with common water and wastewater management procedures</a:t>
            </a:r>
          </a:p>
          <a:p>
            <a:r>
              <a:rPr lang="en-US" altLang="en-US" sz="2800" dirty="0" smtClean="0"/>
              <a:t>Assemble data to make informed choices concerning water reuse, recycling and treatment</a:t>
            </a:r>
          </a:p>
          <a:p>
            <a:r>
              <a:rPr lang="en-US" altLang="en-US" sz="2800" dirty="0" smtClean="0"/>
              <a:t>Be familiar with alternatives that are appropriate for camp conditions</a:t>
            </a:r>
          </a:p>
          <a:p>
            <a:r>
              <a:rPr lang="en-US" altLang="en-US" sz="2800" dirty="0" smtClean="0"/>
              <a:t>Be aware of future technologies</a:t>
            </a:r>
          </a:p>
          <a:p>
            <a:endParaRPr lang="en-US" altLang="en-US" dirty="0" smtClean="0"/>
          </a:p>
        </p:txBody>
      </p:sp>
      <p:sp>
        <p:nvSpPr>
          <p:cNvPr id="12291" name="Title 1"/>
          <p:cNvSpPr>
            <a:spLocks noGrp="1"/>
          </p:cNvSpPr>
          <p:nvPr>
            <p:ph type="title"/>
          </p:nvPr>
        </p:nvSpPr>
        <p:spPr>
          <a:ln/>
        </p:spPr>
        <p:txBody>
          <a:bodyPr/>
          <a:lstStyle/>
          <a:p>
            <a:r>
              <a:rPr lang="en-US" altLang="en-US" smtClean="0"/>
              <a:t>Objectives</a:t>
            </a:r>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976036-3CD4-4E64-9A43-7F86D80F8090}" type="slidenum">
              <a:rPr lang="en-US" altLang="en-US" smtClean="0"/>
              <a:pPr eaLnBrk="1" hangingPunct="1"/>
              <a:t>3</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fontScale="92500"/>
          </a:bodyPr>
          <a:lstStyle/>
          <a:p>
            <a:pPr>
              <a:defRPr/>
            </a:pPr>
            <a:r>
              <a:rPr lang="en-US" dirty="0" smtClean="0"/>
              <a:t>Advantages</a:t>
            </a:r>
          </a:p>
          <a:p>
            <a:pPr lvl="1">
              <a:defRPr/>
            </a:pPr>
            <a:r>
              <a:rPr lang="en-US" dirty="0" smtClean="0"/>
              <a:t>Most hygienic expeditionary field method </a:t>
            </a:r>
          </a:p>
          <a:p>
            <a:pPr lvl="1">
              <a:defRPr/>
            </a:pPr>
            <a:r>
              <a:rPr lang="en-US" dirty="0" smtClean="0"/>
              <a:t>Can be relocated</a:t>
            </a:r>
          </a:p>
          <a:p>
            <a:pPr>
              <a:defRPr/>
            </a:pPr>
            <a:r>
              <a:rPr lang="en-US" dirty="0" smtClean="0"/>
              <a:t>Disadvantages</a:t>
            </a:r>
          </a:p>
          <a:p>
            <a:pPr lvl="1">
              <a:defRPr/>
            </a:pPr>
            <a:r>
              <a:rPr lang="en-US" dirty="0" smtClean="0"/>
              <a:t>Must be emptied frequently</a:t>
            </a:r>
          </a:p>
          <a:p>
            <a:pPr lvl="1">
              <a:defRPr/>
            </a:pPr>
            <a:r>
              <a:rPr lang="en-US" dirty="0" smtClean="0"/>
              <a:t>More expensive than other expeditionary methods</a:t>
            </a:r>
          </a:p>
          <a:p>
            <a:pPr>
              <a:defRPr/>
            </a:pPr>
            <a:r>
              <a:rPr lang="en-US" dirty="0" smtClean="0"/>
              <a:t>Limitations</a:t>
            </a:r>
          </a:p>
          <a:p>
            <a:pPr lvl="1">
              <a:defRPr/>
            </a:pPr>
            <a:r>
              <a:rPr lang="en-US" dirty="0" smtClean="0"/>
              <a:t>Contract support required</a:t>
            </a:r>
          </a:p>
          <a:p>
            <a:pPr lvl="1">
              <a:defRPr/>
            </a:pPr>
            <a:r>
              <a:rPr lang="en-US" dirty="0" smtClean="0"/>
              <a:t>Procurement timeline may not meet expeditionary timeline</a:t>
            </a:r>
          </a:p>
          <a:p>
            <a:pPr lvl="1">
              <a:defRPr/>
            </a:pPr>
            <a:endParaRPr lang="en-US" dirty="0" smtClean="0"/>
          </a:p>
        </p:txBody>
      </p:sp>
      <p:sp>
        <p:nvSpPr>
          <p:cNvPr id="44035" name="Title 1"/>
          <p:cNvSpPr>
            <a:spLocks noGrp="1"/>
          </p:cNvSpPr>
          <p:nvPr>
            <p:ph type="title"/>
          </p:nvPr>
        </p:nvSpPr>
        <p:spPr>
          <a:ln/>
        </p:spPr>
        <p:txBody>
          <a:bodyPr/>
          <a:lstStyle/>
          <a:p>
            <a:r>
              <a:rPr lang="en-US" altLang="en-US" sz="2800" smtClean="0"/>
              <a:t>EXPEDIENT BLACK WATER TREATMENT: Chemical Toilet</a:t>
            </a: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CB1F00-9DA3-4BB1-97A6-03C68E982F3C}" type="slidenum">
              <a:rPr lang="en-US" altLang="en-US" smtClean="0"/>
              <a:pPr eaLnBrk="1" hangingPunct="1"/>
              <a:t>30</a:t>
            </a:fld>
            <a:endParaRPr lang="en-US" altLang="en-US" smtClean="0"/>
          </a:p>
        </p:txBody>
      </p:sp>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pic>
        <p:nvPicPr>
          <p:cNvPr id="44049" name="Picture 10" descr="chemical toilet.jpg"/>
          <p:cNvPicPr>
            <a:picLocks noChangeAspect="1"/>
          </p:cNvPicPr>
          <p:nvPr/>
        </p:nvPicPr>
        <p:blipFill>
          <a:blip r:embed="rId3">
            <a:extLst>
              <a:ext uri="{28A0092B-C50C-407E-A947-70E740481C1C}">
                <a14:useLocalDpi xmlns:a14="http://schemas.microsoft.com/office/drawing/2010/main" val="0"/>
              </a:ext>
            </a:extLst>
          </a:blip>
          <a:srcRect t="5753" b="7945"/>
          <a:stretch>
            <a:fillRect/>
          </a:stretch>
        </p:blipFill>
        <p:spPr bwMode="auto">
          <a:xfrm>
            <a:off x="5181600" y="2438400"/>
            <a:ext cx="3033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371600"/>
          <a:ext cx="8077200" cy="2733674"/>
        </p:xfrm>
        <a:graphic>
          <a:graphicData uri="http://schemas.openxmlformats.org/drawingml/2006/table">
            <a:tbl>
              <a:tblPr bandRow="1">
                <a:tableStyleId>{ED083AE6-46FA-4A59-8FB0-9F97EB10719F}</a:tableStyleId>
              </a:tblPr>
              <a:tblGrid>
                <a:gridCol w="2346886"/>
                <a:gridCol w="5730314"/>
              </a:tblGrid>
              <a:tr h="731690">
                <a:tc>
                  <a:txBody>
                    <a:bodyPr/>
                    <a:lstStyle/>
                    <a:p>
                      <a:r>
                        <a:rPr lang="en-US" sz="1400" dirty="0" smtClean="0"/>
                        <a:t>General Design Considerations</a:t>
                      </a:r>
                    </a:p>
                  </a:txBody>
                  <a:tcPr marL="89747" marR="89747" marT="45731" marB="45731"/>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 Number of toilets needed </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 Locations to properly place toilets</a:t>
                      </a:r>
                      <a:r>
                        <a:rPr lang="en-US" sz="1400" baseline="0" dirty="0" smtClean="0">
                          <a:latin typeface="Arial" pitchFamily="34" charset="0"/>
                          <a:cs typeface="Arial" pitchFamily="34" charset="0"/>
                        </a:rPr>
                        <a:t> balancing personnel convenience and aesthetic requirements (downwind, far from inhabited areas, etc.)</a:t>
                      </a:r>
                      <a:endParaRPr lang="en-US" sz="1400" dirty="0">
                        <a:latin typeface="Arial" pitchFamily="34" charset="0"/>
                        <a:cs typeface="Arial" pitchFamily="34" charset="0"/>
                      </a:endParaRPr>
                    </a:p>
                  </a:txBody>
                  <a:tcPr marL="89747" marR="89747" marT="45731" marB="45731"/>
                </a:tc>
              </a:tr>
              <a:tr h="370926">
                <a:tc>
                  <a:txBody>
                    <a:bodyPr/>
                    <a:lstStyle/>
                    <a:p>
                      <a:r>
                        <a:rPr lang="en-US" sz="1400" dirty="0" smtClean="0"/>
                        <a:t>Limitations</a:t>
                      </a:r>
                      <a:endParaRPr lang="en-US" sz="1400" dirty="0"/>
                    </a:p>
                  </a:txBody>
                  <a:tcPr marL="89747" marR="89747" marT="45731" marB="45731"/>
                </a:tc>
                <a:tc>
                  <a:txBody>
                    <a:bodyPr/>
                    <a:lstStyle/>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 Contractor availability and capability</a:t>
                      </a:r>
                    </a:p>
                  </a:txBody>
                  <a:tcPr marL="89747" marR="89747" marT="45731" marB="45731"/>
                </a:tc>
              </a:tr>
              <a:tr h="370926">
                <a:tc>
                  <a:txBody>
                    <a:bodyPr/>
                    <a:lstStyle/>
                    <a:p>
                      <a:r>
                        <a:rPr lang="en-US" sz="1400" dirty="0" smtClean="0"/>
                        <a:t>Recordkeeping, Reporting</a:t>
                      </a:r>
                      <a:endParaRPr lang="en-US" sz="1400" dirty="0"/>
                    </a:p>
                  </a:txBody>
                  <a:tcPr marL="89747" marR="89747" marT="45731" marB="45731"/>
                </a:tc>
                <a:tc>
                  <a:txBody>
                    <a:bodyPr/>
                    <a:lstStyle/>
                    <a:p>
                      <a:pPr>
                        <a:buFont typeface="Arial" pitchFamily="34" charset="0"/>
                        <a:buChar char="•"/>
                      </a:pPr>
                      <a:r>
                        <a:rPr lang="en-US" sz="1400" baseline="0" dirty="0" smtClean="0"/>
                        <a:t> Contract management</a:t>
                      </a:r>
                    </a:p>
                  </a:txBody>
                  <a:tcPr marL="89747" marR="89747" marT="45731" marB="45731"/>
                </a:tc>
              </a:tr>
              <a:tr h="370926">
                <a:tc>
                  <a:txBody>
                    <a:bodyPr/>
                    <a:lstStyle/>
                    <a:p>
                      <a:r>
                        <a:rPr lang="en-US" sz="1400" dirty="0" smtClean="0"/>
                        <a:t>Capital Costs</a:t>
                      </a:r>
                      <a:endParaRPr lang="en-US" sz="1400" dirty="0"/>
                    </a:p>
                  </a:txBody>
                  <a:tcPr marL="89747" marR="89747" marT="45731" marB="45731"/>
                </a:tc>
                <a:tc>
                  <a:txBody>
                    <a:bodyPr/>
                    <a:lstStyle/>
                    <a:p>
                      <a:pPr>
                        <a:buFont typeface="Arial" pitchFamily="34" charset="0"/>
                        <a:buChar char="•"/>
                      </a:pPr>
                      <a:r>
                        <a:rPr lang="en-US" sz="1400" dirty="0" smtClean="0"/>
                        <a:t> May have to purchase toilets</a:t>
                      </a:r>
                    </a:p>
                  </a:txBody>
                  <a:tcPr marL="89747" marR="89747" marT="45731" marB="45731"/>
                </a:tc>
              </a:tr>
              <a:tr h="370926">
                <a:tc>
                  <a:txBody>
                    <a:bodyPr/>
                    <a:lstStyle/>
                    <a:p>
                      <a:r>
                        <a:rPr lang="en-US" sz="1400" dirty="0" smtClean="0"/>
                        <a:t>O&amp;M Requirements</a:t>
                      </a:r>
                      <a:endParaRPr lang="en-US" sz="1400" dirty="0"/>
                    </a:p>
                  </a:txBody>
                  <a:tcPr marL="89747" marR="89747" marT="45731" marB="45731"/>
                </a:tc>
                <a:tc>
                  <a:txBody>
                    <a:bodyPr/>
                    <a:lstStyle/>
                    <a:p>
                      <a:pPr>
                        <a:buFont typeface="Arial" pitchFamily="34" charset="0"/>
                        <a:buChar char="•"/>
                      </a:pPr>
                      <a:r>
                        <a:rPr lang="en-US" sz="1400" baseline="0" dirty="0" smtClean="0"/>
                        <a:t> Must be frequently emptied and serviced (by contractor)</a:t>
                      </a:r>
                    </a:p>
                  </a:txBody>
                  <a:tcPr marL="89747" marR="89747" marT="45731" marB="45731"/>
                </a:tc>
              </a:tr>
              <a:tr h="518280">
                <a:tc>
                  <a:txBody>
                    <a:bodyPr/>
                    <a:lstStyle/>
                    <a:p>
                      <a:r>
                        <a:rPr lang="en-US" sz="1400" dirty="0" smtClean="0"/>
                        <a:t>Transfer/Closure</a:t>
                      </a:r>
                      <a:r>
                        <a:rPr lang="en-US" sz="1400" baseline="0" dirty="0" smtClean="0"/>
                        <a:t> Requirements</a:t>
                      </a:r>
                      <a:endParaRPr lang="en-US" sz="1400" dirty="0"/>
                    </a:p>
                  </a:txBody>
                  <a:tcPr marL="89747" marR="89747" marT="45731" marB="45731"/>
                </a:tc>
                <a:tc>
                  <a:txBody>
                    <a:bodyPr/>
                    <a:lstStyle/>
                    <a:p>
                      <a:pPr>
                        <a:buFont typeface="Arial" pitchFamily="34" charset="0"/>
                        <a:buChar char="•"/>
                      </a:pPr>
                      <a:r>
                        <a:rPr lang="en-US" sz="1400" dirty="0" smtClean="0"/>
                        <a:t> Remove</a:t>
                      </a:r>
                      <a:r>
                        <a:rPr lang="en-US" sz="1400" baseline="0" dirty="0" smtClean="0"/>
                        <a:t> toilets from site</a:t>
                      </a:r>
                    </a:p>
                    <a:p>
                      <a:pPr>
                        <a:buFont typeface="Arial" pitchFamily="34" charset="0"/>
                        <a:buChar char="•"/>
                      </a:pPr>
                      <a:r>
                        <a:rPr lang="en-US" sz="1400" baseline="0" dirty="0" smtClean="0"/>
                        <a:t> Terminate contract</a:t>
                      </a:r>
                      <a:endParaRPr lang="en-US" sz="1400" dirty="0" smtClean="0"/>
                    </a:p>
                  </a:txBody>
                  <a:tcPr marL="89747" marR="89747" marT="45731" marB="45731"/>
                </a:tc>
              </a:tr>
            </a:tbl>
          </a:graphicData>
        </a:graphic>
      </p:graphicFrame>
      <p:sp>
        <p:nvSpPr>
          <p:cNvPr id="45081" name="Title 4"/>
          <p:cNvSpPr>
            <a:spLocks noGrp="1"/>
          </p:cNvSpPr>
          <p:nvPr>
            <p:ph type="title"/>
          </p:nvPr>
        </p:nvSpPr>
        <p:spPr>
          <a:ln/>
        </p:spPr>
        <p:txBody>
          <a:bodyPr/>
          <a:lstStyle/>
          <a:p>
            <a:pPr eaLnBrk="1" hangingPunct="1"/>
            <a:r>
              <a:rPr lang="en-US" altLang="en-US" smtClean="0"/>
              <a:t>Chemical Toilet</a:t>
            </a:r>
          </a:p>
        </p:txBody>
      </p:sp>
      <p:sp>
        <p:nvSpPr>
          <p:cNvPr id="4508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372DFA-ABE2-4659-A774-33E6B78BD61F}" type="slidenum">
              <a:rPr lang="en-US" altLang="en-US" smtClean="0"/>
              <a:pPr eaLnBrk="1" hangingPunct="1"/>
              <a:t>31</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fontScale="85000" lnSpcReduction="20000"/>
          </a:bodyPr>
          <a:lstStyle/>
          <a:p>
            <a:pPr>
              <a:defRPr/>
            </a:pPr>
            <a:r>
              <a:rPr lang="en-US" dirty="0" smtClean="0"/>
              <a:t>Advantages</a:t>
            </a:r>
          </a:p>
          <a:p>
            <a:pPr lvl="1">
              <a:defRPr/>
            </a:pPr>
            <a:r>
              <a:rPr lang="en-US" dirty="0" smtClean="0"/>
              <a:t>Low capital costs, only storage tanks</a:t>
            </a:r>
          </a:p>
          <a:p>
            <a:pPr lvl="1">
              <a:defRPr/>
            </a:pPr>
            <a:r>
              <a:rPr lang="en-US" dirty="0" smtClean="0"/>
              <a:t>Low maintenance</a:t>
            </a:r>
          </a:p>
          <a:p>
            <a:pPr lvl="1">
              <a:defRPr/>
            </a:pPr>
            <a:r>
              <a:rPr lang="en-US" dirty="0" smtClean="0"/>
              <a:t>Could use either HN collection or connection to local sewer</a:t>
            </a:r>
          </a:p>
          <a:p>
            <a:pPr>
              <a:defRPr/>
            </a:pPr>
            <a:r>
              <a:rPr lang="en-US" dirty="0" smtClean="0"/>
              <a:t>Disadvantages</a:t>
            </a:r>
          </a:p>
          <a:p>
            <a:pPr lvl="1">
              <a:defRPr/>
            </a:pPr>
            <a:r>
              <a:rPr lang="en-US" dirty="0" smtClean="0"/>
              <a:t>Potential high contract costs</a:t>
            </a:r>
          </a:p>
          <a:p>
            <a:pPr>
              <a:defRPr/>
            </a:pPr>
            <a:r>
              <a:rPr lang="en-US" dirty="0" smtClean="0"/>
              <a:t>Limitations</a:t>
            </a:r>
          </a:p>
          <a:p>
            <a:pPr lvl="1">
              <a:defRPr/>
            </a:pPr>
            <a:r>
              <a:rPr lang="en-US" dirty="0" smtClean="0"/>
              <a:t>HN must have capability and capacity</a:t>
            </a:r>
          </a:p>
          <a:p>
            <a:pPr lvl="1">
              <a:defRPr/>
            </a:pPr>
            <a:r>
              <a:rPr lang="en-US" dirty="0" smtClean="0"/>
              <a:t>Lack of control over disposal</a:t>
            </a:r>
          </a:p>
          <a:p>
            <a:pPr lvl="1">
              <a:defRPr/>
            </a:pPr>
            <a:r>
              <a:rPr lang="en-US" dirty="0" smtClean="0"/>
              <a:t>Contract management requirements</a:t>
            </a:r>
          </a:p>
          <a:p>
            <a:pPr lvl="1">
              <a:defRPr/>
            </a:pPr>
            <a:r>
              <a:rPr lang="en-US" dirty="0" smtClean="0"/>
              <a:t>Quality assurance for compliance</a:t>
            </a:r>
          </a:p>
        </p:txBody>
      </p:sp>
      <p:sp>
        <p:nvSpPr>
          <p:cNvPr id="46083" name="Title 1"/>
          <p:cNvSpPr>
            <a:spLocks noGrp="1"/>
          </p:cNvSpPr>
          <p:nvPr>
            <p:ph type="title"/>
          </p:nvPr>
        </p:nvSpPr>
        <p:spPr>
          <a:ln/>
        </p:spPr>
        <p:txBody>
          <a:bodyPr/>
          <a:lstStyle/>
          <a:p>
            <a:r>
              <a:rPr lang="en-US" altLang="en-US" sz="2800" smtClean="0"/>
              <a:t>WASTEWATER TREATMENT:</a:t>
            </a:r>
            <a:br>
              <a:rPr lang="en-US" altLang="en-US" sz="2800" smtClean="0"/>
            </a:br>
            <a:r>
              <a:rPr lang="en-US" altLang="en-US" sz="2800" smtClean="0"/>
              <a:t>Host Nation (HN) Treatment</a:t>
            </a: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134F77-5786-4DA8-91FA-0199F58556FE}" type="slidenum">
              <a:rPr lang="en-US" altLang="en-US" smtClean="0"/>
              <a:pPr eaLnBrk="1" hangingPunct="1"/>
              <a:t>32</a:t>
            </a:fld>
            <a:endParaRPr lang="en-US" altLang="en-US" smtClean="0"/>
          </a:p>
        </p:txBody>
      </p:sp>
      <p:pic>
        <p:nvPicPr>
          <p:cNvPr id="46085" name="Picture 2" descr="C:\Users\U4CNEHGA\Pictures\Army\Photos AFG 2011\Salerno WWTP 010.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113213" cy="308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07176541"/>
              </p:ext>
            </p:extLst>
          </p:nvPr>
        </p:nvGraphicFramePr>
        <p:xfrm>
          <a:off x="533400" y="1371600"/>
          <a:ext cx="8077200" cy="3600451"/>
        </p:xfrm>
        <a:graphic>
          <a:graphicData uri="http://schemas.openxmlformats.org/drawingml/2006/table">
            <a:tbl>
              <a:tblPr bandRow="1">
                <a:tableStyleId>{ED083AE6-46FA-4A59-8FB0-9F97EB10719F}</a:tableStyleId>
              </a:tblPr>
              <a:tblGrid>
                <a:gridCol w="2346886"/>
                <a:gridCol w="5730314"/>
              </a:tblGrid>
              <a:tr h="945080">
                <a:tc>
                  <a:txBody>
                    <a:bodyPr/>
                    <a:lstStyle/>
                    <a:p>
                      <a:r>
                        <a:rPr lang="en-US" sz="1400" dirty="0" smtClean="0"/>
                        <a:t>General Design Considerations</a:t>
                      </a:r>
                    </a:p>
                  </a:txBody>
                  <a:tcPr marL="89747" marR="89747" marT="45730" marB="45730"/>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Daily wastewater volume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May require waste transfer point</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Consider pumping</a:t>
                      </a:r>
                      <a:r>
                        <a:rPr lang="en-US" sz="1400" baseline="0" dirty="0" smtClean="0">
                          <a:latin typeface="Arial" pitchFamily="34" charset="0"/>
                          <a:ea typeface="Calibri"/>
                          <a:cs typeface="Arial" pitchFamily="34" charset="0"/>
                        </a:rPr>
                        <a:t> to trucks outside fence line</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Temporary storage with pit, tanks or bags</a:t>
                      </a:r>
                      <a:endParaRPr lang="en-US" sz="1400" dirty="0">
                        <a:latin typeface="Arial" pitchFamily="34" charset="0"/>
                        <a:cs typeface="Arial" pitchFamily="34" charset="0"/>
                      </a:endParaRPr>
                    </a:p>
                  </a:txBody>
                  <a:tcPr marL="89747" marR="89747" marT="45730" marB="45730"/>
                </a:tc>
              </a:tr>
              <a:tr h="582291">
                <a:tc>
                  <a:txBody>
                    <a:bodyPr/>
                    <a:lstStyle/>
                    <a:p>
                      <a:r>
                        <a:rPr lang="en-US" sz="1400" dirty="0" smtClean="0"/>
                        <a:t>Limitations</a:t>
                      </a:r>
                      <a:endParaRPr lang="en-US" sz="1400" dirty="0"/>
                    </a:p>
                  </a:txBody>
                  <a:tcPr marL="89747" marR="89747" marT="45730" marB="45730"/>
                </a:tc>
                <a:tc>
                  <a:txBody>
                    <a:bodyPr/>
                    <a:lstStyle/>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May not be suitable in </a:t>
                      </a:r>
                      <a:r>
                        <a:rPr lang="en-US" sz="1400" baseline="0" dirty="0" smtClean="0">
                          <a:solidFill>
                            <a:schemeClr val="tx1"/>
                          </a:solidFill>
                          <a:latin typeface="Arial(W1)" pitchFamily="34" charset="0"/>
                          <a:ea typeface="Calibri"/>
                          <a:cs typeface="Times New Roman"/>
                        </a:rPr>
                        <a:t>non-permissive environment</a:t>
                      </a:r>
                      <a:endParaRPr lang="en-US" sz="1400" strike="noStrike" baseline="0" dirty="0" smtClean="0">
                        <a:solidFill>
                          <a:schemeClr val="tx1"/>
                        </a:solidFill>
                        <a:latin typeface="Arial(W1)" pitchFamily="34" charset="0"/>
                        <a:ea typeface="Calibri"/>
                        <a:cs typeface="Times New Roman"/>
                      </a:endParaRP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High contract costs and oversight requirements</a:t>
                      </a:r>
                    </a:p>
                  </a:txBody>
                  <a:tcPr marL="89747" marR="89747" marT="45730" marB="45730"/>
                </a:tc>
              </a:tr>
              <a:tr h="518270">
                <a:tc>
                  <a:txBody>
                    <a:bodyPr/>
                    <a:lstStyle/>
                    <a:p>
                      <a:r>
                        <a:rPr lang="en-US" sz="1400" dirty="0" smtClean="0"/>
                        <a:t>Recordkeeping, Reporting</a:t>
                      </a:r>
                      <a:endParaRPr lang="en-US" sz="1400" dirty="0"/>
                    </a:p>
                  </a:txBody>
                  <a:tcPr marL="89747" marR="89747" marT="45730" marB="45730"/>
                </a:tc>
                <a:tc>
                  <a:txBody>
                    <a:bodyPr/>
                    <a:lstStyle/>
                    <a:p>
                      <a:pPr>
                        <a:buFont typeface="Arial" pitchFamily="34" charset="0"/>
                        <a:buChar char="•"/>
                      </a:pPr>
                      <a:r>
                        <a:rPr lang="en-US" sz="1400" dirty="0" smtClean="0"/>
                        <a:t>Daily</a:t>
                      </a:r>
                      <a:r>
                        <a:rPr lang="en-US" sz="1400" baseline="0" dirty="0" smtClean="0"/>
                        <a:t> effluent</a:t>
                      </a:r>
                    </a:p>
                    <a:p>
                      <a:pPr>
                        <a:buFont typeface="Arial" pitchFamily="34" charset="0"/>
                        <a:buChar char="•"/>
                      </a:pPr>
                      <a:r>
                        <a:rPr lang="en-US" sz="1400" baseline="0" dirty="0" smtClean="0"/>
                        <a:t>Contract management</a:t>
                      </a:r>
                    </a:p>
                  </a:txBody>
                  <a:tcPr marL="89747" marR="89747" marT="45730" marB="45730"/>
                </a:tc>
              </a:tr>
              <a:tr h="518270">
                <a:tc>
                  <a:txBody>
                    <a:bodyPr/>
                    <a:lstStyle/>
                    <a:p>
                      <a:r>
                        <a:rPr lang="en-US" sz="1400" dirty="0" smtClean="0"/>
                        <a:t>Capital Costs</a:t>
                      </a:r>
                      <a:endParaRPr lang="en-US" sz="1400" dirty="0"/>
                    </a:p>
                  </a:txBody>
                  <a:tcPr marL="89747" marR="89747" marT="45730" marB="45730"/>
                </a:tc>
                <a:tc>
                  <a:txBody>
                    <a:bodyPr/>
                    <a:lstStyle/>
                    <a:p>
                      <a:pPr>
                        <a:buFont typeface="Arial" pitchFamily="34" charset="0"/>
                        <a:buChar char="•"/>
                      </a:pPr>
                      <a:r>
                        <a:rPr lang="en-US" sz="1400" dirty="0" smtClean="0"/>
                        <a:t>Construction of storage and transfer point</a:t>
                      </a:r>
                    </a:p>
                    <a:p>
                      <a:pPr>
                        <a:buFont typeface="Arial" pitchFamily="34" charset="0"/>
                        <a:buChar char="•"/>
                      </a:pPr>
                      <a:r>
                        <a:rPr lang="en-US" sz="1400" dirty="0" smtClean="0"/>
                        <a:t>Pumps</a:t>
                      </a:r>
                      <a:endParaRPr lang="en-US" sz="1400" dirty="0"/>
                    </a:p>
                  </a:txBody>
                  <a:tcPr marL="89747" marR="89747" marT="45730" marB="45730"/>
                </a:tc>
              </a:tr>
              <a:tr h="518270">
                <a:tc>
                  <a:txBody>
                    <a:bodyPr/>
                    <a:lstStyle/>
                    <a:p>
                      <a:r>
                        <a:rPr lang="en-US" sz="1400" dirty="0" smtClean="0"/>
                        <a:t>O&amp;M Requirements</a:t>
                      </a:r>
                      <a:endParaRPr lang="en-US" sz="1400" dirty="0"/>
                    </a:p>
                  </a:txBody>
                  <a:tcPr marL="89747" marR="89747" marT="45730" marB="45730"/>
                </a:tc>
                <a:tc>
                  <a:txBody>
                    <a:bodyPr/>
                    <a:lstStyle/>
                    <a:p>
                      <a:pPr>
                        <a:buFont typeface="Arial" pitchFamily="34" charset="0"/>
                        <a:buChar char="•"/>
                      </a:pPr>
                      <a:r>
                        <a:rPr lang="en-US" sz="1400" dirty="0" smtClean="0"/>
                        <a:t>Transfer point </a:t>
                      </a:r>
                      <a:r>
                        <a:rPr lang="en-US" sz="1400" baseline="0" dirty="0" smtClean="0"/>
                        <a:t>maintenance</a:t>
                      </a:r>
                      <a:endParaRPr lang="en-US" sz="1400" dirty="0" smtClean="0"/>
                    </a:p>
                    <a:p>
                      <a:pPr>
                        <a:buFont typeface="Arial" pitchFamily="34" charset="0"/>
                        <a:buChar char="•"/>
                      </a:pPr>
                      <a:r>
                        <a:rPr lang="en-US" sz="1400" baseline="0" dirty="0" smtClean="0"/>
                        <a:t>Storage point maintenance</a:t>
                      </a:r>
                    </a:p>
                  </a:txBody>
                  <a:tcPr marL="89747" marR="89747" marT="45730" marB="45730"/>
                </a:tc>
              </a:tr>
              <a:tr h="518270">
                <a:tc>
                  <a:txBody>
                    <a:bodyPr/>
                    <a:lstStyle/>
                    <a:p>
                      <a:r>
                        <a:rPr lang="en-US" sz="1400" dirty="0" smtClean="0"/>
                        <a:t>Transfer/Closure</a:t>
                      </a:r>
                      <a:r>
                        <a:rPr lang="en-US" sz="1400" baseline="0" dirty="0" smtClean="0"/>
                        <a:t> Requirements</a:t>
                      </a:r>
                      <a:endParaRPr lang="en-US" sz="1400" dirty="0"/>
                    </a:p>
                  </a:txBody>
                  <a:tcPr marL="89747" marR="89747" marT="45730" marB="45730"/>
                </a:tc>
                <a:tc>
                  <a:txBody>
                    <a:bodyPr/>
                    <a:lstStyle/>
                    <a:p>
                      <a:pPr>
                        <a:buFont typeface="Arial" pitchFamily="34" charset="0"/>
                        <a:buChar char="•"/>
                      </a:pPr>
                      <a:r>
                        <a:rPr lang="en-US" sz="1400" dirty="0" smtClean="0"/>
                        <a:t>Contract payment and close</a:t>
                      </a:r>
                      <a:r>
                        <a:rPr lang="en-US" sz="1400" baseline="0" dirty="0" smtClean="0"/>
                        <a:t> out</a:t>
                      </a:r>
                      <a:endParaRPr lang="en-US" sz="1400" dirty="0" smtClean="0"/>
                    </a:p>
                  </a:txBody>
                  <a:tcPr marL="89747" marR="89747" marT="45730" marB="45730"/>
                </a:tc>
              </a:tr>
            </a:tbl>
          </a:graphicData>
        </a:graphic>
      </p:graphicFrame>
      <p:sp>
        <p:nvSpPr>
          <p:cNvPr id="47129" name="Title 4"/>
          <p:cNvSpPr>
            <a:spLocks noGrp="1"/>
          </p:cNvSpPr>
          <p:nvPr>
            <p:ph type="title"/>
          </p:nvPr>
        </p:nvSpPr>
        <p:spPr>
          <a:ln/>
        </p:spPr>
        <p:txBody>
          <a:bodyPr/>
          <a:lstStyle/>
          <a:p>
            <a:pPr eaLnBrk="1" hangingPunct="1"/>
            <a:r>
              <a:rPr lang="en-US" altLang="en-US" smtClean="0"/>
              <a:t>HN Treatment</a:t>
            </a:r>
          </a:p>
        </p:txBody>
      </p:sp>
      <p:sp>
        <p:nvSpPr>
          <p:cNvPr id="4713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119F56-E581-4E4B-82E6-E71BF27EBE1B}" type="slidenum">
              <a:rPr lang="en-US" altLang="en-US" smtClean="0"/>
              <a:pPr eaLnBrk="1" hangingPunct="1"/>
              <a:t>33</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fontScale="92500" lnSpcReduction="20000"/>
          </a:bodyPr>
          <a:lstStyle/>
          <a:p>
            <a:pPr>
              <a:defRPr/>
            </a:pPr>
            <a:r>
              <a:rPr lang="en-US" dirty="0" smtClean="0"/>
              <a:t>Advantages</a:t>
            </a:r>
          </a:p>
          <a:p>
            <a:pPr lvl="1">
              <a:defRPr/>
            </a:pPr>
            <a:r>
              <a:rPr lang="en-US" dirty="0" smtClean="0"/>
              <a:t>Effective </a:t>
            </a:r>
          </a:p>
          <a:p>
            <a:pPr lvl="1">
              <a:defRPr/>
            </a:pPr>
            <a:r>
              <a:rPr lang="en-US" dirty="0" smtClean="0"/>
              <a:t>Low maintenance</a:t>
            </a:r>
          </a:p>
          <a:p>
            <a:pPr lvl="1">
              <a:defRPr/>
            </a:pPr>
            <a:r>
              <a:rPr lang="en-US" dirty="0" smtClean="0"/>
              <a:t>Least expensive for large volumes</a:t>
            </a:r>
          </a:p>
          <a:p>
            <a:pPr>
              <a:defRPr/>
            </a:pPr>
            <a:r>
              <a:rPr lang="en-US" dirty="0" smtClean="0"/>
              <a:t>Disadvantages</a:t>
            </a:r>
          </a:p>
          <a:p>
            <a:pPr lvl="1">
              <a:defRPr/>
            </a:pPr>
            <a:r>
              <a:rPr lang="en-US" dirty="0" smtClean="0"/>
              <a:t>Odor</a:t>
            </a:r>
          </a:p>
          <a:p>
            <a:pPr lvl="1">
              <a:defRPr/>
            </a:pPr>
            <a:r>
              <a:rPr lang="en-US" dirty="0" smtClean="0"/>
              <a:t>Large space requirement</a:t>
            </a:r>
          </a:p>
          <a:p>
            <a:pPr lvl="1">
              <a:defRPr/>
            </a:pPr>
            <a:r>
              <a:rPr lang="en-US" dirty="0" smtClean="0"/>
              <a:t>Can attract vectors or pests</a:t>
            </a:r>
          </a:p>
          <a:p>
            <a:pPr>
              <a:defRPr/>
            </a:pPr>
            <a:r>
              <a:rPr lang="en-US" dirty="0" smtClean="0"/>
              <a:t>Limitations</a:t>
            </a:r>
          </a:p>
          <a:p>
            <a:pPr lvl="1">
              <a:defRPr/>
            </a:pPr>
            <a:r>
              <a:rPr lang="en-US" dirty="0"/>
              <a:t>Requires engineered design and monitoring to ensure proper functioning</a:t>
            </a:r>
          </a:p>
          <a:p>
            <a:pPr lvl="1">
              <a:defRPr/>
            </a:pPr>
            <a:r>
              <a:rPr lang="en-US" dirty="0" smtClean="0"/>
              <a:t>Aircraft bird strike </a:t>
            </a:r>
            <a:r>
              <a:rPr lang="en-US" dirty="0"/>
              <a:t>hazard </a:t>
            </a:r>
            <a:r>
              <a:rPr lang="en-US" dirty="0" smtClean="0"/>
              <a:t>(site </a:t>
            </a:r>
            <a:r>
              <a:rPr lang="en-US" dirty="0"/>
              <a:t>away from airfields</a:t>
            </a:r>
            <a:r>
              <a:rPr lang="en-US" dirty="0" smtClean="0"/>
              <a:t>)</a:t>
            </a:r>
          </a:p>
          <a:p>
            <a:pPr lvl="1">
              <a:defRPr/>
            </a:pPr>
            <a:r>
              <a:rPr lang="en-US" dirty="0" smtClean="0"/>
              <a:t>Temperature-dependent</a:t>
            </a:r>
          </a:p>
        </p:txBody>
      </p:sp>
      <p:sp>
        <p:nvSpPr>
          <p:cNvPr id="48131" name="Title 1"/>
          <p:cNvSpPr>
            <a:spLocks noGrp="1"/>
          </p:cNvSpPr>
          <p:nvPr>
            <p:ph type="title"/>
          </p:nvPr>
        </p:nvSpPr>
        <p:spPr>
          <a:ln/>
        </p:spPr>
        <p:txBody>
          <a:bodyPr/>
          <a:lstStyle/>
          <a:p>
            <a:r>
              <a:rPr lang="en-US" altLang="en-US" sz="2800" dirty="0" smtClean="0"/>
              <a:t>WASTEWATER TREATMENT:</a:t>
            </a:r>
            <a:br>
              <a:rPr lang="en-US" altLang="en-US" sz="2800" dirty="0" smtClean="0"/>
            </a:br>
            <a:r>
              <a:rPr lang="en-US" altLang="en-US" sz="2800" dirty="0" smtClean="0"/>
              <a:t>Engineered Facultative Lagoon </a:t>
            </a:r>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5D555F-D3A1-41C2-BD95-9A00D0A744AD}" type="slidenum">
              <a:rPr lang="en-US" altLang="en-US" smtClean="0"/>
              <a:pPr eaLnBrk="1" hangingPunct="1"/>
              <a:t>34</a:t>
            </a:fld>
            <a:endParaRPr lang="en-US" altLang="en-US" smtClean="0"/>
          </a:p>
        </p:txBody>
      </p:sp>
      <p:pic>
        <p:nvPicPr>
          <p:cNvPr id="48133" name="Picture 2" descr="C:\Users\U4CNEHGA\Pictures\Army\Photos AFG 2011\KAF 064.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3902075" cy="2925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extLst>
              <p:ext uri="{D42A27DB-BD31-4B8C-83A1-F6EECF244321}">
                <p14:modId xmlns:p14="http://schemas.microsoft.com/office/powerpoint/2010/main" val="1830345276"/>
              </p:ext>
            </p:extLst>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76966944"/>
              </p:ext>
            </p:extLst>
          </p:nvPr>
        </p:nvGraphicFramePr>
        <p:xfrm>
          <a:off x="533400" y="1219200"/>
          <a:ext cx="8077200" cy="5398104"/>
        </p:xfrm>
        <a:graphic>
          <a:graphicData uri="http://schemas.openxmlformats.org/drawingml/2006/table">
            <a:tbl>
              <a:tblPr bandRow="1">
                <a:tableStyleId>{ED083AE6-46FA-4A59-8FB0-9F97EB10719F}</a:tableStyleId>
              </a:tblPr>
              <a:tblGrid>
                <a:gridCol w="2346886"/>
                <a:gridCol w="5730314"/>
              </a:tblGrid>
              <a:tr h="1371634">
                <a:tc>
                  <a:txBody>
                    <a:bodyPr/>
                    <a:lstStyle/>
                    <a:p>
                      <a:r>
                        <a:rPr lang="en-US" sz="1400" dirty="0" smtClean="0"/>
                        <a:t>General Design Considerations</a:t>
                      </a:r>
                    </a:p>
                  </a:txBody>
                  <a:tcPr marL="89747" marR="89747" marT="45721" marB="45721"/>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Lagoon volume and area </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Consider making large enough for population expansion</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Retention</a:t>
                      </a:r>
                      <a:r>
                        <a:rPr lang="en-US" sz="1400" baseline="0" dirty="0" smtClean="0">
                          <a:latin typeface="Arial" pitchFamily="34" charset="0"/>
                          <a:ea typeface="Calibri"/>
                          <a:cs typeface="Arial" pitchFamily="34" charset="0"/>
                        </a:rPr>
                        <a:t> </a:t>
                      </a:r>
                      <a:r>
                        <a:rPr lang="en-US" sz="1400" dirty="0" smtClean="0">
                          <a:latin typeface="Arial" pitchFamily="34" charset="0"/>
                          <a:ea typeface="Calibri"/>
                          <a:cs typeface="Arial" pitchFamily="34" charset="0"/>
                        </a:rPr>
                        <a:t>time for wastewater</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Soil percolation rates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Downwind from living areas</a:t>
                      </a:r>
                      <a:r>
                        <a:rPr lang="en-US" sz="1400" baseline="0" dirty="0" smtClean="0">
                          <a:latin typeface="Arial" pitchFamily="34" charset="0"/>
                          <a:cs typeface="Arial" pitchFamily="34" charset="0"/>
                        </a:rPr>
                        <a:t> for odor and vector control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Effluent impact on base populace</a:t>
                      </a:r>
                      <a:r>
                        <a:rPr lang="en-US" sz="1400" baseline="0" dirty="0" smtClean="0">
                          <a:latin typeface="Arial" pitchFamily="34" charset="0"/>
                          <a:ea typeface="Calibri"/>
                          <a:cs typeface="Arial" pitchFamily="34" charset="0"/>
                        </a:rPr>
                        <a:t> and surrounding communities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chemeClr val="tx1"/>
                          </a:solidFill>
                          <a:latin typeface="Arial" pitchFamily="34" charset="0"/>
                          <a:cs typeface="Arial" pitchFamily="34" charset="0"/>
                        </a:rPr>
                        <a:t>Climate data to calculate evaporation rates</a:t>
                      </a:r>
                      <a:endParaRPr lang="en-US" sz="1400" dirty="0">
                        <a:solidFill>
                          <a:schemeClr val="tx1"/>
                        </a:solidFill>
                        <a:latin typeface="Arial" pitchFamily="34" charset="0"/>
                        <a:cs typeface="Arial" pitchFamily="34" charset="0"/>
                      </a:endParaRPr>
                    </a:p>
                  </a:txBody>
                  <a:tcPr marL="89747" marR="89747" marT="45721" marB="45721"/>
                </a:tc>
              </a:tr>
              <a:tr h="582182">
                <a:tc>
                  <a:txBody>
                    <a:bodyPr/>
                    <a:lstStyle/>
                    <a:p>
                      <a:r>
                        <a:rPr lang="en-US" sz="1400" dirty="0" smtClean="0"/>
                        <a:t>Limitations</a:t>
                      </a:r>
                      <a:endParaRPr lang="en-US" sz="1400" dirty="0"/>
                    </a:p>
                  </a:txBody>
                  <a:tcPr marL="89747" marR="89747" marT="45721" marB="45721"/>
                </a:tc>
                <a:tc>
                  <a:txBody>
                    <a:bodyPr/>
                    <a:lstStyle/>
                    <a:p>
                      <a:pPr marL="0" marR="0">
                        <a:lnSpc>
                          <a:spcPct val="115000"/>
                        </a:lnSpc>
                        <a:spcBef>
                          <a:spcPts val="0"/>
                        </a:spcBef>
                        <a:spcAft>
                          <a:spcPts val="0"/>
                        </a:spcAft>
                        <a:buFont typeface="Arial" pitchFamily="34" charset="0"/>
                        <a:buChar char="•"/>
                      </a:pPr>
                      <a:r>
                        <a:rPr lang="en-US" sz="1400" dirty="0" smtClean="0">
                          <a:latin typeface="Arial(W1)" pitchFamily="34" charset="0"/>
                          <a:ea typeface="Calibri"/>
                          <a:cs typeface="Times New Roman"/>
                        </a:rPr>
                        <a:t>Base</a:t>
                      </a:r>
                      <a:r>
                        <a:rPr lang="en-US" sz="1400" baseline="0" dirty="0" smtClean="0">
                          <a:latin typeface="Arial(W1)" pitchFamily="34" charset="0"/>
                          <a:ea typeface="Calibri"/>
                          <a:cs typeface="Times New Roman"/>
                        </a:rPr>
                        <a:t> footprint may limit lagoon size</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Effluent outflow may be limited</a:t>
                      </a:r>
                    </a:p>
                  </a:txBody>
                  <a:tcPr marL="89747" marR="89747" marT="45721" marB="45721"/>
                </a:tc>
              </a:tr>
              <a:tr h="518173">
                <a:tc>
                  <a:txBody>
                    <a:bodyPr/>
                    <a:lstStyle/>
                    <a:p>
                      <a:r>
                        <a:rPr lang="en-US" sz="1400" dirty="0" smtClean="0"/>
                        <a:t>Recordkeeping, Reporting</a:t>
                      </a:r>
                      <a:endParaRPr lang="en-US" sz="1400" dirty="0"/>
                    </a:p>
                  </a:txBody>
                  <a:tcPr marL="89747" marR="89747" marT="45721" marB="45721"/>
                </a:tc>
                <a:tc>
                  <a:txBody>
                    <a:bodyPr/>
                    <a:lstStyle/>
                    <a:p>
                      <a:pPr>
                        <a:buFont typeface="Arial" pitchFamily="34" charset="0"/>
                        <a:buChar char="•"/>
                      </a:pPr>
                      <a:r>
                        <a:rPr lang="en-US" sz="1400" dirty="0" smtClean="0"/>
                        <a:t>Daily</a:t>
                      </a:r>
                      <a:r>
                        <a:rPr lang="en-US" sz="1400" baseline="0" dirty="0" smtClean="0"/>
                        <a:t> inflow</a:t>
                      </a:r>
                    </a:p>
                    <a:p>
                      <a:pPr>
                        <a:buFont typeface="Arial" pitchFamily="34" charset="0"/>
                        <a:buChar char="•"/>
                      </a:pPr>
                      <a:r>
                        <a:rPr lang="en-US" sz="1400" baseline="0" dirty="0" smtClean="0"/>
                        <a:t>Effluent sampling</a:t>
                      </a:r>
                      <a:endParaRPr lang="en-US" sz="1400" dirty="0"/>
                    </a:p>
                  </a:txBody>
                  <a:tcPr marL="89747" marR="89747" marT="45721" marB="45721"/>
                </a:tc>
              </a:tr>
              <a:tr h="518173">
                <a:tc>
                  <a:txBody>
                    <a:bodyPr/>
                    <a:lstStyle/>
                    <a:p>
                      <a:r>
                        <a:rPr lang="en-US" sz="1400" dirty="0" smtClean="0"/>
                        <a:t>Capital Costs</a:t>
                      </a:r>
                      <a:endParaRPr lang="en-US" sz="1400" dirty="0"/>
                    </a:p>
                  </a:txBody>
                  <a:tcPr marL="89747" marR="89747" marT="45721" marB="45721"/>
                </a:tc>
                <a:tc>
                  <a:txBody>
                    <a:bodyPr/>
                    <a:lstStyle/>
                    <a:p>
                      <a:pPr>
                        <a:buFont typeface="Arial" pitchFamily="34" charset="0"/>
                        <a:buChar char="•"/>
                      </a:pPr>
                      <a:r>
                        <a:rPr lang="en-US" sz="1400" dirty="0" smtClean="0"/>
                        <a:t>Earthmoving</a:t>
                      </a:r>
                      <a:r>
                        <a:rPr lang="en-US" sz="1400" baseline="0" dirty="0" smtClean="0"/>
                        <a:t> equipment for e</a:t>
                      </a:r>
                      <a:r>
                        <a:rPr lang="en-US" sz="1400" dirty="0" smtClean="0"/>
                        <a:t>xcavation</a:t>
                      </a:r>
                    </a:p>
                    <a:p>
                      <a:pPr>
                        <a:buFont typeface="Arial" pitchFamily="34" charset="0"/>
                        <a:buChar char="•"/>
                      </a:pPr>
                      <a:r>
                        <a:rPr lang="en-US" sz="1400" b="0" baseline="0" dirty="0" smtClean="0">
                          <a:solidFill>
                            <a:schemeClr val="tx1"/>
                          </a:solidFill>
                        </a:rPr>
                        <a:t>Impermeable liner</a:t>
                      </a:r>
                      <a:endParaRPr lang="en-US" sz="1400" b="0" dirty="0">
                        <a:solidFill>
                          <a:schemeClr val="tx1"/>
                        </a:solidFill>
                      </a:endParaRPr>
                    </a:p>
                  </a:txBody>
                  <a:tcPr marL="89747" marR="89747" marT="45721" marB="45721"/>
                </a:tc>
              </a:tr>
              <a:tr h="518173">
                <a:tc>
                  <a:txBody>
                    <a:bodyPr/>
                    <a:lstStyle/>
                    <a:p>
                      <a:r>
                        <a:rPr lang="en-US" sz="1400" dirty="0" smtClean="0"/>
                        <a:t>O&amp;M Requirements</a:t>
                      </a:r>
                      <a:endParaRPr lang="en-US" sz="1400" dirty="0"/>
                    </a:p>
                  </a:txBody>
                  <a:tcPr marL="89747" marR="89747" marT="45721" marB="45721"/>
                </a:tc>
                <a:tc>
                  <a:txBody>
                    <a:bodyPr/>
                    <a:lstStyle/>
                    <a:p>
                      <a:pPr>
                        <a:buFont typeface="Arial" pitchFamily="34" charset="0"/>
                        <a:buChar char="•"/>
                      </a:pPr>
                      <a:r>
                        <a:rPr lang="en-US" sz="1400" dirty="0" smtClean="0"/>
                        <a:t>Effluent sampling</a:t>
                      </a:r>
                    </a:p>
                    <a:p>
                      <a:pPr>
                        <a:buFont typeface="Arial" pitchFamily="34" charset="0"/>
                        <a:buNone/>
                      </a:pPr>
                      <a:endParaRPr lang="en-US" sz="1400" strike="sngStrike" baseline="0" dirty="0" smtClean="0"/>
                    </a:p>
                  </a:txBody>
                  <a:tcPr marL="89747" marR="89747" marT="45721" marB="45721"/>
                </a:tc>
              </a:tr>
              <a:tr h="944903">
                <a:tc>
                  <a:txBody>
                    <a:bodyPr/>
                    <a:lstStyle/>
                    <a:p>
                      <a:r>
                        <a:rPr lang="en-US" sz="1400" dirty="0" smtClean="0"/>
                        <a:t>Transfer/Closure</a:t>
                      </a:r>
                      <a:r>
                        <a:rPr lang="en-US" sz="1400" baseline="0" dirty="0" smtClean="0"/>
                        <a:t> Requirements</a:t>
                      </a:r>
                      <a:endParaRPr lang="en-US" sz="1400" dirty="0"/>
                    </a:p>
                  </a:txBody>
                  <a:tcPr marL="89747" marR="89747" marT="45721" marB="45721"/>
                </a:tc>
                <a:tc>
                  <a:txBody>
                    <a:bodyPr/>
                    <a:lstStyle/>
                    <a:p>
                      <a:pPr>
                        <a:buFont typeface="Arial" pitchFamily="34" charset="0"/>
                        <a:buChar char="•"/>
                      </a:pPr>
                      <a:r>
                        <a:rPr lang="en-US" sz="1400" dirty="0" smtClean="0"/>
                        <a:t>Drain</a:t>
                      </a:r>
                      <a:r>
                        <a:rPr lang="en-US" sz="1400" baseline="0" dirty="0" smtClean="0"/>
                        <a:t> effluent, remove liner (if applicable), remove and treat solids, spray with insecticide, backfill to allow drainage from site, install vegetative cover to prevent erosion</a:t>
                      </a:r>
                      <a:endParaRPr lang="en-US" sz="1400" dirty="0" smtClean="0"/>
                    </a:p>
                    <a:p>
                      <a:pPr>
                        <a:buFont typeface="Arial" pitchFamily="34" charset="0"/>
                        <a:buChar char="•"/>
                      </a:pPr>
                      <a:r>
                        <a:rPr lang="en-US" sz="1400" dirty="0" smtClean="0"/>
                        <a:t>Location marking or reporting</a:t>
                      </a:r>
                    </a:p>
                  </a:txBody>
                  <a:tcPr marL="89747" marR="89747" marT="45721" marB="45721"/>
                </a:tc>
              </a:tr>
              <a:tr h="731538">
                <a:tc>
                  <a:txBody>
                    <a:bodyPr/>
                    <a:lstStyle/>
                    <a:p>
                      <a:r>
                        <a:rPr lang="en-US" sz="1400" dirty="0" smtClean="0"/>
                        <a:t>References</a:t>
                      </a:r>
                      <a:endParaRPr lang="en-US" sz="1400" dirty="0"/>
                    </a:p>
                  </a:txBody>
                  <a:tcPr marL="89747" marR="89747" marT="45721" marB="45721"/>
                </a:tc>
                <a:tc>
                  <a:txBody>
                    <a:bodyPr/>
                    <a:lstStyle/>
                    <a:p>
                      <a:r>
                        <a:rPr lang="en-US" sz="1400" b="0" kern="1200" baseline="0" dirty="0" smtClean="0">
                          <a:solidFill>
                            <a:schemeClr val="tx1"/>
                          </a:solidFill>
                          <a:latin typeface="+mn-lt"/>
                          <a:ea typeface="+mn-ea"/>
                          <a:cs typeface="+mn-cs"/>
                        </a:rPr>
                        <a:t>Wastewater Technology Fact Sheet, Facultative Lagoons, http://water.epa.gov/scitech/wastetech/upload/2002_10_15_mtb_faclagon.pdf</a:t>
                      </a:r>
                      <a:endParaRPr lang="en-US" sz="1400" b="0" baseline="0" dirty="0" smtClean="0"/>
                    </a:p>
                  </a:txBody>
                  <a:tcPr marL="89747" marR="89747" marT="45721" marB="45721"/>
                </a:tc>
              </a:tr>
            </a:tbl>
          </a:graphicData>
        </a:graphic>
      </p:graphicFrame>
      <p:sp>
        <p:nvSpPr>
          <p:cNvPr id="49180" name="Title 4"/>
          <p:cNvSpPr>
            <a:spLocks noGrp="1"/>
          </p:cNvSpPr>
          <p:nvPr>
            <p:ph type="title"/>
          </p:nvPr>
        </p:nvSpPr>
        <p:spPr>
          <a:ln/>
        </p:spPr>
        <p:txBody>
          <a:bodyPr/>
          <a:lstStyle/>
          <a:p>
            <a:pPr eaLnBrk="1" hangingPunct="1"/>
            <a:r>
              <a:rPr lang="en-US" altLang="en-US" smtClean="0"/>
              <a:t>Facultative Lagoon</a:t>
            </a:r>
          </a:p>
        </p:txBody>
      </p:sp>
      <p:sp>
        <p:nvSpPr>
          <p:cNvPr id="49181" name="Slide Number Placeholder 3"/>
          <p:cNvSpPr>
            <a:spLocks noGrp="1"/>
          </p:cNvSpPr>
          <p:nvPr>
            <p:ph type="sldNum" sz="quarter" idx="10"/>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574457-70E2-4A4F-A6A2-12E6CA817BE2}" type="slidenum">
              <a:rPr lang="en-US" altLang="en-US" smtClean="0"/>
              <a:pPr eaLnBrk="1" hangingPunct="1"/>
              <a:t>35</a:t>
            </a:fld>
            <a:endParaRPr lang="en-US" altLang="en-US" smtClean="0"/>
          </a:p>
        </p:txBody>
      </p:sp>
      <p:sp>
        <p:nvSpPr>
          <p:cNvPr id="5" name="Rektangel 4"/>
          <p:cNvSpPr/>
          <p:nvPr/>
        </p:nvSpPr>
        <p:spPr>
          <a:xfrm>
            <a:off x="8077200" y="152400"/>
            <a:ext cx="915700" cy="369332"/>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dirty="0" err="1" smtClean="0"/>
              <a:t>Ver</a:t>
            </a:r>
            <a:r>
              <a:rPr lang="sv-SE" dirty="0" smtClean="0"/>
              <a:t> 2.0</a:t>
            </a:r>
            <a:endParaRPr lang="sv-SE"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91000" cy="5105400"/>
          </a:xfrm>
        </p:spPr>
        <p:txBody>
          <a:bodyPr>
            <a:normAutofit fontScale="85000" lnSpcReduction="10000"/>
          </a:bodyPr>
          <a:lstStyle/>
          <a:p>
            <a:pPr>
              <a:defRPr/>
            </a:pPr>
            <a:r>
              <a:rPr lang="en-US" dirty="0" smtClean="0"/>
              <a:t>Advantages</a:t>
            </a:r>
          </a:p>
          <a:p>
            <a:pPr lvl="1">
              <a:defRPr/>
            </a:pPr>
            <a:r>
              <a:rPr lang="en-US" dirty="0" smtClean="0"/>
              <a:t>Effective </a:t>
            </a:r>
          </a:p>
          <a:p>
            <a:pPr lvl="1">
              <a:defRPr/>
            </a:pPr>
            <a:r>
              <a:rPr lang="en-US" dirty="0" smtClean="0"/>
              <a:t>Low maintenance</a:t>
            </a:r>
          </a:p>
          <a:p>
            <a:pPr lvl="1">
              <a:defRPr/>
            </a:pPr>
            <a:r>
              <a:rPr lang="en-US" dirty="0" smtClean="0"/>
              <a:t>Inexpensive for large volumes</a:t>
            </a:r>
          </a:p>
          <a:p>
            <a:pPr lvl="1">
              <a:defRPr/>
            </a:pPr>
            <a:r>
              <a:rPr lang="en-US" dirty="0" smtClean="0"/>
              <a:t>Less odor than other lagoons</a:t>
            </a:r>
          </a:p>
          <a:p>
            <a:pPr>
              <a:defRPr/>
            </a:pPr>
            <a:r>
              <a:rPr lang="en-US" dirty="0" smtClean="0"/>
              <a:t>Disadvantages</a:t>
            </a:r>
          </a:p>
          <a:p>
            <a:pPr lvl="1">
              <a:defRPr/>
            </a:pPr>
            <a:r>
              <a:rPr lang="en-US" dirty="0" smtClean="0"/>
              <a:t>Large space requirement</a:t>
            </a:r>
          </a:p>
          <a:p>
            <a:pPr lvl="1">
              <a:defRPr/>
            </a:pPr>
            <a:r>
              <a:rPr lang="en-US" dirty="0" smtClean="0"/>
              <a:t>Can attract vectors or birds</a:t>
            </a:r>
          </a:p>
          <a:p>
            <a:pPr lvl="1">
              <a:defRPr/>
            </a:pPr>
            <a:r>
              <a:rPr lang="en-US" dirty="0" smtClean="0"/>
              <a:t>Needs impermeable liner or compaction</a:t>
            </a:r>
          </a:p>
          <a:p>
            <a:pPr>
              <a:defRPr/>
            </a:pPr>
            <a:r>
              <a:rPr lang="en-US" dirty="0" smtClean="0"/>
              <a:t>Limitations</a:t>
            </a:r>
          </a:p>
          <a:p>
            <a:pPr lvl="1">
              <a:defRPr/>
            </a:pPr>
            <a:r>
              <a:rPr lang="en-US" dirty="0" smtClean="0"/>
              <a:t>Aerator requires power</a:t>
            </a:r>
          </a:p>
          <a:p>
            <a:pPr lvl="1">
              <a:defRPr/>
            </a:pPr>
            <a:r>
              <a:rPr lang="en-US" dirty="0"/>
              <a:t>Aircraft bird strike </a:t>
            </a:r>
            <a:r>
              <a:rPr lang="en-US" dirty="0" smtClean="0"/>
              <a:t>hazard (site away from airfields)</a:t>
            </a:r>
          </a:p>
          <a:p>
            <a:pPr lvl="1">
              <a:defRPr/>
            </a:pPr>
            <a:r>
              <a:rPr lang="en-US" dirty="0" smtClean="0"/>
              <a:t>Temperature-dependent</a:t>
            </a:r>
          </a:p>
          <a:p>
            <a:pPr lvl="1">
              <a:defRPr/>
            </a:pPr>
            <a:r>
              <a:rPr lang="en-US" dirty="0" smtClean="0"/>
              <a:t>Requires engineered design</a:t>
            </a:r>
          </a:p>
          <a:p>
            <a:pPr lvl="1">
              <a:defRPr/>
            </a:pPr>
            <a:endParaRPr lang="en-US" dirty="0" smtClean="0"/>
          </a:p>
        </p:txBody>
      </p:sp>
      <p:sp>
        <p:nvSpPr>
          <p:cNvPr id="50179" name="Title 1"/>
          <p:cNvSpPr>
            <a:spLocks noGrp="1"/>
          </p:cNvSpPr>
          <p:nvPr>
            <p:ph type="title"/>
          </p:nvPr>
        </p:nvSpPr>
        <p:spPr>
          <a:ln/>
        </p:spPr>
        <p:txBody>
          <a:bodyPr/>
          <a:lstStyle/>
          <a:p>
            <a:r>
              <a:rPr lang="en-US" altLang="en-US" sz="2800" dirty="0" smtClean="0"/>
              <a:t>WASTEWATER TREATMENT</a:t>
            </a:r>
            <a:br>
              <a:rPr lang="en-US" altLang="en-US" sz="2800" dirty="0" smtClean="0"/>
            </a:br>
            <a:r>
              <a:rPr lang="en-US" altLang="en-US" sz="2800" dirty="0" smtClean="0"/>
              <a:t>Aerobic Lagoon </a:t>
            </a:r>
            <a:endParaRPr lang="en-US" altLang="en-US" sz="2800" dirty="0" smtClean="0">
              <a:solidFill>
                <a:srgbClr val="FF0000"/>
              </a:solidFill>
            </a:endParaRP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F97BEF-BB48-485C-A449-35B96640FBBD}" type="slidenum">
              <a:rPr lang="en-US" altLang="en-US" smtClean="0"/>
              <a:pPr eaLnBrk="1" hangingPunct="1"/>
              <a:t>36</a:t>
            </a:fld>
            <a:endParaRPr lang="en-US" altLang="en-US" smtClean="0"/>
          </a:p>
        </p:txBody>
      </p:sp>
      <p:pic>
        <p:nvPicPr>
          <p:cNvPr id="50181" name="Picture 2" descr="C:\Users\U4CNEHGA\Pictures\Army\Photos AFG 2011\Salerno WWTP 002.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860800" cy="289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extLst>
              <p:ext uri="{D42A27DB-BD31-4B8C-83A1-F6EECF244321}">
                <p14:modId xmlns:p14="http://schemas.microsoft.com/office/powerpoint/2010/main" val="3098578524"/>
              </p:ext>
            </p:extLst>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6200" y="1236663"/>
          <a:ext cx="8610600" cy="5184776"/>
        </p:xfrm>
        <a:graphic>
          <a:graphicData uri="http://schemas.openxmlformats.org/drawingml/2006/table">
            <a:tbl>
              <a:tblPr bandRow="1">
                <a:tableStyleId>{ED083AE6-46FA-4A59-8FB0-9F97EB10719F}</a:tableStyleId>
              </a:tblPr>
              <a:tblGrid>
                <a:gridCol w="2321118"/>
                <a:gridCol w="6289482"/>
              </a:tblGrid>
              <a:tr h="1584999">
                <a:tc>
                  <a:txBody>
                    <a:bodyPr/>
                    <a:lstStyle/>
                    <a:p>
                      <a:r>
                        <a:rPr lang="en-US" sz="1400" dirty="0" smtClean="0"/>
                        <a:t>General Design Considerations</a:t>
                      </a:r>
                    </a:p>
                  </a:txBody>
                  <a:tcPr marT="45721" marB="45721"/>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Pond volume and area</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Climatic</a:t>
                      </a:r>
                      <a:r>
                        <a:rPr lang="en-US" sz="1400" baseline="0" dirty="0" smtClean="0">
                          <a:latin typeface="Arial" pitchFamily="34" charset="0"/>
                          <a:ea typeface="Calibri"/>
                          <a:cs typeface="Arial" pitchFamily="34" charset="0"/>
                        </a:rPr>
                        <a:t> data to calculate evaporation</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Consider making large enough for population expansion</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Residence time for wastewater</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Soil percolation rates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Downwind from living areas</a:t>
                      </a:r>
                      <a:r>
                        <a:rPr lang="en-US" sz="1400" baseline="0" dirty="0" smtClean="0">
                          <a:latin typeface="Arial" pitchFamily="34" charset="0"/>
                          <a:cs typeface="Arial" pitchFamily="34" charset="0"/>
                        </a:rPr>
                        <a:t> for odor and vector control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Effluent impact on base populace</a:t>
                      </a:r>
                      <a:r>
                        <a:rPr lang="en-US" sz="1400" baseline="0" dirty="0" smtClean="0">
                          <a:latin typeface="Arial" pitchFamily="34" charset="0"/>
                          <a:ea typeface="Calibri"/>
                          <a:cs typeface="Arial" pitchFamily="34" charset="0"/>
                        </a:rPr>
                        <a:t> and surrounding communities</a:t>
                      </a:r>
                      <a:endParaRPr lang="en-US" sz="1400" dirty="0">
                        <a:latin typeface="Arial" pitchFamily="34" charset="0"/>
                        <a:cs typeface="Arial" pitchFamily="34" charset="0"/>
                      </a:endParaRPr>
                    </a:p>
                  </a:txBody>
                  <a:tcPr marT="45721" marB="45721"/>
                </a:tc>
              </a:tr>
              <a:tr h="582182">
                <a:tc>
                  <a:txBody>
                    <a:bodyPr/>
                    <a:lstStyle/>
                    <a:p>
                      <a:r>
                        <a:rPr lang="en-US" sz="1400" dirty="0" smtClean="0"/>
                        <a:t>Limitations</a:t>
                      </a:r>
                      <a:endParaRPr lang="en-US" sz="1400" dirty="0"/>
                    </a:p>
                  </a:txBody>
                  <a:tcPr marT="45721" marB="45721"/>
                </a:tc>
                <a:tc>
                  <a:txBody>
                    <a:bodyPr/>
                    <a:lstStyle/>
                    <a:p>
                      <a:pPr marL="0" marR="0">
                        <a:lnSpc>
                          <a:spcPct val="115000"/>
                        </a:lnSpc>
                        <a:spcBef>
                          <a:spcPts val="0"/>
                        </a:spcBef>
                        <a:spcAft>
                          <a:spcPts val="0"/>
                        </a:spcAft>
                        <a:buFont typeface="Arial" pitchFamily="34" charset="0"/>
                        <a:buChar char="•"/>
                      </a:pPr>
                      <a:r>
                        <a:rPr lang="en-US" sz="1400" dirty="0" smtClean="0">
                          <a:latin typeface="Arial(W1)" pitchFamily="34" charset="0"/>
                          <a:ea typeface="Calibri"/>
                          <a:cs typeface="Times New Roman"/>
                        </a:rPr>
                        <a:t>Base</a:t>
                      </a:r>
                      <a:r>
                        <a:rPr lang="en-US" sz="1400" baseline="0" dirty="0" smtClean="0">
                          <a:latin typeface="Arial(W1)" pitchFamily="34" charset="0"/>
                          <a:ea typeface="Calibri"/>
                          <a:cs typeface="Times New Roman"/>
                        </a:rPr>
                        <a:t> footprint may limit pond size</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Effluent outflow may be limited</a:t>
                      </a:r>
                    </a:p>
                  </a:txBody>
                  <a:tcPr marT="45721" marB="45721"/>
                </a:tc>
              </a:tr>
              <a:tr h="518173">
                <a:tc>
                  <a:txBody>
                    <a:bodyPr/>
                    <a:lstStyle/>
                    <a:p>
                      <a:r>
                        <a:rPr lang="en-US" sz="1400" dirty="0" smtClean="0"/>
                        <a:t>Recordkeeping, Reporting</a:t>
                      </a:r>
                      <a:endParaRPr lang="en-US" sz="1400" dirty="0"/>
                    </a:p>
                  </a:txBody>
                  <a:tcPr marT="45721" marB="45721"/>
                </a:tc>
                <a:tc>
                  <a:txBody>
                    <a:bodyPr/>
                    <a:lstStyle/>
                    <a:p>
                      <a:pPr>
                        <a:buFont typeface="Arial" pitchFamily="34" charset="0"/>
                        <a:buChar char="•"/>
                      </a:pPr>
                      <a:r>
                        <a:rPr lang="en-US" sz="1400" dirty="0" smtClean="0"/>
                        <a:t>Daily</a:t>
                      </a:r>
                      <a:r>
                        <a:rPr lang="en-US" sz="1400" baseline="0" dirty="0" smtClean="0"/>
                        <a:t> inflow</a:t>
                      </a:r>
                    </a:p>
                    <a:p>
                      <a:pPr>
                        <a:buFont typeface="Arial" pitchFamily="34" charset="0"/>
                        <a:buChar char="•"/>
                      </a:pPr>
                      <a:r>
                        <a:rPr lang="en-US" sz="1400" baseline="0" dirty="0" smtClean="0"/>
                        <a:t>Effluent sampling</a:t>
                      </a:r>
                      <a:endParaRPr lang="en-US" sz="1400" dirty="0"/>
                    </a:p>
                  </a:txBody>
                  <a:tcPr marT="45721" marB="45721"/>
                </a:tc>
              </a:tr>
              <a:tr h="731538">
                <a:tc>
                  <a:txBody>
                    <a:bodyPr/>
                    <a:lstStyle/>
                    <a:p>
                      <a:r>
                        <a:rPr lang="en-US" sz="1400" dirty="0" smtClean="0"/>
                        <a:t>Capital Costs</a:t>
                      </a:r>
                      <a:endParaRPr lang="en-US" sz="1400" dirty="0"/>
                    </a:p>
                  </a:txBody>
                  <a:tcPr marT="45721" marB="45721"/>
                </a:tc>
                <a:tc>
                  <a:txBody>
                    <a:bodyPr/>
                    <a:lstStyle/>
                    <a:p>
                      <a:pPr>
                        <a:buFont typeface="Arial" pitchFamily="34" charset="0"/>
                        <a:buChar char="•"/>
                      </a:pPr>
                      <a:r>
                        <a:rPr lang="en-US" sz="1400" dirty="0" smtClean="0"/>
                        <a:t>Earthmoving</a:t>
                      </a:r>
                      <a:r>
                        <a:rPr lang="en-US" sz="1400" baseline="0" dirty="0" smtClean="0"/>
                        <a:t> equipment for e</a:t>
                      </a:r>
                      <a:r>
                        <a:rPr lang="en-US" sz="1400" dirty="0" smtClean="0"/>
                        <a:t>xcavation</a:t>
                      </a:r>
                    </a:p>
                    <a:p>
                      <a:pPr>
                        <a:buFont typeface="Arial" pitchFamily="34" charset="0"/>
                        <a:buChar char="•"/>
                      </a:pPr>
                      <a:r>
                        <a:rPr lang="en-US" sz="1400" dirty="0" smtClean="0"/>
                        <a:t>Impermeable</a:t>
                      </a:r>
                      <a:r>
                        <a:rPr lang="en-US" sz="1400" baseline="0" dirty="0" smtClean="0"/>
                        <a:t> liner</a:t>
                      </a:r>
                      <a:endParaRPr lang="en-US" sz="1400" dirty="0" smtClean="0"/>
                    </a:p>
                    <a:p>
                      <a:pPr>
                        <a:buFont typeface="Arial" pitchFamily="34" charset="0"/>
                        <a:buChar char="•"/>
                      </a:pPr>
                      <a:r>
                        <a:rPr lang="en-US" sz="1400" dirty="0" smtClean="0"/>
                        <a:t>Aeration pumps and</a:t>
                      </a:r>
                      <a:r>
                        <a:rPr lang="en-US" sz="1400" baseline="0" dirty="0" smtClean="0"/>
                        <a:t> generators </a:t>
                      </a:r>
                      <a:endParaRPr lang="en-US" sz="1400" dirty="0"/>
                    </a:p>
                  </a:txBody>
                  <a:tcPr marT="45721" marB="45721"/>
                </a:tc>
              </a:tr>
              <a:tr h="518173">
                <a:tc>
                  <a:txBody>
                    <a:bodyPr/>
                    <a:lstStyle/>
                    <a:p>
                      <a:r>
                        <a:rPr lang="en-US" sz="1400" dirty="0" smtClean="0"/>
                        <a:t>O&amp;M Requirements</a:t>
                      </a:r>
                      <a:endParaRPr lang="en-US" sz="1400" dirty="0"/>
                    </a:p>
                  </a:txBody>
                  <a:tcPr marT="45721" marB="45721"/>
                </a:tc>
                <a:tc>
                  <a:txBody>
                    <a:bodyPr/>
                    <a:lstStyle/>
                    <a:p>
                      <a:pPr>
                        <a:buFont typeface="Arial" pitchFamily="34" charset="0"/>
                        <a:buChar char="•"/>
                      </a:pPr>
                      <a:r>
                        <a:rPr lang="en-US" sz="1400" dirty="0" smtClean="0"/>
                        <a:t>Effluent sampling</a:t>
                      </a:r>
                    </a:p>
                    <a:p>
                      <a:pPr>
                        <a:buFont typeface="Arial" pitchFamily="34" charset="0"/>
                        <a:buChar char="•"/>
                      </a:pPr>
                      <a:r>
                        <a:rPr lang="en-US" sz="1400" baseline="0" dirty="0" smtClean="0"/>
                        <a:t>Power for aeration</a:t>
                      </a:r>
                    </a:p>
                  </a:txBody>
                  <a:tcPr marT="45721" marB="45721"/>
                </a:tc>
              </a:tr>
              <a:tr h="731538">
                <a:tc>
                  <a:txBody>
                    <a:bodyPr/>
                    <a:lstStyle/>
                    <a:p>
                      <a:r>
                        <a:rPr lang="en-US" sz="1400" dirty="0" smtClean="0"/>
                        <a:t>Transfer/Closure</a:t>
                      </a:r>
                      <a:r>
                        <a:rPr lang="en-US" sz="1400" baseline="0" dirty="0" smtClean="0"/>
                        <a:t> Requirements</a:t>
                      </a:r>
                      <a:endParaRPr lang="en-US" sz="1400" dirty="0"/>
                    </a:p>
                  </a:txBody>
                  <a:tcPr marT="45721" marB="45721"/>
                </a:tc>
                <a:tc>
                  <a:txBody>
                    <a:bodyPr/>
                    <a:lstStyle/>
                    <a:p>
                      <a:pPr>
                        <a:buFont typeface="Arial" pitchFamily="34" charset="0"/>
                        <a:buChar char="•"/>
                      </a:pPr>
                      <a:r>
                        <a:rPr lang="en-US" sz="1400" dirty="0" smtClean="0"/>
                        <a:t>Drain</a:t>
                      </a:r>
                      <a:r>
                        <a:rPr lang="en-US" sz="1400" baseline="0" dirty="0" smtClean="0"/>
                        <a:t> effluent, remove liner, remove and treat solids, spray with insecticide, backfill to allow drainage from site, install vegetative cover to prevent erosion</a:t>
                      </a:r>
                      <a:endParaRPr lang="en-US" sz="1400" dirty="0" smtClean="0"/>
                    </a:p>
                    <a:p>
                      <a:pPr>
                        <a:buFont typeface="Arial" pitchFamily="34" charset="0"/>
                        <a:buChar char="•"/>
                      </a:pPr>
                      <a:r>
                        <a:rPr lang="en-US" sz="1400" dirty="0" smtClean="0"/>
                        <a:t>Location marking or reporting</a:t>
                      </a:r>
                    </a:p>
                  </a:txBody>
                  <a:tcPr marT="45721" marB="45721"/>
                </a:tc>
              </a:tr>
              <a:tr h="518173">
                <a:tc>
                  <a:txBody>
                    <a:bodyPr/>
                    <a:lstStyle/>
                    <a:p>
                      <a:r>
                        <a:rPr lang="en-US" sz="1400" dirty="0" smtClean="0"/>
                        <a:t>References</a:t>
                      </a:r>
                      <a:endParaRPr lang="en-US" sz="1400" dirty="0"/>
                    </a:p>
                  </a:txBody>
                  <a:tcPr marT="45721" marB="45721"/>
                </a:tc>
                <a:tc>
                  <a:txBody>
                    <a:bodyPr/>
                    <a:lstStyle/>
                    <a:p>
                      <a:r>
                        <a:rPr lang="en-US" sz="1400" b="0" kern="1200" baseline="0" dirty="0" smtClean="0">
                          <a:solidFill>
                            <a:schemeClr val="tx1"/>
                          </a:solidFill>
                          <a:latin typeface="+mn-lt"/>
                          <a:ea typeface="+mn-ea"/>
                          <a:cs typeface="+mn-cs"/>
                        </a:rPr>
                        <a:t>Wastewater Technology Fact Sheet, Aerated, Partial Mix Lagoons </a:t>
                      </a:r>
                      <a:r>
                        <a:rPr lang="en-US" sz="1400" b="0" baseline="0" dirty="0" smtClean="0"/>
                        <a:t>http://water.epa.gov/scitech/wastetech/upload/2002_10_15_mtb_apartlag.pdf</a:t>
                      </a:r>
                    </a:p>
                  </a:txBody>
                  <a:tcPr marT="45721" marB="45721"/>
                </a:tc>
              </a:tr>
            </a:tbl>
          </a:graphicData>
        </a:graphic>
      </p:graphicFrame>
      <p:sp>
        <p:nvSpPr>
          <p:cNvPr id="51228" name="Title 4"/>
          <p:cNvSpPr>
            <a:spLocks noGrp="1"/>
          </p:cNvSpPr>
          <p:nvPr>
            <p:ph type="title"/>
          </p:nvPr>
        </p:nvSpPr>
        <p:spPr>
          <a:ln/>
        </p:spPr>
        <p:txBody>
          <a:bodyPr/>
          <a:lstStyle/>
          <a:p>
            <a:pPr eaLnBrk="1" hangingPunct="1"/>
            <a:r>
              <a:rPr lang="en-US" altLang="en-US" smtClean="0"/>
              <a:t>Aerobic Lagoon</a:t>
            </a:r>
          </a:p>
        </p:txBody>
      </p:sp>
      <p:sp>
        <p:nvSpPr>
          <p:cNvPr id="51229" name="Slide Number Placeholder 3"/>
          <p:cNvSpPr>
            <a:spLocks noGrp="1"/>
          </p:cNvSpPr>
          <p:nvPr>
            <p:ph type="sldNum" sz="quarter" idx="10"/>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FAB362-205E-4D00-A89A-ECD35533AB84}" type="slidenum">
              <a:rPr lang="en-US" altLang="en-US" smtClean="0"/>
              <a:pPr eaLnBrk="1" hangingPunct="1"/>
              <a:t>37</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Advantages</a:t>
            </a:r>
          </a:p>
          <a:p>
            <a:pPr lvl="1"/>
            <a:r>
              <a:rPr lang="en-US" altLang="en-US" smtClean="0"/>
              <a:t>Effective </a:t>
            </a:r>
          </a:p>
          <a:p>
            <a:pPr lvl="1"/>
            <a:r>
              <a:rPr lang="en-US" altLang="en-US" smtClean="0"/>
              <a:t>Low maintenance</a:t>
            </a:r>
          </a:p>
          <a:p>
            <a:r>
              <a:rPr lang="en-US" altLang="en-US" smtClean="0"/>
              <a:t>Disadvantages</a:t>
            </a:r>
          </a:p>
          <a:p>
            <a:pPr lvl="1"/>
            <a:r>
              <a:rPr lang="en-US" altLang="en-US" smtClean="0"/>
              <a:t>Large space requirement</a:t>
            </a:r>
          </a:p>
          <a:p>
            <a:r>
              <a:rPr lang="en-US" altLang="en-US" smtClean="0"/>
              <a:t>Limitations</a:t>
            </a:r>
          </a:p>
          <a:p>
            <a:pPr lvl="1"/>
            <a:r>
              <a:rPr lang="en-US" altLang="en-US" smtClean="0"/>
              <a:t>Lower soil percolation requires more land area</a:t>
            </a:r>
          </a:p>
          <a:p>
            <a:pPr lvl="1"/>
            <a:r>
              <a:rPr lang="en-US" altLang="en-US" smtClean="0"/>
              <a:t>Dependent on water table height</a:t>
            </a:r>
          </a:p>
          <a:p>
            <a:pPr lvl="1"/>
            <a:r>
              <a:rPr lang="en-US" altLang="en-US" smtClean="0"/>
              <a:t>Land cannot be used for other purposes</a:t>
            </a:r>
          </a:p>
        </p:txBody>
      </p:sp>
      <p:sp>
        <p:nvSpPr>
          <p:cNvPr id="54275" name="Title 1"/>
          <p:cNvSpPr>
            <a:spLocks noGrp="1"/>
          </p:cNvSpPr>
          <p:nvPr>
            <p:ph type="title"/>
          </p:nvPr>
        </p:nvSpPr>
        <p:spPr>
          <a:ln/>
        </p:spPr>
        <p:txBody>
          <a:bodyPr/>
          <a:lstStyle/>
          <a:p>
            <a:r>
              <a:rPr lang="en-US" altLang="en-US" sz="2800" smtClean="0"/>
              <a:t>BLACK WATER TREATMENT:</a:t>
            </a:r>
            <a:br>
              <a:rPr lang="en-US" altLang="en-US" sz="2800" smtClean="0"/>
            </a:br>
            <a:r>
              <a:rPr lang="en-US" altLang="en-US" sz="2800" smtClean="0"/>
              <a:t>Septic System</a:t>
            </a:r>
          </a:p>
        </p:txBody>
      </p:sp>
      <p:sp>
        <p:nvSpPr>
          <p:cNvPr id="54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A182A6-CBF1-4D2A-97F2-9FEB1EE33A9A}" type="slidenum">
              <a:rPr lang="en-US" altLang="en-US" smtClean="0"/>
              <a:pPr eaLnBrk="1" hangingPunct="1"/>
              <a:t>38</a:t>
            </a:fld>
            <a:endParaRPr lang="en-US" altLang="en-US" smtClean="0"/>
          </a:p>
        </p:txBody>
      </p:sp>
      <p:pic>
        <p:nvPicPr>
          <p:cNvPr id="54277"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4121" r="6087"/>
          <a:stretch>
            <a:fillRect/>
          </a:stretch>
        </p:blipFill>
        <p:spPr bwMode="auto">
          <a:xfrm>
            <a:off x="4876800" y="2819400"/>
            <a:ext cx="4038600" cy="1916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371600"/>
          <a:ext cx="8077200" cy="4495802"/>
        </p:xfrm>
        <a:graphic>
          <a:graphicData uri="http://schemas.openxmlformats.org/drawingml/2006/table">
            <a:tbl>
              <a:tblPr bandRow="1">
                <a:tableStyleId>{ED083AE6-46FA-4A59-8FB0-9F97EB10719F}</a:tableStyleId>
              </a:tblPr>
              <a:tblGrid>
                <a:gridCol w="2346886"/>
                <a:gridCol w="5730314"/>
              </a:tblGrid>
              <a:tr h="944987">
                <a:tc>
                  <a:txBody>
                    <a:bodyPr/>
                    <a:lstStyle/>
                    <a:p>
                      <a:r>
                        <a:rPr lang="en-US" sz="1400" dirty="0" smtClean="0"/>
                        <a:t>General Design Considerations</a:t>
                      </a:r>
                    </a:p>
                  </a:txBody>
                  <a:tcPr marL="89747" marR="89747" marT="45725" marB="45725"/>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Daily wastewater volume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Soil percolation rates</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Available</a:t>
                      </a:r>
                      <a:r>
                        <a:rPr lang="en-US" sz="1400" baseline="0" dirty="0" smtClean="0">
                          <a:latin typeface="Arial" pitchFamily="34" charset="0"/>
                          <a:ea typeface="Calibri"/>
                          <a:cs typeface="Arial" pitchFamily="34" charset="0"/>
                        </a:rPr>
                        <a:t> area for septic field</a:t>
                      </a:r>
                      <a:endParaRPr lang="en-US" sz="1400" dirty="0" smtClean="0">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Consider making large enough for population expansion</a:t>
                      </a:r>
                    </a:p>
                  </a:txBody>
                  <a:tcPr marL="89747" marR="89747" marT="45725" marB="45725"/>
                </a:tc>
              </a:tr>
              <a:tr h="827626">
                <a:tc>
                  <a:txBody>
                    <a:bodyPr/>
                    <a:lstStyle/>
                    <a:p>
                      <a:r>
                        <a:rPr lang="en-US" sz="1400" dirty="0" smtClean="0"/>
                        <a:t>Limitations</a:t>
                      </a:r>
                      <a:endParaRPr lang="en-US" sz="1400" dirty="0"/>
                    </a:p>
                  </a:txBody>
                  <a:tcPr marL="89747" marR="89747" marT="45725" marB="45725"/>
                </a:tc>
                <a:tc>
                  <a:txBody>
                    <a:bodyPr/>
                    <a:lstStyle/>
                    <a:p>
                      <a:pPr marL="0" marR="0">
                        <a:lnSpc>
                          <a:spcPct val="115000"/>
                        </a:lnSpc>
                        <a:spcBef>
                          <a:spcPts val="0"/>
                        </a:spcBef>
                        <a:spcAft>
                          <a:spcPts val="0"/>
                        </a:spcAft>
                        <a:buFont typeface="Arial" pitchFamily="34" charset="0"/>
                        <a:buChar char="•"/>
                      </a:pPr>
                      <a:r>
                        <a:rPr lang="en-US" sz="1400" dirty="0" smtClean="0">
                          <a:latin typeface="Arial(W1)" pitchFamily="34" charset="0"/>
                          <a:ea typeface="Calibri"/>
                          <a:cs typeface="Times New Roman"/>
                        </a:rPr>
                        <a:t>Base</a:t>
                      </a:r>
                      <a:r>
                        <a:rPr lang="en-US" sz="1400" baseline="0" dirty="0" smtClean="0">
                          <a:latin typeface="Arial(W1)" pitchFamily="34" charset="0"/>
                          <a:ea typeface="Calibri"/>
                          <a:cs typeface="Times New Roman"/>
                        </a:rPr>
                        <a:t> footprint may limit septic field size</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Low permeable soils may make impractical</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Not suitable for high groundwater table areas</a:t>
                      </a:r>
                    </a:p>
                  </a:txBody>
                  <a:tcPr marL="89747" marR="89747" marT="45725" marB="45725"/>
                </a:tc>
              </a:tr>
              <a:tr h="370882">
                <a:tc>
                  <a:txBody>
                    <a:bodyPr/>
                    <a:lstStyle/>
                    <a:p>
                      <a:r>
                        <a:rPr lang="en-US" sz="1400" dirty="0" smtClean="0"/>
                        <a:t>Recordkeeping, Reporting</a:t>
                      </a:r>
                      <a:endParaRPr lang="en-US" sz="1400" dirty="0"/>
                    </a:p>
                  </a:txBody>
                  <a:tcPr marL="89747" marR="89747" marT="45725" marB="45725"/>
                </a:tc>
                <a:tc>
                  <a:txBody>
                    <a:bodyPr/>
                    <a:lstStyle/>
                    <a:p>
                      <a:pPr>
                        <a:buFont typeface="Arial" pitchFamily="34" charset="0"/>
                        <a:buChar char="•"/>
                      </a:pPr>
                      <a:r>
                        <a:rPr lang="en-US" sz="1400" dirty="0" smtClean="0"/>
                        <a:t>Daily</a:t>
                      </a:r>
                      <a:r>
                        <a:rPr lang="en-US" sz="1400" baseline="0" dirty="0" smtClean="0"/>
                        <a:t> inflow</a:t>
                      </a:r>
                    </a:p>
                  </a:txBody>
                  <a:tcPr marL="89747" marR="89747" marT="45725" marB="45725"/>
                </a:tc>
              </a:tr>
              <a:tr h="731603">
                <a:tc>
                  <a:txBody>
                    <a:bodyPr/>
                    <a:lstStyle/>
                    <a:p>
                      <a:r>
                        <a:rPr lang="en-US" sz="1400" dirty="0" smtClean="0"/>
                        <a:t>Capital Costs</a:t>
                      </a:r>
                      <a:endParaRPr lang="en-US" sz="1400" dirty="0"/>
                    </a:p>
                  </a:txBody>
                  <a:tcPr marL="89747" marR="89747" marT="45725" marB="45725"/>
                </a:tc>
                <a:tc>
                  <a:txBody>
                    <a:bodyPr/>
                    <a:lstStyle/>
                    <a:p>
                      <a:pPr>
                        <a:buFont typeface="Arial" pitchFamily="34" charset="0"/>
                        <a:buChar char="•"/>
                      </a:pPr>
                      <a:r>
                        <a:rPr lang="en-US" sz="1400" dirty="0" smtClean="0"/>
                        <a:t>Earthmoving</a:t>
                      </a:r>
                      <a:r>
                        <a:rPr lang="en-US" sz="1400" baseline="0" dirty="0" smtClean="0"/>
                        <a:t> equipment for e</a:t>
                      </a:r>
                      <a:r>
                        <a:rPr lang="en-US" sz="1400" dirty="0" smtClean="0"/>
                        <a:t>xcavation</a:t>
                      </a:r>
                    </a:p>
                    <a:p>
                      <a:pPr>
                        <a:buFont typeface="Arial" pitchFamily="34" charset="0"/>
                        <a:buChar char="•"/>
                      </a:pPr>
                      <a:r>
                        <a:rPr lang="en-US" sz="1400" dirty="0" smtClean="0"/>
                        <a:t>Septic</a:t>
                      </a:r>
                      <a:r>
                        <a:rPr lang="en-US" sz="1400" baseline="0" dirty="0" smtClean="0"/>
                        <a:t> tanks and perforated drain piping</a:t>
                      </a:r>
                    </a:p>
                    <a:p>
                      <a:pPr>
                        <a:buFont typeface="Arial" pitchFamily="34" charset="0"/>
                        <a:buChar char="•"/>
                      </a:pPr>
                      <a:r>
                        <a:rPr lang="en-US" sz="1400" baseline="0" dirty="0" smtClean="0"/>
                        <a:t>Flow measuring device</a:t>
                      </a:r>
                      <a:endParaRPr lang="en-US" sz="1400" dirty="0"/>
                    </a:p>
                  </a:txBody>
                  <a:tcPr marL="89747" marR="89747" marT="45725" marB="45725"/>
                </a:tc>
              </a:tr>
              <a:tr h="370882">
                <a:tc>
                  <a:txBody>
                    <a:bodyPr/>
                    <a:lstStyle/>
                    <a:p>
                      <a:r>
                        <a:rPr lang="en-US" sz="1400" dirty="0" smtClean="0"/>
                        <a:t>O&amp;M Requirements</a:t>
                      </a:r>
                      <a:endParaRPr lang="en-US" sz="1400" dirty="0"/>
                    </a:p>
                  </a:txBody>
                  <a:tcPr marL="89747" marR="89747" marT="45725" marB="45725"/>
                </a:tc>
                <a:tc>
                  <a:txBody>
                    <a:bodyPr/>
                    <a:lstStyle/>
                    <a:p>
                      <a:pPr>
                        <a:buFont typeface="Arial" pitchFamily="34" charset="0"/>
                        <a:buChar char="•"/>
                      </a:pPr>
                      <a:r>
                        <a:rPr lang="en-US" sz="1400" dirty="0" smtClean="0"/>
                        <a:t>Septic tank</a:t>
                      </a:r>
                      <a:r>
                        <a:rPr lang="en-US" sz="1400" baseline="0" dirty="0" smtClean="0"/>
                        <a:t> cleaning and servicing</a:t>
                      </a:r>
                    </a:p>
                  </a:txBody>
                  <a:tcPr marL="89747" marR="89747" marT="45725" marB="45725"/>
                </a:tc>
              </a:tr>
              <a:tr h="731603">
                <a:tc>
                  <a:txBody>
                    <a:bodyPr/>
                    <a:lstStyle/>
                    <a:p>
                      <a:r>
                        <a:rPr lang="en-US" sz="1400" dirty="0" smtClean="0"/>
                        <a:t>Transfer/Closure</a:t>
                      </a:r>
                      <a:r>
                        <a:rPr lang="en-US" sz="1400" baseline="0" dirty="0" smtClean="0"/>
                        <a:t> Requirements</a:t>
                      </a:r>
                      <a:endParaRPr lang="en-US" sz="1400" dirty="0"/>
                    </a:p>
                  </a:txBody>
                  <a:tcPr marL="89747" marR="89747" marT="45725" marB="45725"/>
                </a:tc>
                <a:tc>
                  <a:txBody>
                    <a:bodyPr/>
                    <a:lstStyle/>
                    <a:p>
                      <a:pPr>
                        <a:buFont typeface="Arial" pitchFamily="34" charset="0"/>
                        <a:buChar char="•"/>
                      </a:pPr>
                      <a:r>
                        <a:rPr lang="en-US" sz="1400" dirty="0" smtClean="0"/>
                        <a:t>Septic field</a:t>
                      </a:r>
                      <a:r>
                        <a:rPr lang="en-US" sz="1400" baseline="0" dirty="0" smtClean="0"/>
                        <a:t> closure</a:t>
                      </a:r>
                    </a:p>
                    <a:p>
                      <a:pPr>
                        <a:buFont typeface="Arial" pitchFamily="34" charset="0"/>
                        <a:buChar char="•"/>
                      </a:pPr>
                      <a:r>
                        <a:rPr lang="en-US" sz="1400" baseline="0" dirty="0" smtClean="0"/>
                        <a:t>Tank removal</a:t>
                      </a:r>
                      <a:endParaRPr lang="en-US" sz="1400" dirty="0" smtClean="0"/>
                    </a:p>
                    <a:p>
                      <a:pPr>
                        <a:buFont typeface="Arial" pitchFamily="34" charset="0"/>
                        <a:buChar char="•"/>
                      </a:pPr>
                      <a:r>
                        <a:rPr lang="en-US" sz="1400" dirty="0" smtClean="0"/>
                        <a:t>Location marking or reporting</a:t>
                      </a:r>
                    </a:p>
                  </a:txBody>
                  <a:tcPr marL="89747" marR="89747" marT="45725" marB="45725"/>
                </a:tc>
              </a:tr>
              <a:tr h="518219">
                <a:tc>
                  <a:txBody>
                    <a:bodyPr/>
                    <a:lstStyle/>
                    <a:p>
                      <a:r>
                        <a:rPr lang="en-US" sz="1400" dirty="0" smtClean="0"/>
                        <a:t>References</a:t>
                      </a:r>
                      <a:endParaRPr lang="en-US" sz="1400" dirty="0"/>
                    </a:p>
                  </a:txBody>
                  <a:tcPr marL="89747" marR="89747" marT="45725" marB="45725"/>
                </a:tc>
                <a:tc>
                  <a:txBody>
                    <a:bodyPr/>
                    <a:lstStyle/>
                    <a:p>
                      <a:r>
                        <a:rPr lang="en-US" sz="1400" b="0" kern="1200" baseline="0" dirty="0" smtClean="0">
                          <a:solidFill>
                            <a:schemeClr val="tx1"/>
                          </a:solidFill>
                          <a:latin typeface="+mn-lt"/>
                          <a:ea typeface="+mn-ea"/>
                          <a:cs typeface="+mn-cs"/>
                        </a:rPr>
                        <a:t>Septic Drain Field Design and Maintenance </a:t>
                      </a:r>
                      <a:r>
                        <a:rPr lang="en-US" sz="1400" b="0" baseline="0" dirty="0" smtClean="0"/>
                        <a:t>http://www.sera17.ext.vt.edu/Documents/BMP_septic_drain_field.pdf</a:t>
                      </a:r>
                    </a:p>
                  </a:txBody>
                  <a:tcPr marL="89747" marR="89747" marT="45725" marB="45725"/>
                </a:tc>
              </a:tr>
            </a:tbl>
          </a:graphicData>
        </a:graphic>
      </p:graphicFrame>
      <p:sp>
        <p:nvSpPr>
          <p:cNvPr id="55324" name="Title 4"/>
          <p:cNvSpPr>
            <a:spLocks noGrp="1"/>
          </p:cNvSpPr>
          <p:nvPr>
            <p:ph type="title"/>
          </p:nvPr>
        </p:nvSpPr>
        <p:spPr>
          <a:ln/>
        </p:spPr>
        <p:txBody>
          <a:bodyPr/>
          <a:lstStyle/>
          <a:p>
            <a:pPr eaLnBrk="1" hangingPunct="1"/>
            <a:r>
              <a:rPr lang="en-US" altLang="en-US" smtClean="0"/>
              <a:t>Septic System</a:t>
            </a:r>
          </a:p>
        </p:txBody>
      </p:sp>
      <p:sp>
        <p:nvSpPr>
          <p:cNvPr id="553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E1033B-8721-44C6-9EFC-B68A494BAA1D}" type="slidenum">
              <a:rPr lang="en-US" altLang="en-US" smtClean="0"/>
              <a:pPr eaLnBrk="1" hangingPunct="1"/>
              <a:t>39</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smtClean="0"/>
              <a:t>Potable water: water that is fit for human consumption and food preparation</a:t>
            </a:r>
          </a:p>
          <a:p>
            <a:r>
              <a:rPr lang="en-US" altLang="en-US" sz="2000" dirty="0" smtClean="0"/>
              <a:t>Non-potable water: water that is not of drinking water quality</a:t>
            </a:r>
          </a:p>
          <a:p>
            <a:r>
              <a:rPr lang="en-US" altLang="en-US" sz="2000" dirty="0" smtClean="0"/>
              <a:t>Untreated water: water from surface or aquifers that has not been treated</a:t>
            </a:r>
          </a:p>
          <a:p>
            <a:r>
              <a:rPr lang="en-US" altLang="en-US" sz="2000" dirty="0" smtClean="0"/>
              <a:t>Wastewater: water changed in its characteristics by domestic, commercial, agricultural or other use</a:t>
            </a:r>
          </a:p>
          <a:p>
            <a:pPr lvl="1"/>
            <a:r>
              <a:rPr lang="en-US" altLang="en-US" sz="2000" dirty="0" smtClean="0"/>
              <a:t>Gray water: wastewater from laundry, showers, dining facilities, hand-washing devices, wash racks</a:t>
            </a:r>
          </a:p>
          <a:p>
            <a:pPr lvl="1"/>
            <a:r>
              <a:rPr lang="en-US" altLang="en-US" sz="2000" dirty="0" smtClean="0"/>
              <a:t>Black water: water contaminated with animal or human fecal matter</a:t>
            </a:r>
          </a:p>
        </p:txBody>
      </p:sp>
      <p:sp>
        <p:nvSpPr>
          <p:cNvPr id="13315" name="Title 1"/>
          <p:cNvSpPr>
            <a:spLocks noGrp="1"/>
          </p:cNvSpPr>
          <p:nvPr>
            <p:ph type="title"/>
          </p:nvPr>
        </p:nvSpPr>
        <p:spPr>
          <a:ln/>
        </p:spPr>
        <p:txBody>
          <a:bodyPr/>
          <a:lstStyle/>
          <a:p>
            <a:r>
              <a:rPr lang="en-US" altLang="en-US" smtClean="0"/>
              <a:t>Definitions</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E8925E-333B-4F97-978C-71BC3C408EDC}" type="slidenum">
              <a:rPr lang="en-US" altLang="en-US" smtClean="0"/>
              <a:pPr eaLnBrk="1" hangingPunct="1"/>
              <a:t>4</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xfrm>
            <a:off x="533400" y="1371600"/>
            <a:ext cx="419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Advantages</a:t>
            </a:r>
          </a:p>
          <a:p>
            <a:pPr lvl="1"/>
            <a:r>
              <a:rPr lang="en-US" altLang="en-US" dirty="0" smtClean="0"/>
              <a:t>Meets discharge standards</a:t>
            </a:r>
          </a:p>
          <a:p>
            <a:pPr lvl="1"/>
            <a:r>
              <a:rPr lang="en-US" altLang="en-US" dirty="0" smtClean="0"/>
              <a:t>Smaller footprint than lagoon</a:t>
            </a:r>
          </a:p>
          <a:p>
            <a:r>
              <a:rPr lang="en-US" altLang="en-US" dirty="0" smtClean="0"/>
              <a:t>Disadvantages</a:t>
            </a:r>
          </a:p>
          <a:p>
            <a:pPr lvl="1"/>
            <a:r>
              <a:rPr lang="en-US" altLang="en-US" dirty="0" smtClean="0"/>
              <a:t>High capital costs</a:t>
            </a:r>
          </a:p>
          <a:p>
            <a:pPr lvl="1"/>
            <a:r>
              <a:rPr lang="en-US" altLang="en-US" dirty="0" smtClean="0"/>
              <a:t>Long procurement  time if not in the inventory</a:t>
            </a:r>
          </a:p>
          <a:p>
            <a:r>
              <a:rPr lang="en-US" altLang="en-US" dirty="0" smtClean="0"/>
              <a:t>Limitations</a:t>
            </a:r>
          </a:p>
          <a:p>
            <a:pPr lvl="1"/>
            <a:r>
              <a:rPr lang="en-US" altLang="en-US" dirty="0" smtClean="0"/>
              <a:t>Must plan in advance if using for initial entry </a:t>
            </a:r>
          </a:p>
          <a:p>
            <a:pPr lvl="1"/>
            <a:r>
              <a:rPr lang="en-US" altLang="en-US" dirty="0" smtClean="0"/>
              <a:t>Contract oversight</a:t>
            </a:r>
          </a:p>
        </p:txBody>
      </p:sp>
      <p:sp>
        <p:nvSpPr>
          <p:cNvPr id="56323" name="Title 1"/>
          <p:cNvSpPr>
            <a:spLocks noGrp="1"/>
          </p:cNvSpPr>
          <p:nvPr>
            <p:ph type="title"/>
          </p:nvPr>
        </p:nvSpPr>
        <p:spPr>
          <a:ln/>
        </p:spPr>
        <p:txBody>
          <a:bodyPr/>
          <a:lstStyle/>
          <a:p>
            <a:r>
              <a:rPr lang="en-US" altLang="en-US" sz="2800" dirty="0" smtClean="0"/>
              <a:t>WASTEWATER TREATMENT</a:t>
            </a:r>
            <a:br>
              <a:rPr lang="en-US" altLang="en-US" sz="2800" dirty="0" smtClean="0"/>
            </a:br>
            <a:r>
              <a:rPr lang="en-US" altLang="en-US" sz="2800" dirty="0" smtClean="0"/>
              <a:t>Mobile Treatment Plant</a:t>
            </a:r>
            <a:endParaRPr lang="en-US" altLang="en-US" sz="2800" dirty="0" smtClean="0">
              <a:solidFill>
                <a:srgbClr val="FF0000"/>
              </a:solidFill>
            </a:endParaRP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471091-0CDD-4309-9607-D931304E3173}" type="slidenum">
              <a:rPr lang="en-US" altLang="en-US" smtClean="0"/>
              <a:pPr eaLnBrk="1" hangingPunct="1"/>
              <a:t>40</a:t>
            </a:fld>
            <a:endParaRPr lang="en-US" altLang="en-US" smtClean="0"/>
          </a:p>
        </p:txBody>
      </p:sp>
      <p:pic>
        <p:nvPicPr>
          <p:cNvPr id="56325" name="Picture 5" descr="ax_max2.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038600" cy="277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p:cNvGraphicFramePr>
          <p:nvPr>
            <p:extLst>
              <p:ext uri="{D42A27DB-BD31-4B8C-83A1-F6EECF244321}">
                <p14:modId xmlns:p14="http://schemas.microsoft.com/office/powerpoint/2010/main" val="1929160549"/>
              </p:ext>
            </p:extLst>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9"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21911491"/>
              </p:ext>
            </p:extLst>
          </p:nvPr>
        </p:nvGraphicFramePr>
        <p:xfrm>
          <a:off x="609600" y="1246188"/>
          <a:ext cx="7924800" cy="5520229"/>
        </p:xfrm>
        <a:graphic>
          <a:graphicData uri="http://schemas.openxmlformats.org/drawingml/2006/table">
            <a:tbl>
              <a:tblPr bandRow="1">
                <a:tableStyleId>{ED083AE6-46FA-4A59-8FB0-9F97EB10719F}</a:tableStyleId>
              </a:tblPr>
              <a:tblGrid>
                <a:gridCol w="1614311"/>
                <a:gridCol w="6310489"/>
              </a:tblGrid>
              <a:tr h="1798470">
                <a:tc>
                  <a:txBody>
                    <a:bodyPr/>
                    <a:lstStyle/>
                    <a:p>
                      <a:r>
                        <a:rPr lang="en-US" sz="1400" dirty="0" smtClean="0"/>
                        <a:t>General Design Considerations</a:t>
                      </a:r>
                    </a:p>
                  </a:txBody>
                  <a:tcPr marL="89747" marR="89747" marT="45724" marB="45724"/>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Daily wastewater volume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Area for treatment unit and vehicle traffic</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Preparing or reinforcing</a:t>
                      </a:r>
                      <a:r>
                        <a:rPr lang="en-US" sz="1400" baseline="0" dirty="0" smtClean="0">
                          <a:solidFill>
                            <a:schemeClr val="tx1"/>
                          </a:solidFill>
                          <a:latin typeface="Arial" pitchFamily="34" charset="0"/>
                          <a:ea typeface="Calibri"/>
                          <a:cs typeface="Arial" pitchFamily="34" charset="0"/>
                        </a:rPr>
                        <a:t> area underneath the plant to protect from spillage</a:t>
                      </a:r>
                      <a:endParaRPr lang="en-US" sz="1400" dirty="0" smtClean="0">
                        <a:solidFill>
                          <a:schemeClr val="tx1"/>
                        </a:solidFill>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May require area for sludge disposal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Wastewater</a:t>
                      </a:r>
                      <a:r>
                        <a:rPr lang="en-US" sz="1400" baseline="0" dirty="0" smtClean="0">
                          <a:solidFill>
                            <a:schemeClr val="tx1"/>
                          </a:solidFill>
                          <a:latin typeface="Arial" pitchFamily="34" charset="0"/>
                          <a:ea typeface="Calibri"/>
                          <a:cs typeface="Arial" pitchFamily="34" charset="0"/>
                        </a:rPr>
                        <a:t> transport </a:t>
                      </a:r>
                      <a:r>
                        <a:rPr lang="en-US" sz="1400" dirty="0" smtClean="0">
                          <a:solidFill>
                            <a:schemeClr val="tx1"/>
                          </a:solidFill>
                          <a:latin typeface="Arial" pitchFamily="34" charset="0"/>
                          <a:ea typeface="Calibri"/>
                          <a:cs typeface="Arial" pitchFamily="34" charset="0"/>
                        </a:rPr>
                        <a:t>by pipes or vehicles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Can add new units to</a:t>
                      </a:r>
                      <a:r>
                        <a:rPr lang="en-US" sz="1400" baseline="0" dirty="0" smtClean="0">
                          <a:solidFill>
                            <a:schemeClr val="tx1"/>
                          </a:solidFill>
                          <a:latin typeface="Arial" pitchFamily="34" charset="0"/>
                          <a:ea typeface="Calibri"/>
                          <a:cs typeface="Arial" pitchFamily="34" charset="0"/>
                        </a:rPr>
                        <a:t> accommodate population growth</a:t>
                      </a:r>
                      <a:endParaRPr lang="en-US" sz="1400" dirty="0" smtClean="0">
                        <a:solidFill>
                          <a:schemeClr val="tx1"/>
                        </a:solidFill>
                        <a:latin typeface="Arial" pitchFamily="34" charset="0"/>
                        <a:ea typeface="Calibri"/>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cs typeface="Arial" pitchFamily="34" charset="0"/>
                        </a:rPr>
                        <a:t>Downwind from living areas</a:t>
                      </a:r>
                      <a:r>
                        <a:rPr lang="en-US" sz="1400" baseline="0" dirty="0" smtClean="0">
                          <a:solidFill>
                            <a:schemeClr val="tx1"/>
                          </a:solidFill>
                          <a:latin typeface="Arial" pitchFamily="34" charset="0"/>
                          <a:cs typeface="Arial" pitchFamily="34" charset="0"/>
                        </a:rPr>
                        <a:t> for odor and vector control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Effluent location</a:t>
                      </a:r>
                      <a:r>
                        <a:rPr lang="en-US" sz="1400" baseline="0" dirty="0" smtClean="0">
                          <a:solidFill>
                            <a:schemeClr val="tx1"/>
                          </a:solidFill>
                          <a:latin typeface="Arial" pitchFamily="34" charset="0"/>
                          <a:ea typeface="Calibri"/>
                          <a:cs typeface="Arial" pitchFamily="34" charset="0"/>
                        </a:rPr>
                        <a:t> and </a:t>
                      </a:r>
                      <a:r>
                        <a:rPr lang="en-US" sz="1400" dirty="0" smtClean="0">
                          <a:solidFill>
                            <a:schemeClr val="tx1"/>
                          </a:solidFill>
                          <a:latin typeface="Arial" pitchFamily="34" charset="0"/>
                          <a:ea typeface="Calibri"/>
                          <a:cs typeface="Arial" pitchFamily="34" charset="0"/>
                        </a:rPr>
                        <a:t>impact on base populace</a:t>
                      </a:r>
                      <a:r>
                        <a:rPr lang="en-US" sz="1400" baseline="0" dirty="0" smtClean="0">
                          <a:solidFill>
                            <a:schemeClr val="tx1"/>
                          </a:solidFill>
                          <a:latin typeface="Arial" pitchFamily="34" charset="0"/>
                          <a:ea typeface="Calibri"/>
                          <a:cs typeface="Arial" pitchFamily="34" charset="0"/>
                        </a:rPr>
                        <a:t> and surrounding communities</a:t>
                      </a:r>
                      <a:endParaRPr lang="en-US" sz="1400" dirty="0" smtClean="0">
                        <a:solidFill>
                          <a:schemeClr val="tx1"/>
                        </a:solidFill>
                        <a:latin typeface="Arial" pitchFamily="34" charset="0"/>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chemeClr val="tx1"/>
                          </a:solidFill>
                          <a:latin typeface="Arial" pitchFamily="34" charset="0"/>
                          <a:cs typeface="Arial" pitchFamily="34" charset="0"/>
                        </a:rPr>
                        <a:t>Requires dedicated power</a:t>
                      </a:r>
                      <a:endParaRPr lang="en-US" sz="1400" dirty="0">
                        <a:solidFill>
                          <a:schemeClr val="tx1"/>
                        </a:solidFill>
                        <a:latin typeface="Arial" pitchFamily="34" charset="0"/>
                        <a:cs typeface="Arial" pitchFamily="34" charset="0"/>
                      </a:endParaRPr>
                    </a:p>
                  </a:txBody>
                  <a:tcPr marL="89747" marR="89747" marT="45724" marB="45724"/>
                </a:tc>
              </a:tr>
              <a:tr h="582217">
                <a:tc>
                  <a:txBody>
                    <a:bodyPr/>
                    <a:lstStyle/>
                    <a:p>
                      <a:r>
                        <a:rPr lang="en-US" sz="1400" dirty="0" smtClean="0"/>
                        <a:t>Limitations</a:t>
                      </a:r>
                      <a:endParaRPr lang="en-US" sz="1400" dirty="0"/>
                    </a:p>
                  </a:txBody>
                  <a:tcPr marL="89747" marR="89747" marT="45724" marB="45724"/>
                </a:tc>
                <a:tc>
                  <a:txBody>
                    <a:bodyPr/>
                    <a:lstStyle/>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Effluent outflow may be limited</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Requires skilled operators</a:t>
                      </a:r>
                    </a:p>
                  </a:txBody>
                  <a:tcPr marL="89747" marR="89747" marT="45724" marB="45724"/>
                </a:tc>
              </a:tr>
              <a:tr h="731581">
                <a:tc>
                  <a:txBody>
                    <a:bodyPr/>
                    <a:lstStyle/>
                    <a:p>
                      <a:r>
                        <a:rPr lang="en-US" sz="1400" dirty="0" smtClean="0"/>
                        <a:t>Recordkeeping, Reporting</a:t>
                      </a:r>
                      <a:endParaRPr lang="en-US" sz="1400" dirty="0"/>
                    </a:p>
                  </a:txBody>
                  <a:tcPr marL="89747" marR="89747" marT="45724" marB="45724"/>
                </a:tc>
                <a:tc>
                  <a:txBody>
                    <a:bodyPr/>
                    <a:lstStyle/>
                    <a:p>
                      <a:pPr>
                        <a:buFont typeface="Arial" pitchFamily="34" charset="0"/>
                        <a:buChar char="•"/>
                      </a:pPr>
                      <a:r>
                        <a:rPr lang="en-US" sz="1400" dirty="0" smtClean="0"/>
                        <a:t>Daily</a:t>
                      </a:r>
                      <a:r>
                        <a:rPr lang="en-US" sz="1400" baseline="0" dirty="0" smtClean="0"/>
                        <a:t> inflow</a:t>
                      </a:r>
                    </a:p>
                    <a:p>
                      <a:pPr>
                        <a:buFont typeface="Arial" pitchFamily="34" charset="0"/>
                        <a:buChar char="•"/>
                      </a:pPr>
                      <a:r>
                        <a:rPr lang="en-US" sz="1400" baseline="0" dirty="0" smtClean="0"/>
                        <a:t>Influent and effluent sampling</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Contract management</a:t>
                      </a:r>
                      <a:endParaRPr lang="en-US" sz="1400" dirty="0" smtClean="0"/>
                    </a:p>
                  </a:txBody>
                  <a:tcPr marL="89747" marR="89747" marT="45724" marB="45724"/>
                </a:tc>
              </a:tr>
              <a:tr h="944959">
                <a:tc>
                  <a:txBody>
                    <a:bodyPr/>
                    <a:lstStyle/>
                    <a:p>
                      <a:r>
                        <a:rPr lang="en-US" sz="1400" dirty="0" smtClean="0"/>
                        <a:t>Capital Costs</a:t>
                      </a:r>
                      <a:endParaRPr lang="en-US" sz="1400" dirty="0"/>
                    </a:p>
                  </a:txBody>
                  <a:tcPr marL="89747" marR="89747" marT="45724" marB="45724"/>
                </a:tc>
                <a:tc>
                  <a:txBody>
                    <a:bodyPr/>
                    <a:lstStyle/>
                    <a:p>
                      <a:pPr>
                        <a:buFont typeface="Arial" pitchFamily="34" charset="0"/>
                        <a:buChar char="•"/>
                      </a:pPr>
                      <a:r>
                        <a:rPr lang="en-US" sz="1400" dirty="0" smtClean="0"/>
                        <a:t>High capital</a:t>
                      </a:r>
                      <a:r>
                        <a:rPr lang="en-US" sz="1400" baseline="0" dirty="0" smtClean="0"/>
                        <a:t> costs for plant</a:t>
                      </a:r>
                      <a:endParaRPr lang="en-US" sz="1400" dirty="0" smtClean="0"/>
                    </a:p>
                  </a:txBody>
                  <a:tcPr marL="89747" marR="89747" marT="45724" marB="45724"/>
                </a:tc>
              </a:tr>
              <a:tr h="731581">
                <a:tc>
                  <a:txBody>
                    <a:bodyPr/>
                    <a:lstStyle/>
                    <a:p>
                      <a:r>
                        <a:rPr lang="en-US" sz="1400" dirty="0" smtClean="0"/>
                        <a:t>O&amp;M Requirements</a:t>
                      </a:r>
                      <a:endParaRPr lang="en-US" sz="1400" dirty="0"/>
                    </a:p>
                  </a:txBody>
                  <a:tcPr marL="89747" marR="89747" marT="45724" marB="45724"/>
                </a:tc>
                <a:tc>
                  <a:txBody>
                    <a:bodyPr/>
                    <a:lstStyle/>
                    <a:p>
                      <a:pPr>
                        <a:buFont typeface="Arial" pitchFamily="34" charset="0"/>
                        <a:buChar char="•"/>
                      </a:pPr>
                      <a:r>
                        <a:rPr lang="en-US" sz="1400" dirty="0" smtClean="0"/>
                        <a:t>Influent and effluent flow volume and sampling</a:t>
                      </a:r>
                    </a:p>
                    <a:p>
                      <a:pPr>
                        <a:buFont typeface="Arial" pitchFamily="34" charset="0"/>
                        <a:buChar char="•"/>
                      </a:pPr>
                      <a:r>
                        <a:rPr lang="en-US" sz="1400" dirty="0" smtClean="0"/>
                        <a:t>Mechanical</a:t>
                      </a:r>
                      <a:r>
                        <a:rPr lang="en-US" sz="1400" baseline="0" dirty="0" smtClean="0"/>
                        <a:t> </a:t>
                      </a:r>
                      <a:r>
                        <a:rPr lang="en-US" sz="1400" baseline="0" dirty="0" smtClean="0">
                          <a:solidFill>
                            <a:schemeClr val="tx1"/>
                          </a:solidFill>
                        </a:rPr>
                        <a:t>and biological </a:t>
                      </a:r>
                      <a:r>
                        <a:rPr lang="en-US" sz="1400" baseline="0" dirty="0" smtClean="0"/>
                        <a:t>maintenance</a:t>
                      </a:r>
                      <a:endParaRPr lang="en-US" sz="1400" dirty="0" smtClean="0"/>
                    </a:p>
                    <a:p>
                      <a:pPr>
                        <a:buFont typeface="Arial" pitchFamily="34" charset="0"/>
                        <a:buChar char="•"/>
                      </a:pPr>
                      <a:r>
                        <a:rPr lang="en-US" sz="1400" baseline="0" dirty="0" smtClean="0"/>
                        <a:t>Sludge disposal</a:t>
                      </a:r>
                    </a:p>
                  </a:txBody>
                  <a:tcPr marL="89747" marR="89747" marT="45724" marB="45724"/>
                </a:tc>
              </a:tr>
              <a:tr h="518203">
                <a:tc>
                  <a:txBody>
                    <a:bodyPr/>
                    <a:lstStyle/>
                    <a:p>
                      <a:r>
                        <a:rPr lang="en-US" sz="1400" dirty="0" smtClean="0"/>
                        <a:t>Transfer/Closure</a:t>
                      </a:r>
                      <a:r>
                        <a:rPr lang="en-US" sz="1400" baseline="0" dirty="0" smtClean="0"/>
                        <a:t> Requirements</a:t>
                      </a:r>
                      <a:endParaRPr lang="en-US" sz="1400" dirty="0"/>
                    </a:p>
                  </a:txBody>
                  <a:tcPr marL="89747" marR="89747" marT="45724" marB="45724"/>
                </a:tc>
                <a:tc>
                  <a:txBody>
                    <a:bodyPr/>
                    <a:lstStyle/>
                    <a:p>
                      <a:pPr>
                        <a:buFont typeface="Arial" pitchFamily="34" charset="0"/>
                        <a:buChar char="•"/>
                      </a:pPr>
                      <a:r>
                        <a:rPr lang="en-US" sz="1400" dirty="0" smtClean="0"/>
                        <a:t>Unit removal</a:t>
                      </a:r>
                    </a:p>
                    <a:p>
                      <a:pPr>
                        <a:buFont typeface="Arial" pitchFamily="34" charset="0"/>
                        <a:buChar char="•"/>
                      </a:pPr>
                      <a:r>
                        <a:rPr lang="en-US" sz="1400" dirty="0" smtClean="0"/>
                        <a:t>Location reporting</a:t>
                      </a:r>
                    </a:p>
                  </a:txBody>
                  <a:tcPr marL="89747" marR="89747" marT="45724" marB="45724"/>
                </a:tc>
              </a:tr>
            </a:tbl>
          </a:graphicData>
        </a:graphic>
      </p:graphicFrame>
      <p:sp>
        <p:nvSpPr>
          <p:cNvPr id="57369" name="Title 4"/>
          <p:cNvSpPr>
            <a:spLocks noGrp="1"/>
          </p:cNvSpPr>
          <p:nvPr>
            <p:ph type="title"/>
          </p:nvPr>
        </p:nvSpPr>
        <p:spPr>
          <a:ln/>
        </p:spPr>
        <p:txBody>
          <a:bodyPr/>
          <a:lstStyle/>
          <a:p>
            <a:pPr eaLnBrk="1" hangingPunct="1"/>
            <a:r>
              <a:rPr lang="en-US" altLang="en-US" sz="3200" dirty="0" smtClean="0"/>
              <a:t>Mobile Treatment Plant</a:t>
            </a:r>
          </a:p>
        </p:txBody>
      </p:sp>
      <p:sp>
        <p:nvSpPr>
          <p:cNvPr id="57370" name="Slide Number Placeholder 3"/>
          <p:cNvSpPr>
            <a:spLocks noGrp="1"/>
          </p:cNvSpPr>
          <p:nvPr>
            <p:ph type="sldNum" sz="quarter" idx="10"/>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8CA979-B231-4E89-B4CF-B4637FA03432}" type="slidenum">
              <a:rPr lang="en-US" altLang="en-US" smtClean="0"/>
              <a:pPr eaLnBrk="1" hangingPunct="1"/>
              <a:t>41</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58382" name="Content Placeholder 2"/>
          <p:cNvSpPr>
            <a:spLocks noGrp="1"/>
          </p:cNvSpPr>
          <p:nvPr>
            <p:ph idx="1"/>
          </p:nvPr>
        </p:nvSpPr>
        <p:spPr bwMode="auto">
          <a:xfrm>
            <a:off x="533400" y="1371600"/>
            <a:ext cx="419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Advantages</a:t>
            </a:r>
          </a:p>
          <a:p>
            <a:pPr lvl="1"/>
            <a:r>
              <a:rPr lang="en-US" altLang="en-US" dirty="0" smtClean="0"/>
              <a:t>Meets discharge standards</a:t>
            </a:r>
          </a:p>
          <a:p>
            <a:pPr lvl="1"/>
            <a:r>
              <a:rPr lang="en-US" altLang="en-US" dirty="0" smtClean="0"/>
              <a:t>Smaller footprint than lagoon</a:t>
            </a:r>
          </a:p>
          <a:p>
            <a:r>
              <a:rPr lang="en-US" altLang="en-US" dirty="0" smtClean="0"/>
              <a:t>Disadvantages</a:t>
            </a:r>
          </a:p>
          <a:p>
            <a:pPr lvl="1"/>
            <a:r>
              <a:rPr lang="en-US" altLang="en-US" dirty="0" smtClean="0"/>
              <a:t>High capital costs</a:t>
            </a:r>
          </a:p>
          <a:p>
            <a:pPr lvl="1"/>
            <a:r>
              <a:rPr lang="en-US" altLang="en-US" dirty="0" smtClean="0"/>
              <a:t>Long procurement time</a:t>
            </a:r>
          </a:p>
          <a:p>
            <a:r>
              <a:rPr lang="en-US" altLang="en-US" dirty="0" smtClean="0"/>
              <a:t>Limitations</a:t>
            </a:r>
          </a:p>
          <a:p>
            <a:pPr lvl="1"/>
            <a:r>
              <a:rPr lang="en-US" altLang="en-US" dirty="0" smtClean="0"/>
              <a:t>Long-term camps only</a:t>
            </a:r>
          </a:p>
          <a:p>
            <a:pPr lvl="1"/>
            <a:r>
              <a:rPr lang="en-US" altLang="en-US" dirty="0" smtClean="0"/>
              <a:t>Contract oversight</a:t>
            </a:r>
          </a:p>
        </p:txBody>
      </p:sp>
      <p:sp>
        <p:nvSpPr>
          <p:cNvPr id="58383" name="Title 1"/>
          <p:cNvSpPr>
            <a:spLocks noGrp="1"/>
          </p:cNvSpPr>
          <p:nvPr>
            <p:ph type="title"/>
          </p:nvPr>
        </p:nvSpPr>
        <p:spPr>
          <a:ln/>
        </p:spPr>
        <p:txBody>
          <a:bodyPr/>
          <a:lstStyle/>
          <a:p>
            <a:r>
              <a:rPr lang="en-US" altLang="en-US" sz="2800" dirty="0" smtClean="0"/>
              <a:t>WASTEWATER TREATMENT</a:t>
            </a:r>
            <a:br>
              <a:rPr lang="en-US" altLang="en-US" sz="2800" dirty="0" smtClean="0"/>
            </a:br>
            <a:r>
              <a:rPr lang="en-US" altLang="en-US" sz="2800" dirty="0" smtClean="0"/>
              <a:t>Fixed Treatment Plant</a:t>
            </a:r>
          </a:p>
        </p:txBody>
      </p:sp>
      <p:sp>
        <p:nvSpPr>
          <p:cNvPr id="583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873301E-CADF-45B6-909A-5EF2144411CB}" type="slidenum">
              <a:rPr lang="en-US" altLang="en-US" smtClean="0"/>
              <a:pPr eaLnBrk="1" hangingPunct="1"/>
              <a:t>42</a:t>
            </a:fld>
            <a:endParaRPr lang="en-US" altLang="en-US" smtClean="0"/>
          </a:p>
        </p:txBody>
      </p:sp>
      <p:pic>
        <p:nvPicPr>
          <p:cNvPr id="58385" name="Picture 2" descr="C:\Users\U4CNEHGA\Pictures\Army\Photos AFG 2011\Camp Phoenix 016.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2895600"/>
            <a:ext cx="3886200" cy="290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37519463"/>
              </p:ext>
            </p:extLst>
          </p:nvPr>
        </p:nvGraphicFramePr>
        <p:xfrm>
          <a:off x="533400" y="1143000"/>
          <a:ext cx="8077200" cy="5093052"/>
        </p:xfrm>
        <a:graphic>
          <a:graphicData uri="http://schemas.openxmlformats.org/drawingml/2006/table">
            <a:tbl>
              <a:tblPr bandRow="1">
                <a:tableStyleId>{ED083AE6-46FA-4A59-8FB0-9F97EB10719F}</a:tableStyleId>
              </a:tblPr>
              <a:tblGrid>
                <a:gridCol w="2346886"/>
                <a:gridCol w="5730314"/>
              </a:tblGrid>
              <a:tr h="2011504">
                <a:tc>
                  <a:txBody>
                    <a:bodyPr/>
                    <a:lstStyle/>
                    <a:p>
                      <a:r>
                        <a:rPr lang="en-US" sz="1400" dirty="0" smtClean="0"/>
                        <a:t>General Design Considerations</a:t>
                      </a:r>
                    </a:p>
                  </a:txBody>
                  <a:tcPr marL="89747" marR="89747" marT="45707" marB="45707"/>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Daily wastewater volume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Area for treatment unit and vehicle traffic</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May require area for sludge disposal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Arial" pitchFamily="34" charset="0"/>
                          <a:ea typeface="Calibri"/>
                          <a:cs typeface="Arial" pitchFamily="34" charset="0"/>
                        </a:rPr>
                        <a:t>Wastewater transport</a:t>
                      </a:r>
                      <a:r>
                        <a:rPr lang="en-US" sz="1400" baseline="0" dirty="0" smtClean="0">
                          <a:solidFill>
                            <a:schemeClr val="tx1"/>
                          </a:solidFill>
                          <a:latin typeface="Arial" pitchFamily="34" charset="0"/>
                          <a:ea typeface="Calibri"/>
                          <a:cs typeface="Arial" pitchFamily="34" charset="0"/>
                        </a:rPr>
                        <a:t> </a:t>
                      </a:r>
                      <a:r>
                        <a:rPr lang="en-US" sz="1400" dirty="0" smtClean="0">
                          <a:latin typeface="Arial" pitchFamily="34" charset="0"/>
                          <a:ea typeface="Calibri"/>
                          <a:cs typeface="Arial" pitchFamily="34" charset="0"/>
                        </a:rPr>
                        <a:t>by pipes or vehicles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Consider making large enough for population expansion</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Downwind from living areas</a:t>
                      </a:r>
                      <a:r>
                        <a:rPr lang="en-US" sz="1400" baseline="0" dirty="0" smtClean="0">
                          <a:latin typeface="Arial" pitchFamily="34" charset="0"/>
                          <a:cs typeface="Arial" pitchFamily="34" charset="0"/>
                        </a:rPr>
                        <a:t> for odor and vector control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Effluent location and impact on base populace</a:t>
                      </a:r>
                      <a:r>
                        <a:rPr lang="en-US" sz="1400" baseline="0" dirty="0" smtClean="0">
                          <a:latin typeface="Arial" pitchFamily="34" charset="0"/>
                          <a:ea typeface="Calibri"/>
                          <a:cs typeface="Arial" pitchFamily="34" charset="0"/>
                        </a:rPr>
                        <a:t> and surrounding communities</a:t>
                      </a:r>
                      <a:endParaRPr lang="en-US" sz="1400" dirty="0" smtClean="0">
                        <a:latin typeface="Arial" pitchFamily="34" charset="0"/>
                        <a:cs typeface="Arial" pitchFamily="34" charset="0"/>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Requires dedicated power</a:t>
                      </a:r>
                      <a:endParaRPr lang="en-US" sz="1400" dirty="0">
                        <a:latin typeface="Arial" pitchFamily="34" charset="0"/>
                        <a:cs typeface="Arial" pitchFamily="34" charset="0"/>
                      </a:endParaRPr>
                    </a:p>
                  </a:txBody>
                  <a:tcPr marL="89747" marR="89747" marT="45707" marB="45707"/>
                </a:tc>
              </a:tr>
              <a:tr h="582104">
                <a:tc>
                  <a:txBody>
                    <a:bodyPr/>
                    <a:lstStyle/>
                    <a:p>
                      <a:r>
                        <a:rPr lang="en-US" sz="1400" dirty="0" smtClean="0"/>
                        <a:t>Limitations</a:t>
                      </a:r>
                      <a:endParaRPr lang="en-US" sz="1400" dirty="0"/>
                    </a:p>
                  </a:txBody>
                  <a:tcPr marL="89747" marR="89747" marT="45707" marB="45707"/>
                </a:tc>
                <a:tc>
                  <a:txBody>
                    <a:bodyPr/>
                    <a:lstStyle/>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Effluent outflow may be limited</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Requires skilled operators</a:t>
                      </a:r>
                    </a:p>
                  </a:txBody>
                  <a:tcPr marL="89747" marR="89747" marT="45707" marB="45707"/>
                </a:tc>
              </a:tr>
              <a:tr h="731445">
                <a:tc>
                  <a:txBody>
                    <a:bodyPr/>
                    <a:lstStyle/>
                    <a:p>
                      <a:r>
                        <a:rPr lang="en-US" sz="1400" dirty="0" smtClean="0"/>
                        <a:t>Recordkeeping, Reporting</a:t>
                      </a:r>
                      <a:endParaRPr lang="en-US" sz="1400" dirty="0"/>
                    </a:p>
                  </a:txBody>
                  <a:tcPr marL="89747" marR="89747" marT="45707" marB="45707"/>
                </a:tc>
                <a:tc>
                  <a:txBody>
                    <a:bodyPr/>
                    <a:lstStyle/>
                    <a:p>
                      <a:pPr>
                        <a:buFont typeface="Arial" pitchFamily="34" charset="0"/>
                        <a:buChar char="•"/>
                      </a:pPr>
                      <a:r>
                        <a:rPr lang="en-US" sz="1400" dirty="0" smtClean="0"/>
                        <a:t>Daily</a:t>
                      </a:r>
                      <a:r>
                        <a:rPr lang="en-US" sz="1400" baseline="0" dirty="0" smtClean="0"/>
                        <a:t> inflow</a:t>
                      </a:r>
                    </a:p>
                    <a:p>
                      <a:pPr>
                        <a:buFont typeface="Arial" pitchFamily="34" charset="0"/>
                        <a:buChar char="•"/>
                      </a:pPr>
                      <a:r>
                        <a:rPr lang="en-US" sz="1400" baseline="0" dirty="0" smtClean="0"/>
                        <a:t>Influent and effluent sampling</a:t>
                      </a:r>
                    </a:p>
                    <a:p>
                      <a:pPr>
                        <a:buFont typeface="Arial" pitchFamily="34" charset="0"/>
                        <a:buChar char="•"/>
                      </a:pPr>
                      <a:r>
                        <a:rPr lang="en-US" sz="1400" baseline="0" dirty="0" smtClean="0"/>
                        <a:t>Contract management</a:t>
                      </a:r>
                      <a:endParaRPr lang="en-US" sz="1400" dirty="0"/>
                    </a:p>
                  </a:txBody>
                  <a:tcPr marL="89747" marR="89747" marT="45707" marB="45707"/>
                </a:tc>
              </a:tr>
              <a:tr h="518101">
                <a:tc>
                  <a:txBody>
                    <a:bodyPr/>
                    <a:lstStyle/>
                    <a:p>
                      <a:r>
                        <a:rPr lang="en-US" sz="1400" dirty="0" smtClean="0"/>
                        <a:t>Capital Costs</a:t>
                      </a:r>
                      <a:endParaRPr lang="en-US" sz="1400" dirty="0"/>
                    </a:p>
                  </a:txBody>
                  <a:tcPr marL="89747" marR="89747" marT="45707" marB="45707"/>
                </a:tc>
                <a:tc>
                  <a:txBody>
                    <a:bodyPr/>
                    <a:lstStyle/>
                    <a:p>
                      <a:pPr>
                        <a:buFont typeface="Arial" pitchFamily="34" charset="0"/>
                        <a:buChar char="•"/>
                      </a:pPr>
                      <a:r>
                        <a:rPr lang="en-US" sz="1400" dirty="0" smtClean="0"/>
                        <a:t>High capital</a:t>
                      </a:r>
                      <a:r>
                        <a:rPr lang="en-US" sz="1400" baseline="0" dirty="0" smtClean="0"/>
                        <a:t> costs for plant</a:t>
                      </a:r>
                      <a:endParaRPr lang="en-US" sz="1400" dirty="0" smtClean="0"/>
                    </a:p>
                    <a:p>
                      <a:pPr>
                        <a:buFont typeface="Arial" pitchFamily="34" charset="0"/>
                        <a:buChar char="•"/>
                      </a:pPr>
                      <a:r>
                        <a:rPr lang="en-US" sz="1400" dirty="0" smtClean="0"/>
                        <a:t>Construction of treatment area</a:t>
                      </a:r>
                    </a:p>
                  </a:txBody>
                  <a:tcPr marL="89747" marR="89747" marT="45707" marB="45707"/>
                </a:tc>
              </a:tr>
              <a:tr h="731445">
                <a:tc>
                  <a:txBody>
                    <a:bodyPr/>
                    <a:lstStyle/>
                    <a:p>
                      <a:r>
                        <a:rPr lang="en-US" sz="1400" dirty="0" smtClean="0"/>
                        <a:t>O&amp;M Requirements</a:t>
                      </a:r>
                      <a:endParaRPr lang="en-US" sz="1400" dirty="0"/>
                    </a:p>
                  </a:txBody>
                  <a:tcPr marL="89747" marR="89747" marT="45707" marB="45707"/>
                </a:tc>
                <a:tc>
                  <a:txBody>
                    <a:bodyPr/>
                    <a:lstStyle/>
                    <a:p>
                      <a:pPr>
                        <a:buFont typeface="Arial" pitchFamily="34" charset="0"/>
                        <a:buChar char="•"/>
                      </a:pPr>
                      <a:r>
                        <a:rPr lang="en-US" sz="1400" dirty="0" smtClean="0"/>
                        <a:t>Influent and effluent flow volume and sampling</a:t>
                      </a:r>
                    </a:p>
                    <a:p>
                      <a:pPr>
                        <a:buFont typeface="Arial" pitchFamily="34" charset="0"/>
                        <a:buChar char="•"/>
                      </a:pPr>
                      <a:r>
                        <a:rPr lang="en-US" sz="1400" dirty="0" smtClean="0"/>
                        <a:t>Mechanical</a:t>
                      </a:r>
                      <a:r>
                        <a:rPr lang="en-US" sz="1400" baseline="0" dirty="0" smtClean="0"/>
                        <a:t> maintenance</a:t>
                      </a:r>
                      <a:endParaRPr lang="en-US" sz="1400" dirty="0" smtClean="0"/>
                    </a:p>
                    <a:p>
                      <a:pPr>
                        <a:buFont typeface="Arial" pitchFamily="34" charset="0"/>
                        <a:buChar char="•"/>
                      </a:pPr>
                      <a:r>
                        <a:rPr lang="en-US" sz="1400" baseline="0" dirty="0" smtClean="0"/>
                        <a:t>Sludge disposal</a:t>
                      </a:r>
                    </a:p>
                  </a:txBody>
                  <a:tcPr marL="89747" marR="89747" marT="45707" marB="45707"/>
                </a:tc>
              </a:tr>
              <a:tr h="518101">
                <a:tc>
                  <a:txBody>
                    <a:bodyPr/>
                    <a:lstStyle/>
                    <a:p>
                      <a:r>
                        <a:rPr lang="en-US" sz="1400" dirty="0" smtClean="0"/>
                        <a:t>Transfer/Closure</a:t>
                      </a:r>
                      <a:r>
                        <a:rPr lang="en-US" sz="1400" baseline="0" dirty="0" smtClean="0"/>
                        <a:t> Requirements</a:t>
                      </a:r>
                      <a:endParaRPr lang="en-US" sz="1400" dirty="0"/>
                    </a:p>
                  </a:txBody>
                  <a:tcPr marL="89747" marR="89747" marT="45707" marB="45707"/>
                </a:tc>
                <a:tc>
                  <a:txBody>
                    <a:bodyPr/>
                    <a:lstStyle/>
                    <a:p>
                      <a:pPr>
                        <a:buFont typeface="Arial" pitchFamily="34" charset="0"/>
                        <a:buChar char="•"/>
                      </a:pPr>
                      <a:r>
                        <a:rPr lang="en-US" sz="1400" dirty="0" smtClean="0">
                          <a:solidFill>
                            <a:schemeClr val="tx1"/>
                          </a:solidFill>
                        </a:rPr>
                        <a:t>Disposal,</a:t>
                      </a:r>
                      <a:r>
                        <a:rPr lang="en-US" sz="1400" baseline="0" dirty="0" smtClean="0">
                          <a:solidFill>
                            <a:schemeClr val="tx1"/>
                          </a:solidFill>
                        </a:rPr>
                        <a:t> e.g. </a:t>
                      </a:r>
                      <a:r>
                        <a:rPr lang="en-US" sz="1400" baseline="0" dirty="0" smtClean="0"/>
                        <a:t>t</a:t>
                      </a:r>
                      <a:r>
                        <a:rPr lang="en-US" sz="1400" dirty="0" smtClean="0"/>
                        <a:t>ransfer to Host Nation </a:t>
                      </a:r>
                    </a:p>
                  </a:txBody>
                  <a:tcPr marL="89747" marR="89747" marT="45707" marB="45707"/>
                </a:tc>
              </a:tr>
            </a:tbl>
          </a:graphicData>
        </a:graphic>
      </p:graphicFrame>
      <p:sp>
        <p:nvSpPr>
          <p:cNvPr id="59417" name="Title 4"/>
          <p:cNvSpPr>
            <a:spLocks noGrp="1"/>
          </p:cNvSpPr>
          <p:nvPr>
            <p:ph type="title"/>
          </p:nvPr>
        </p:nvSpPr>
        <p:spPr>
          <a:ln/>
        </p:spPr>
        <p:txBody>
          <a:bodyPr/>
          <a:lstStyle/>
          <a:p>
            <a:pPr eaLnBrk="1" hangingPunct="1"/>
            <a:r>
              <a:rPr lang="en-US" altLang="en-US" dirty="0" smtClean="0"/>
              <a:t>Fixed Treatment Plant</a:t>
            </a:r>
          </a:p>
        </p:txBody>
      </p:sp>
      <p:sp>
        <p:nvSpPr>
          <p:cNvPr id="59418" name="Slide Number Placeholder 3"/>
          <p:cNvSpPr>
            <a:spLocks noGrp="1"/>
          </p:cNvSpPr>
          <p:nvPr>
            <p:ph type="sldNum" sz="quarter" idx="10"/>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D5A8FD-C969-4CFD-AC8C-CC538F16591B}" type="slidenum">
              <a:rPr lang="en-US" altLang="en-US" smtClean="0"/>
              <a:pPr eaLnBrk="1" hangingPunct="1"/>
              <a:t>43</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r>
              <a:rPr lang="en-US" altLang="en-US" smtClean="0"/>
              <a:t>Gray Water Recycling and Reuse Methods </a:t>
            </a:r>
          </a:p>
        </p:txBody>
      </p:sp>
      <p:sp>
        <p:nvSpPr>
          <p:cNvPr id="60419" name="Slide Number Placeholder 3"/>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276658-3595-4D55-8E00-23A0D758342E}" type="slidenum">
              <a:rPr lang="en-US" altLang="en-US"/>
              <a:pPr eaLnBrk="1" hangingPunct="1"/>
              <a:t>44</a:t>
            </a:fld>
            <a:endParaRPr lang="en-US" altLang="en-US"/>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91000" cy="5105400"/>
          </a:xfrm>
        </p:spPr>
        <p:txBody>
          <a:bodyPr>
            <a:normAutofit lnSpcReduction="10000"/>
          </a:bodyPr>
          <a:lstStyle/>
          <a:p>
            <a:pPr>
              <a:defRPr/>
            </a:pPr>
            <a:r>
              <a:rPr lang="en-US" dirty="0" smtClean="0"/>
              <a:t>Advantages</a:t>
            </a:r>
          </a:p>
          <a:p>
            <a:pPr lvl="1">
              <a:defRPr/>
            </a:pPr>
            <a:r>
              <a:rPr lang="en-US" dirty="0" smtClean="0"/>
              <a:t>Reuses up to 75-80% of gray water</a:t>
            </a:r>
          </a:p>
          <a:p>
            <a:pPr lvl="1">
              <a:defRPr/>
            </a:pPr>
            <a:r>
              <a:rPr lang="en-US" dirty="0" smtClean="0"/>
              <a:t>Multi-day unattended operation capability</a:t>
            </a:r>
          </a:p>
          <a:p>
            <a:pPr>
              <a:defRPr/>
            </a:pPr>
            <a:r>
              <a:rPr lang="en-US" dirty="0" smtClean="0"/>
              <a:t>Disadvantages</a:t>
            </a:r>
          </a:p>
          <a:p>
            <a:pPr lvl="1">
              <a:defRPr/>
            </a:pPr>
            <a:r>
              <a:rPr lang="en-US" dirty="0" smtClean="0"/>
              <a:t>Higher capital costs</a:t>
            </a:r>
          </a:p>
          <a:p>
            <a:pPr lvl="1">
              <a:defRPr/>
            </a:pPr>
            <a:r>
              <a:rPr lang="en-US" dirty="0" smtClean="0"/>
              <a:t>More maintenance than regular showers</a:t>
            </a:r>
          </a:p>
          <a:p>
            <a:pPr lvl="1">
              <a:defRPr/>
            </a:pPr>
            <a:r>
              <a:rPr lang="en-US" dirty="0" smtClean="0"/>
              <a:t>More power needed to operate RO unit</a:t>
            </a:r>
          </a:p>
          <a:p>
            <a:pPr>
              <a:defRPr/>
            </a:pPr>
            <a:r>
              <a:rPr lang="en-US" dirty="0" smtClean="0"/>
              <a:t>Limitations</a:t>
            </a:r>
          </a:p>
          <a:p>
            <a:pPr lvl="1">
              <a:defRPr/>
            </a:pPr>
            <a:r>
              <a:rPr lang="en-US" dirty="0" smtClean="0"/>
              <a:t>May not be widely available </a:t>
            </a:r>
          </a:p>
        </p:txBody>
      </p:sp>
      <p:sp>
        <p:nvSpPr>
          <p:cNvPr id="61443" name="Title 1"/>
          <p:cNvSpPr>
            <a:spLocks noGrp="1"/>
          </p:cNvSpPr>
          <p:nvPr>
            <p:ph type="title"/>
          </p:nvPr>
        </p:nvSpPr>
        <p:spPr>
          <a:ln/>
        </p:spPr>
        <p:txBody>
          <a:bodyPr/>
          <a:lstStyle/>
          <a:p>
            <a:r>
              <a:rPr lang="en-US" altLang="en-US" sz="2800" smtClean="0"/>
              <a:t>GRAY WATER REUSE</a:t>
            </a:r>
            <a:br>
              <a:rPr lang="en-US" altLang="en-US" sz="2800" smtClean="0"/>
            </a:br>
            <a:r>
              <a:rPr lang="en-US" altLang="en-US" sz="2800" smtClean="0"/>
              <a:t>Shower Water Reuse System</a:t>
            </a:r>
          </a:p>
        </p:txBody>
      </p:sp>
      <p:sp>
        <p:nvSpPr>
          <p:cNvPr id="614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2F8A78-801E-479F-BE36-5778D7350FF2}" type="slidenum">
              <a:rPr lang="en-US" altLang="en-US" smtClean="0"/>
              <a:pPr eaLnBrk="1" hangingPunct="1"/>
              <a:t>45</a:t>
            </a:fld>
            <a:endParaRPr lang="en-US" altLang="en-US" smtClean="0"/>
          </a:p>
        </p:txBody>
      </p:sp>
      <p:pic>
        <p:nvPicPr>
          <p:cNvPr id="61445" name="Picture 29" descr="DSCN0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2667000"/>
            <a:ext cx="21209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863" y="2819400"/>
            <a:ext cx="23447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9"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371600"/>
          <a:ext cx="8077200" cy="3336962"/>
        </p:xfrm>
        <a:graphic>
          <a:graphicData uri="http://schemas.openxmlformats.org/drawingml/2006/table">
            <a:tbl>
              <a:tblPr bandRow="1">
                <a:tableStyleId>{ED083AE6-46FA-4A59-8FB0-9F97EB10719F}</a:tableStyleId>
              </a:tblPr>
              <a:tblGrid>
                <a:gridCol w="2346886"/>
                <a:gridCol w="5730314"/>
              </a:tblGrid>
              <a:tr h="731502">
                <a:tc>
                  <a:txBody>
                    <a:bodyPr/>
                    <a:lstStyle/>
                    <a:p>
                      <a:r>
                        <a:rPr lang="en-US" sz="1400" dirty="0" smtClean="0"/>
                        <a:t>General Design Considerations</a:t>
                      </a:r>
                    </a:p>
                  </a:txBody>
                  <a:tcPr marL="89747" marR="89747" marT="45716" marB="45716"/>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Capacity to service number of personnel</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On site water supply and storage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Dedicated power</a:t>
                      </a:r>
                      <a:endParaRPr lang="en-US" sz="1400" dirty="0">
                        <a:latin typeface="Arial" pitchFamily="34" charset="0"/>
                        <a:cs typeface="Arial" pitchFamily="34" charset="0"/>
                      </a:endParaRPr>
                    </a:p>
                  </a:txBody>
                  <a:tcPr marL="89747" marR="89747" marT="45716" marB="45716"/>
                </a:tc>
              </a:tr>
              <a:tr h="827512">
                <a:tc>
                  <a:txBody>
                    <a:bodyPr/>
                    <a:lstStyle/>
                    <a:p>
                      <a:r>
                        <a:rPr lang="en-US" sz="1400" dirty="0" smtClean="0"/>
                        <a:t>Limitations</a:t>
                      </a:r>
                      <a:endParaRPr lang="en-US" sz="1400" dirty="0"/>
                    </a:p>
                  </a:txBody>
                  <a:tcPr marL="89747" marR="89747" marT="45716" marB="45716"/>
                </a:tc>
                <a:tc>
                  <a:txBody>
                    <a:bodyPr/>
                    <a:lstStyle/>
                    <a:p>
                      <a:pPr marL="0" marR="0" indent="0" algn="l" defTabSz="910544"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smtClean="0">
                          <a:latin typeface="+mn-lt"/>
                          <a:ea typeface="Calibri"/>
                          <a:cs typeface="Times New Roman"/>
                        </a:rPr>
                        <a:t>Higher level use requires increased treatment, equipment, and trained, skilled personnel</a:t>
                      </a:r>
                    </a:p>
                    <a:p>
                      <a:pPr marL="0" marR="0" indent="0" algn="l" defTabSz="910544"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smtClean="0">
                          <a:latin typeface="+mn-lt"/>
                          <a:ea typeface="Calibri"/>
                          <a:cs typeface="Times New Roman"/>
                        </a:rPr>
                        <a:t>Units are not yet widely available </a:t>
                      </a:r>
                    </a:p>
                  </a:txBody>
                  <a:tcPr marL="89747" marR="89747" marT="45716" marB="45716"/>
                </a:tc>
              </a:tr>
              <a:tr h="370811">
                <a:tc>
                  <a:txBody>
                    <a:bodyPr/>
                    <a:lstStyle/>
                    <a:p>
                      <a:r>
                        <a:rPr lang="en-US" sz="1400" dirty="0" smtClean="0"/>
                        <a:t>Recordkeeping, Reporting</a:t>
                      </a:r>
                      <a:endParaRPr lang="en-US" sz="1400" dirty="0"/>
                    </a:p>
                  </a:txBody>
                  <a:tcPr marL="89747" marR="89747" marT="45716" marB="45716"/>
                </a:tc>
                <a:tc>
                  <a:txBody>
                    <a:bodyPr/>
                    <a:lstStyle/>
                    <a:p>
                      <a:pPr>
                        <a:buFont typeface="Arial" pitchFamily="34" charset="0"/>
                        <a:buChar char="•"/>
                      </a:pPr>
                      <a:r>
                        <a:rPr lang="en-US" sz="1400" dirty="0" smtClean="0"/>
                        <a:t>Influent and effluent sampling</a:t>
                      </a:r>
                      <a:endParaRPr lang="en-US" sz="1400" dirty="0"/>
                    </a:p>
                  </a:txBody>
                  <a:tcPr marL="89747" marR="89747" marT="45716" marB="45716"/>
                </a:tc>
              </a:tr>
              <a:tr h="518145">
                <a:tc>
                  <a:txBody>
                    <a:bodyPr/>
                    <a:lstStyle/>
                    <a:p>
                      <a:r>
                        <a:rPr lang="en-US" sz="1400" dirty="0" smtClean="0"/>
                        <a:t>Capital Costs</a:t>
                      </a:r>
                      <a:endParaRPr lang="en-US" sz="1400" dirty="0"/>
                    </a:p>
                  </a:txBody>
                  <a:tcPr marL="89747" marR="89747" marT="45716" marB="45716"/>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Water storage tanks or bags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ea typeface="Calibri"/>
                          <a:cs typeface="Arial" pitchFamily="34" charset="0"/>
                        </a:rPr>
                        <a:t>Pumps, lines, treatment system</a:t>
                      </a:r>
                      <a:endParaRPr lang="en-US" sz="1400" dirty="0" smtClean="0"/>
                    </a:p>
                  </a:txBody>
                  <a:tcPr marL="89747" marR="89747" marT="45716" marB="45716"/>
                </a:tc>
              </a:tr>
              <a:tr h="370811">
                <a:tc>
                  <a:txBody>
                    <a:bodyPr/>
                    <a:lstStyle/>
                    <a:p>
                      <a:r>
                        <a:rPr lang="en-US" sz="1400" dirty="0" smtClean="0"/>
                        <a:t>O&amp;M Requirements</a:t>
                      </a:r>
                      <a:endParaRPr lang="en-US" sz="1400" dirty="0"/>
                    </a:p>
                  </a:txBody>
                  <a:tcPr marL="89747" marR="89747" marT="45716" marB="45716"/>
                </a:tc>
                <a:tc>
                  <a:txBody>
                    <a:bodyPr/>
                    <a:lstStyle/>
                    <a:p>
                      <a:pPr>
                        <a:buFont typeface="Arial" pitchFamily="34" charset="0"/>
                        <a:buChar char="•"/>
                      </a:pPr>
                      <a:r>
                        <a:rPr lang="en-US" sz="1400" dirty="0" smtClean="0"/>
                        <a:t>Mechanical</a:t>
                      </a:r>
                      <a:r>
                        <a:rPr lang="en-US" sz="1400" baseline="0" dirty="0" smtClean="0"/>
                        <a:t> maintenance</a:t>
                      </a:r>
                      <a:endParaRPr lang="en-US" sz="1400" dirty="0" smtClean="0"/>
                    </a:p>
                  </a:txBody>
                  <a:tcPr marL="89747" marR="89747" marT="45716" marB="45716"/>
                </a:tc>
              </a:tr>
              <a:tr h="518145">
                <a:tc>
                  <a:txBody>
                    <a:bodyPr/>
                    <a:lstStyle/>
                    <a:p>
                      <a:r>
                        <a:rPr lang="en-US" sz="1400" dirty="0" smtClean="0"/>
                        <a:t>Transfer/Closure</a:t>
                      </a:r>
                      <a:r>
                        <a:rPr lang="en-US" sz="1400" baseline="0" dirty="0" smtClean="0"/>
                        <a:t> Requirements</a:t>
                      </a:r>
                      <a:endParaRPr lang="en-US" sz="1400" dirty="0"/>
                    </a:p>
                  </a:txBody>
                  <a:tcPr marL="89747" marR="89747" marT="45716" marB="45716"/>
                </a:tc>
                <a:tc>
                  <a:txBody>
                    <a:bodyPr/>
                    <a:lstStyle/>
                    <a:p>
                      <a:pPr>
                        <a:buFont typeface="Arial" pitchFamily="34" charset="0"/>
                        <a:buChar char="•"/>
                      </a:pPr>
                      <a:r>
                        <a:rPr lang="en-US" sz="1400" dirty="0" smtClean="0"/>
                        <a:t>Draining and</a:t>
                      </a:r>
                      <a:r>
                        <a:rPr lang="en-US" sz="1400" baseline="0" dirty="0" smtClean="0"/>
                        <a:t> repacking system</a:t>
                      </a:r>
                      <a:endParaRPr lang="en-US" sz="1400" dirty="0" smtClean="0"/>
                    </a:p>
                  </a:txBody>
                  <a:tcPr marL="89747" marR="89747" marT="45716" marB="45716"/>
                </a:tc>
              </a:tr>
            </a:tbl>
          </a:graphicData>
        </a:graphic>
      </p:graphicFrame>
      <p:sp>
        <p:nvSpPr>
          <p:cNvPr id="62489" name="Title 4"/>
          <p:cNvSpPr>
            <a:spLocks noGrp="1"/>
          </p:cNvSpPr>
          <p:nvPr>
            <p:ph type="title"/>
          </p:nvPr>
        </p:nvSpPr>
        <p:spPr>
          <a:ln/>
        </p:spPr>
        <p:txBody>
          <a:bodyPr/>
          <a:lstStyle/>
          <a:p>
            <a:pPr eaLnBrk="1" hangingPunct="1"/>
            <a:r>
              <a:rPr lang="en-US" altLang="en-US" smtClean="0"/>
              <a:t>Shower Water Reuse System</a:t>
            </a:r>
          </a:p>
        </p:txBody>
      </p:sp>
      <p:sp>
        <p:nvSpPr>
          <p:cNvPr id="624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6A6380-09CA-4AA8-AE14-0145BC9473DE}" type="slidenum">
              <a:rPr lang="en-US" altLang="en-US" smtClean="0"/>
              <a:pPr eaLnBrk="1" hangingPunct="1"/>
              <a:t>46</a:t>
            </a:fld>
            <a:endParaRPr lang="en-US" altLang="en-US" smtClean="0"/>
          </a:p>
        </p:txBody>
      </p:sp>
      <p:sp>
        <p:nvSpPr>
          <p:cNvPr id="5"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Advantages</a:t>
            </a:r>
          </a:p>
          <a:p>
            <a:pPr lvl="1"/>
            <a:r>
              <a:rPr lang="en-US" altLang="en-US" dirty="0" smtClean="0"/>
              <a:t>Reuses up to 50% of gray water</a:t>
            </a:r>
          </a:p>
          <a:p>
            <a:pPr lvl="1"/>
            <a:r>
              <a:rPr lang="en-US" altLang="en-US" dirty="0" smtClean="0"/>
              <a:t>Integrated units commercially available</a:t>
            </a:r>
          </a:p>
          <a:p>
            <a:pPr lvl="1"/>
            <a:r>
              <a:rPr lang="en-US" altLang="en-US" dirty="0" smtClean="0"/>
              <a:t>Can be constructed with ad-hoc equipment</a:t>
            </a:r>
          </a:p>
          <a:p>
            <a:r>
              <a:rPr lang="en-US" altLang="en-US" dirty="0" smtClean="0"/>
              <a:t>Disadvantages</a:t>
            </a:r>
          </a:p>
          <a:p>
            <a:pPr lvl="1"/>
            <a:r>
              <a:rPr lang="en-US" altLang="en-US" dirty="0" smtClean="0"/>
              <a:t>High capital costs</a:t>
            </a:r>
          </a:p>
          <a:p>
            <a:pPr lvl="1"/>
            <a:r>
              <a:rPr lang="en-US" altLang="en-US" dirty="0" smtClean="0"/>
              <a:t>High maintenance</a:t>
            </a:r>
          </a:p>
          <a:p>
            <a:r>
              <a:rPr lang="en-US" altLang="en-US" dirty="0" smtClean="0"/>
              <a:t>Limitations</a:t>
            </a:r>
          </a:p>
          <a:p>
            <a:pPr lvl="1"/>
            <a:r>
              <a:rPr lang="en-US" altLang="en-US" dirty="0" smtClean="0"/>
              <a:t>Commercial units require contractor operation</a:t>
            </a:r>
          </a:p>
        </p:txBody>
      </p:sp>
      <p:sp>
        <p:nvSpPr>
          <p:cNvPr id="63491" name="Title 1"/>
          <p:cNvSpPr>
            <a:spLocks noGrp="1"/>
          </p:cNvSpPr>
          <p:nvPr>
            <p:ph type="title"/>
          </p:nvPr>
        </p:nvSpPr>
        <p:spPr>
          <a:ln/>
        </p:spPr>
        <p:txBody>
          <a:bodyPr/>
          <a:lstStyle/>
          <a:p>
            <a:r>
              <a:rPr lang="en-US" altLang="en-US" sz="2800" smtClean="0"/>
              <a:t>GRAY WATER REUSE</a:t>
            </a:r>
            <a:br>
              <a:rPr lang="en-US" altLang="en-US" sz="2800" smtClean="0"/>
            </a:br>
            <a:r>
              <a:rPr lang="en-US" altLang="en-US" sz="2800" smtClean="0"/>
              <a:t>Vehicle Wash Rack</a:t>
            </a:r>
          </a:p>
        </p:txBody>
      </p:sp>
      <p:sp>
        <p:nvSpPr>
          <p:cNvPr id="634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8FF639-3480-4161-87F4-DE646DE47E5C}" type="slidenum">
              <a:rPr lang="en-US" altLang="en-US" smtClean="0"/>
              <a:pPr eaLnBrk="1" hangingPunct="1"/>
              <a:t>47</a:t>
            </a:fld>
            <a:endParaRPr lang="en-US" altLang="en-US" smtClean="0"/>
          </a:p>
        </p:txBody>
      </p:sp>
      <p:pic>
        <p:nvPicPr>
          <p:cNvPr id="63493" name="Picture 2" descr="C:\Documents and Settings\U4CNEHGA\My Documents\AFG Trip\AFG 2011\Photos AFG 2011\KAF 08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2895600"/>
            <a:ext cx="3902075" cy="2925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p:cNvGraphicFramePr>
          <p:nvPr>
            <p:extLst>
              <p:ext uri="{D42A27DB-BD31-4B8C-83A1-F6EECF244321}">
                <p14:modId xmlns:p14="http://schemas.microsoft.com/office/powerpoint/2010/main" val="1132920526"/>
              </p:ext>
            </p:extLst>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9"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15225931"/>
              </p:ext>
            </p:extLst>
          </p:nvPr>
        </p:nvGraphicFramePr>
        <p:xfrm>
          <a:off x="533400" y="1371600"/>
          <a:ext cx="8077200" cy="3976852"/>
        </p:xfrm>
        <a:graphic>
          <a:graphicData uri="http://schemas.openxmlformats.org/drawingml/2006/table">
            <a:tbl>
              <a:tblPr bandRow="1">
                <a:tableStyleId>{ED083AE6-46FA-4A59-8FB0-9F97EB10719F}</a:tableStyleId>
              </a:tblPr>
              <a:tblGrid>
                <a:gridCol w="2346886"/>
                <a:gridCol w="5730314"/>
              </a:tblGrid>
              <a:tr h="1371503">
                <a:tc>
                  <a:txBody>
                    <a:bodyPr/>
                    <a:lstStyle/>
                    <a:p>
                      <a:r>
                        <a:rPr lang="en-US" sz="1400" dirty="0" smtClean="0"/>
                        <a:t>General Design Considerations</a:t>
                      </a:r>
                    </a:p>
                  </a:txBody>
                  <a:tcPr marL="89747" marR="89747" marT="45708" marB="45708"/>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Vehicle types and numbers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Wash requirements – muddy locales require increased washing frequency and generate greater silt volume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Area for wash rack and settling ponds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On site water storage</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Dedicated power</a:t>
                      </a:r>
                      <a:endParaRPr lang="en-US" sz="1400" dirty="0">
                        <a:latin typeface="Arial" pitchFamily="34" charset="0"/>
                        <a:cs typeface="Arial" pitchFamily="34" charset="0"/>
                      </a:endParaRPr>
                    </a:p>
                  </a:txBody>
                  <a:tcPr marL="89747" marR="89747" marT="45708" marB="45708"/>
                </a:tc>
              </a:tr>
              <a:tr h="827466">
                <a:tc>
                  <a:txBody>
                    <a:bodyPr/>
                    <a:lstStyle/>
                    <a:p>
                      <a:r>
                        <a:rPr lang="en-US" sz="1400" dirty="0" smtClean="0"/>
                        <a:t>Limitations</a:t>
                      </a:r>
                      <a:endParaRPr lang="en-US" sz="1400" dirty="0"/>
                    </a:p>
                  </a:txBody>
                  <a:tcPr marL="89747" marR="89747" marT="45708" marB="45708"/>
                </a:tc>
                <a:tc>
                  <a:txBody>
                    <a:bodyPr/>
                    <a:lstStyle/>
                    <a:p>
                      <a:pPr marL="0" marR="0" indent="0" algn="l" defTabSz="910544" rtl="0" eaLnBrk="1" fontAlgn="auto" latinLnBrk="0" hangingPunct="1">
                        <a:lnSpc>
                          <a:spcPct val="115000"/>
                        </a:lnSpc>
                        <a:spcBef>
                          <a:spcPts val="0"/>
                        </a:spcBef>
                        <a:spcAft>
                          <a:spcPts val="0"/>
                        </a:spcAft>
                        <a:buClrTx/>
                        <a:buSzTx/>
                        <a:buFont typeface="Arial" pitchFamily="34" charset="0"/>
                        <a:buChar char="•"/>
                        <a:tabLst/>
                        <a:defRPr/>
                      </a:pPr>
                      <a:r>
                        <a:rPr lang="en-US" sz="1400" dirty="0" smtClean="0">
                          <a:latin typeface="+mn-lt"/>
                          <a:ea typeface="Calibri"/>
                          <a:cs typeface="Times New Roman"/>
                        </a:rPr>
                        <a:t>Must have appropriate level</a:t>
                      </a:r>
                      <a:r>
                        <a:rPr lang="en-US" sz="1400" baseline="0" dirty="0" smtClean="0">
                          <a:latin typeface="+mn-lt"/>
                          <a:ea typeface="Calibri"/>
                          <a:cs typeface="Times New Roman"/>
                        </a:rPr>
                        <a:t> of use for recycled water</a:t>
                      </a:r>
                    </a:p>
                    <a:p>
                      <a:pPr marL="0" marR="0" indent="0" algn="l" defTabSz="910544"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smtClean="0">
                          <a:latin typeface="+mn-lt"/>
                          <a:ea typeface="Calibri"/>
                          <a:cs typeface="Times New Roman"/>
                        </a:rPr>
                        <a:t>Higher level use requires increased treatment, equipment, and trained, skilled personnel</a:t>
                      </a:r>
                    </a:p>
                  </a:txBody>
                  <a:tcPr marL="89747" marR="89747" marT="45708" marB="45708"/>
                </a:tc>
              </a:tr>
              <a:tr h="370748">
                <a:tc>
                  <a:txBody>
                    <a:bodyPr/>
                    <a:lstStyle/>
                    <a:p>
                      <a:r>
                        <a:rPr lang="en-US" sz="1400" dirty="0" smtClean="0"/>
                        <a:t>Recordkeeping, Reporting</a:t>
                      </a:r>
                      <a:endParaRPr lang="en-US" sz="1400" dirty="0"/>
                    </a:p>
                  </a:txBody>
                  <a:tcPr marL="89747" marR="89747" marT="45708" marB="45708"/>
                </a:tc>
                <a:tc>
                  <a:txBody>
                    <a:bodyPr/>
                    <a:lstStyle/>
                    <a:p>
                      <a:pPr>
                        <a:buFont typeface="Arial" pitchFamily="34" charset="0"/>
                        <a:buChar char="•"/>
                      </a:pPr>
                      <a:r>
                        <a:rPr lang="en-US" sz="1400" dirty="0" smtClean="0">
                          <a:solidFill>
                            <a:schemeClr val="tx1"/>
                          </a:solidFill>
                        </a:rPr>
                        <a:t>Possible</a:t>
                      </a:r>
                      <a:r>
                        <a:rPr lang="en-US" sz="1400" baseline="0" dirty="0" smtClean="0">
                          <a:solidFill>
                            <a:srgbClr val="FF0000"/>
                          </a:solidFill>
                        </a:rPr>
                        <a:t> </a:t>
                      </a:r>
                      <a:r>
                        <a:rPr lang="en-US" sz="1400" baseline="0" dirty="0" smtClean="0"/>
                        <a:t>i</a:t>
                      </a:r>
                      <a:r>
                        <a:rPr lang="en-US" sz="1400" dirty="0" smtClean="0"/>
                        <a:t>nfluent and effluent sampling</a:t>
                      </a:r>
                      <a:endParaRPr lang="en-US" sz="1400" dirty="0"/>
                    </a:p>
                  </a:txBody>
                  <a:tcPr marL="89747" marR="89747" marT="45708" marB="45708"/>
                </a:tc>
              </a:tr>
              <a:tr h="518112">
                <a:tc>
                  <a:txBody>
                    <a:bodyPr/>
                    <a:lstStyle/>
                    <a:p>
                      <a:r>
                        <a:rPr lang="en-US" sz="1400" dirty="0" smtClean="0"/>
                        <a:t>Capital Costs</a:t>
                      </a:r>
                      <a:endParaRPr lang="en-US" sz="1400" dirty="0"/>
                    </a:p>
                  </a:txBody>
                  <a:tcPr marL="89747" marR="89747" marT="45708" marB="45708"/>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Water storage tanks or bags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ea typeface="Calibri"/>
                          <a:cs typeface="Arial" pitchFamily="34" charset="0"/>
                        </a:rPr>
                        <a:t>Pumps, lines, treatment system</a:t>
                      </a:r>
                      <a:endParaRPr lang="en-US" sz="1400" dirty="0" smtClean="0"/>
                    </a:p>
                  </a:txBody>
                  <a:tcPr marL="89747" marR="89747" marT="45708" marB="45708"/>
                </a:tc>
              </a:tr>
              <a:tr h="370748">
                <a:tc>
                  <a:txBody>
                    <a:bodyPr/>
                    <a:lstStyle/>
                    <a:p>
                      <a:r>
                        <a:rPr lang="en-US" sz="1400" dirty="0" smtClean="0"/>
                        <a:t>O&amp;M Requirements</a:t>
                      </a:r>
                      <a:endParaRPr lang="en-US" sz="1400" dirty="0"/>
                    </a:p>
                  </a:txBody>
                  <a:tcPr marL="89747" marR="89747" marT="45708" marB="45708"/>
                </a:tc>
                <a:tc>
                  <a:txBody>
                    <a:bodyPr/>
                    <a:lstStyle/>
                    <a:p>
                      <a:pPr>
                        <a:buFont typeface="Arial" pitchFamily="34" charset="0"/>
                        <a:buChar char="•"/>
                      </a:pPr>
                      <a:r>
                        <a:rPr lang="en-US" sz="1400" dirty="0" smtClean="0"/>
                        <a:t>Mechanical</a:t>
                      </a:r>
                      <a:r>
                        <a:rPr lang="en-US" sz="1400" baseline="0" dirty="0" smtClean="0"/>
                        <a:t> maintenance</a:t>
                      </a:r>
                      <a:endParaRPr lang="en-US" sz="1400" dirty="0" smtClean="0"/>
                    </a:p>
                  </a:txBody>
                  <a:tcPr marL="89747" marR="89747" marT="45708" marB="45708"/>
                </a:tc>
              </a:tr>
              <a:tr h="518112">
                <a:tc>
                  <a:txBody>
                    <a:bodyPr/>
                    <a:lstStyle/>
                    <a:p>
                      <a:r>
                        <a:rPr lang="en-US" sz="1400" dirty="0" smtClean="0"/>
                        <a:t>Transfer/Closure</a:t>
                      </a:r>
                      <a:r>
                        <a:rPr lang="en-US" sz="1400" baseline="0" dirty="0" smtClean="0"/>
                        <a:t> Requirements</a:t>
                      </a:r>
                      <a:endParaRPr lang="en-US" sz="1400" dirty="0"/>
                    </a:p>
                  </a:txBody>
                  <a:tcPr marL="89747" marR="89747" marT="45708" marB="45708"/>
                </a:tc>
                <a:tc>
                  <a:txBody>
                    <a:bodyPr/>
                    <a:lstStyle/>
                    <a:p>
                      <a:pPr>
                        <a:buFont typeface="Arial" pitchFamily="34" charset="0"/>
                        <a:buChar char="•"/>
                      </a:pPr>
                      <a:r>
                        <a:rPr lang="en-US" sz="1400" dirty="0" smtClean="0"/>
                        <a:t>Wash rack removal</a:t>
                      </a:r>
                    </a:p>
                    <a:p>
                      <a:pPr>
                        <a:buFont typeface="Arial" pitchFamily="34" charset="0"/>
                        <a:buChar char="•"/>
                      </a:pPr>
                      <a:r>
                        <a:rPr lang="en-US" sz="1400" dirty="0" smtClean="0"/>
                        <a:t>Location reporting</a:t>
                      </a:r>
                    </a:p>
                  </a:txBody>
                  <a:tcPr marL="89747" marR="89747" marT="45708" marB="45708"/>
                </a:tc>
              </a:tr>
            </a:tbl>
          </a:graphicData>
        </a:graphic>
      </p:graphicFrame>
      <p:sp>
        <p:nvSpPr>
          <p:cNvPr id="64537" name="Title 4"/>
          <p:cNvSpPr>
            <a:spLocks noGrp="1"/>
          </p:cNvSpPr>
          <p:nvPr>
            <p:ph type="title"/>
          </p:nvPr>
        </p:nvSpPr>
        <p:spPr>
          <a:ln/>
        </p:spPr>
        <p:txBody>
          <a:bodyPr/>
          <a:lstStyle/>
          <a:p>
            <a:pPr eaLnBrk="1" hangingPunct="1"/>
            <a:r>
              <a:rPr lang="en-US" altLang="en-US" smtClean="0"/>
              <a:t>Vehicle Wash Rack</a:t>
            </a:r>
          </a:p>
        </p:txBody>
      </p:sp>
      <p:sp>
        <p:nvSpPr>
          <p:cNvPr id="6453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9DD84C-3135-432F-9613-6AF0A5783199}" type="slidenum">
              <a:rPr lang="en-US" altLang="en-US" smtClean="0"/>
              <a:pPr eaLnBrk="1" hangingPunct="1"/>
              <a:t>48</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FontTx/>
              <a:buNone/>
              <a:defRPr/>
            </a:pPr>
            <a:r>
              <a:rPr lang="en-US" dirty="0" smtClean="0"/>
              <a:t>Effective water and wastewater management can:</a:t>
            </a:r>
            <a:endParaRPr lang="en-US" dirty="0"/>
          </a:p>
          <a:p>
            <a:pPr>
              <a:defRPr/>
            </a:pPr>
            <a:r>
              <a:rPr lang="en-US" dirty="0" smtClean="0"/>
              <a:t>Act as a force multiplier: when fewer soldiers are needed to resupply water, more soldiers are available for the mission</a:t>
            </a:r>
          </a:p>
          <a:p>
            <a:pPr>
              <a:defRPr/>
            </a:pPr>
            <a:r>
              <a:rPr lang="en-US" dirty="0" smtClean="0"/>
              <a:t>Help meet mission requirements</a:t>
            </a:r>
          </a:p>
          <a:p>
            <a:pPr>
              <a:defRPr/>
            </a:pPr>
            <a:r>
              <a:rPr lang="en-US" dirty="0"/>
              <a:t>P</a:t>
            </a:r>
            <a:r>
              <a:rPr lang="en-US" dirty="0" smtClean="0"/>
              <a:t>revent health problems</a:t>
            </a:r>
          </a:p>
          <a:p>
            <a:pPr>
              <a:defRPr/>
            </a:pPr>
            <a:r>
              <a:rPr lang="en-US" dirty="0" smtClean="0"/>
              <a:t>Reduce water demand and wastewater generation, which decreases resupply risks and costs and increases security </a:t>
            </a:r>
            <a:endParaRPr lang="en-US" sz="2000" dirty="0" smtClean="0"/>
          </a:p>
          <a:p>
            <a:pPr>
              <a:defRPr/>
            </a:pPr>
            <a:r>
              <a:rPr lang="en-US" dirty="0" smtClean="0"/>
              <a:t>Demonstrate good stewardship of water resources</a:t>
            </a:r>
          </a:p>
          <a:p>
            <a:pPr>
              <a:defRPr/>
            </a:pPr>
            <a:r>
              <a:rPr lang="en-US" dirty="0" smtClean="0"/>
              <a:t>Minimize legal liability </a:t>
            </a:r>
          </a:p>
          <a:p>
            <a:pPr>
              <a:defRPr/>
            </a:pPr>
            <a:r>
              <a:rPr lang="en-US" dirty="0" smtClean="0"/>
              <a:t>Promote good relations with the HN and local communities</a:t>
            </a:r>
          </a:p>
        </p:txBody>
      </p:sp>
      <p:sp>
        <p:nvSpPr>
          <p:cNvPr id="65539" name="Title 1"/>
          <p:cNvSpPr>
            <a:spLocks noGrp="1"/>
          </p:cNvSpPr>
          <p:nvPr>
            <p:ph type="title"/>
          </p:nvPr>
        </p:nvSpPr>
        <p:spPr>
          <a:ln/>
        </p:spPr>
        <p:txBody>
          <a:bodyPr/>
          <a:lstStyle/>
          <a:p>
            <a:r>
              <a:rPr lang="en-US" altLang="en-US" smtClean="0"/>
              <a:t>Conclusions</a:t>
            </a:r>
          </a:p>
        </p:txBody>
      </p:sp>
      <p:sp>
        <p:nvSpPr>
          <p:cNvPr id="655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7E90E3-4AE2-41A8-9BA5-109CE8BA11AF}" type="slidenum">
              <a:rPr lang="en-US" altLang="en-US" smtClean="0"/>
              <a:pPr eaLnBrk="1" hangingPunct="1"/>
              <a:t>49</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77200" cy="5105400"/>
          </a:xfrm>
        </p:spPr>
        <p:txBody>
          <a:bodyPr>
            <a:noAutofit/>
          </a:bodyPr>
          <a:lstStyle/>
          <a:p>
            <a:pPr marL="0" indent="0">
              <a:buFontTx/>
              <a:buNone/>
              <a:defRPr/>
            </a:pPr>
            <a:r>
              <a:rPr lang="en-US" dirty="0" smtClean="0"/>
              <a:t>Effective water and wastewater management can:</a:t>
            </a:r>
            <a:endParaRPr lang="en-US" dirty="0"/>
          </a:p>
          <a:p>
            <a:pPr>
              <a:defRPr/>
            </a:pPr>
            <a:r>
              <a:rPr lang="en-US" dirty="0" smtClean="0"/>
              <a:t>Act as a force multiplier: when fewer soldiers are needed to resupply water, more soldiers are available for the mission</a:t>
            </a:r>
          </a:p>
          <a:p>
            <a:pPr>
              <a:defRPr/>
            </a:pPr>
            <a:r>
              <a:rPr lang="en-US" dirty="0" smtClean="0"/>
              <a:t>Help meet mission requirements</a:t>
            </a:r>
          </a:p>
          <a:p>
            <a:pPr>
              <a:defRPr/>
            </a:pPr>
            <a:r>
              <a:rPr lang="en-US" dirty="0"/>
              <a:t>P</a:t>
            </a:r>
            <a:r>
              <a:rPr lang="en-US" dirty="0" smtClean="0"/>
              <a:t>revent health problems</a:t>
            </a:r>
          </a:p>
          <a:p>
            <a:pPr>
              <a:defRPr/>
            </a:pPr>
            <a:r>
              <a:rPr lang="en-US" dirty="0" smtClean="0"/>
              <a:t>Reduce water demand and wastewater generation, which decreases resupply risks and costs and increases security </a:t>
            </a:r>
            <a:endParaRPr lang="en-US" sz="2000" dirty="0" smtClean="0"/>
          </a:p>
          <a:p>
            <a:pPr>
              <a:defRPr/>
            </a:pPr>
            <a:r>
              <a:rPr lang="en-US" dirty="0" smtClean="0"/>
              <a:t>Demonstrate good stewardship of water resources</a:t>
            </a:r>
          </a:p>
          <a:p>
            <a:pPr>
              <a:defRPr/>
            </a:pPr>
            <a:r>
              <a:rPr lang="en-US" dirty="0" smtClean="0"/>
              <a:t>Minimize legal liability </a:t>
            </a:r>
          </a:p>
          <a:p>
            <a:pPr>
              <a:defRPr/>
            </a:pPr>
            <a:r>
              <a:rPr lang="en-US" dirty="0" smtClean="0"/>
              <a:t>Promote good relations with the host nation (HN) and local communities</a:t>
            </a:r>
          </a:p>
        </p:txBody>
      </p:sp>
      <p:sp>
        <p:nvSpPr>
          <p:cNvPr id="14339" name="Title 1"/>
          <p:cNvSpPr>
            <a:spLocks noGrp="1"/>
          </p:cNvSpPr>
          <p:nvPr>
            <p:ph type="title"/>
          </p:nvPr>
        </p:nvSpPr>
        <p:spPr>
          <a:ln/>
        </p:spPr>
        <p:txBody>
          <a:bodyPr/>
          <a:lstStyle/>
          <a:p>
            <a:r>
              <a:rPr lang="en-US" altLang="en-US" smtClean="0"/>
              <a:t>Significance and Benefits</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0B1242-8E09-4F29-B209-C10034FFD47B}" type="slidenum">
              <a:rPr lang="en-US" altLang="en-US" smtClean="0"/>
              <a:pPr eaLnBrk="1" hangingPunct="1"/>
              <a:t>5</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43000" y="228600"/>
            <a:ext cx="7772400" cy="762000"/>
          </a:xfrm>
        </p:spPr>
        <p:txBody>
          <a:bodyPr/>
          <a:lstStyle/>
          <a:p>
            <a:r>
              <a:rPr lang="en-US" altLang="en-US" sz="2800" dirty="0" smtClean="0"/>
              <a:t>EXPEDIENT HUMAN WASTE DISPOSAL</a:t>
            </a:r>
          </a:p>
        </p:txBody>
      </p:sp>
      <p:sp>
        <p:nvSpPr>
          <p:cNvPr id="3" name="Content Placeholder 2"/>
          <p:cNvSpPr>
            <a:spLocks noGrp="1"/>
          </p:cNvSpPr>
          <p:nvPr>
            <p:ph sz="half" idx="1"/>
          </p:nvPr>
        </p:nvSpPr>
        <p:spPr/>
        <p:txBody>
          <a:bodyPr>
            <a:normAutofit fontScale="92500" lnSpcReduction="20000"/>
          </a:bodyPr>
          <a:lstStyle/>
          <a:p>
            <a:pPr>
              <a:defRPr/>
            </a:pPr>
            <a:r>
              <a:rPr lang="en-US" dirty="0" smtClean="0"/>
              <a:t>Advantages</a:t>
            </a:r>
          </a:p>
          <a:p>
            <a:pPr lvl="1">
              <a:defRPr/>
            </a:pPr>
            <a:r>
              <a:rPr lang="en-US" dirty="0" smtClean="0"/>
              <a:t>Immediate implementation </a:t>
            </a:r>
          </a:p>
          <a:p>
            <a:pPr lvl="1">
              <a:defRPr/>
            </a:pPr>
            <a:r>
              <a:rPr lang="en-US" dirty="0" smtClean="0"/>
              <a:t>Simple system</a:t>
            </a:r>
          </a:p>
          <a:p>
            <a:pPr>
              <a:defRPr/>
            </a:pPr>
            <a:r>
              <a:rPr lang="en-US" dirty="0" smtClean="0"/>
              <a:t>Disadvantages</a:t>
            </a:r>
          </a:p>
          <a:p>
            <a:pPr lvl="1">
              <a:defRPr/>
            </a:pPr>
            <a:r>
              <a:rPr lang="en-US" dirty="0" smtClean="0"/>
              <a:t>Only when other options not available</a:t>
            </a:r>
          </a:p>
          <a:p>
            <a:pPr lvl="1">
              <a:defRPr/>
            </a:pPr>
            <a:r>
              <a:rPr lang="en-US" dirty="0" smtClean="0"/>
              <a:t>Only for short term use</a:t>
            </a:r>
          </a:p>
          <a:p>
            <a:pPr lvl="1">
              <a:defRPr/>
            </a:pPr>
            <a:r>
              <a:rPr lang="en-US" dirty="0" smtClean="0"/>
              <a:t>Can attract vectors or pests</a:t>
            </a:r>
          </a:p>
          <a:p>
            <a:pPr>
              <a:defRPr/>
            </a:pPr>
            <a:r>
              <a:rPr lang="en-US" dirty="0" smtClean="0"/>
              <a:t>Limitations</a:t>
            </a:r>
          </a:p>
          <a:p>
            <a:pPr lvl="1">
              <a:defRPr/>
            </a:pPr>
            <a:r>
              <a:rPr lang="en-US" dirty="0" smtClean="0"/>
              <a:t>Requires periodic relocation</a:t>
            </a:r>
          </a:p>
        </p:txBody>
      </p:sp>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a:t>
                      </a:r>
                      <a:r>
                        <a:rPr lang="en-US" sz="1800" b="0" baseline="0" dirty="0" smtClean="0">
                          <a:solidFill>
                            <a:schemeClr val="tx1"/>
                          </a:solidFill>
                        </a:rPr>
                        <a:t> </a:t>
                      </a:r>
                      <a:r>
                        <a:rPr lang="en-US" sz="1800" b="0" dirty="0" smtClean="0">
                          <a:solidFill>
                            <a:schemeClr val="tx1"/>
                          </a:solidFill>
                        </a:rPr>
                        <a:t>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0000"/>
                    </a:solidFill>
                  </a:tcPr>
                </a:tc>
              </a:tr>
            </a:tbl>
          </a:graphicData>
        </a:graphic>
      </p:graphicFrame>
      <p:pic>
        <p:nvPicPr>
          <p:cNvPr id="8" name="Picture 5"/>
          <p:cNvPicPr>
            <a:picLocks noChangeAspect="1" noChangeArrowheads="1"/>
          </p:cNvPicPr>
          <p:nvPr/>
        </p:nvPicPr>
        <p:blipFill>
          <a:blip r:embed="rId3"/>
          <a:srcRect/>
          <a:stretch>
            <a:fillRect/>
          </a:stretch>
        </p:blipFill>
        <p:spPr bwMode="auto">
          <a:xfrm>
            <a:off x="4622800" y="2743200"/>
            <a:ext cx="4292600" cy="2971800"/>
          </a:xfrm>
          <a:prstGeom prst="rect">
            <a:avLst/>
          </a:prstGeom>
          <a:ln>
            <a:noFill/>
          </a:ln>
          <a:effectLst>
            <a:outerShdw blurRad="292100" dist="139700" dir="2700000" algn="tl" rotWithShape="0">
              <a:srgbClr val="333333">
                <a:alpha val="65000"/>
              </a:srgbClr>
            </a:outerShdw>
          </a:effectLst>
        </p:spPr>
      </p:pic>
      <p:sp>
        <p:nvSpPr>
          <p:cNvPr id="3995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4272A43-6A23-4C7B-9D83-781EB2C3AE4A}" type="slidenum">
              <a:rPr lang="en-US" altLang="en-US"/>
              <a:pPr algn="r" eaLnBrk="1" hangingPunct="1"/>
              <a:t>50</a:t>
            </a:fld>
            <a:endParaRPr lang="en-US" altLang="en-US"/>
          </a:p>
        </p:txBody>
      </p:sp>
      <p:sp>
        <p:nvSpPr>
          <p:cNvPr id="9"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ln/>
        </p:spPr>
        <p:txBody>
          <a:bodyPr/>
          <a:lstStyle/>
          <a:p>
            <a:pPr eaLnBrk="1" hangingPunct="1"/>
            <a:r>
              <a:rPr lang="en-US" altLang="en-US" smtClean="0"/>
              <a:t>Expedient Latrines</a:t>
            </a:r>
          </a:p>
        </p:txBody>
      </p:sp>
      <p:pic>
        <p:nvPicPr>
          <p:cNvPr id="17412" name="Picture 2"/>
          <p:cNvPicPr>
            <a:picLocks noChangeAspect="1" noChangeArrowheads="1"/>
          </p:cNvPicPr>
          <p:nvPr/>
        </p:nvPicPr>
        <p:blipFill>
          <a:blip r:embed="rId3" cstate="screen"/>
          <a:srcRect/>
          <a:stretch>
            <a:fillRect/>
          </a:stretch>
        </p:blipFill>
        <p:spPr bwMode="auto">
          <a:xfrm>
            <a:off x="228600" y="1447800"/>
            <a:ext cx="2895600" cy="2021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3" name="Picture 3"/>
          <p:cNvPicPr>
            <a:picLocks noChangeAspect="1" noChangeArrowheads="1"/>
          </p:cNvPicPr>
          <p:nvPr/>
        </p:nvPicPr>
        <p:blipFill>
          <a:blip r:embed="rId4" cstate="screen"/>
          <a:srcRect/>
          <a:stretch>
            <a:fillRect/>
          </a:stretch>
        </p:blipFill>
        <p:spPr bwMode="auto">
          <a:xfrm>
            <a:off x="3429000" y="1797050"/>
            <a:ext cx="5562600" cy="155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5" name="Picture 6"/>
          <p:cNvPicPr>
            <a:picLocks noChangeAspect="1" noChangeArrowheads="1"/>
          </p:cNvPicPr>
          <p:nvPr/>
        </p:nvPicPr>
        <p:blipFill>
          <a:blip r:embed="rId5" cstate="screen"/>
          <a:srcRect/>
          <a:stretch>
            <a:fillRect/>
          </a:stretch>
        </p:blipFill>
        <p:spPr bwMode="auto">
          <a:xfrm>
            <a:off x="4876800" y="3868737"/>
            <a:ext cx="4086225" cy="2836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6" name="TextBox 5"/>
          <p:cNvSpPr txBox="1">
            <a:spLocks noChangeArrowheads="1"/>
          </p:cNvSpPr>
          <p:nvPr/>
        </p:nvSpPr>
        <p:spPr bwMode="auto">
          <a:xfrm>
            <a:off x="3352800" y="1371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Cross Tree Latrine </a:t>
            </a:r>
          </a:p>
        </p:txBody>
      </p:sp>
      <p:sp>
        <p:nvSpPr>
          <p:cNvPr id="40967" name="TextBox 5"/>
          <p:cNvSpPr txBox="1">
            <a:spLocks noChangeArrowheads="1"/>
          </p:cNvSpPr>
          <p:nvPr/>
        </p:nvSpPr>
        <p:spPr bwMode="auto">
          <a:xfrm>
            <a:off x="4876800" y="3505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Deep Pit Latrine</a:t>
            </a:r>
          </a:p>
        </p:txBody>
      </p:sp>
      <p:sp>
        <p:nvSpPr>
          <p:cNvPr id="40968" name="TextBox 5"/>
          <p:cNvSpPr txBox="1">
            <a:spLocks noChangeArrowheads="1"/>
          </p:cNvSpPr>
          <p:nvPr/>
        </p:nvSpPr>
        <p:spPr bwMode="auto">
          <a:xfrm>
            <a:off x="457200" y="3581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Mound Latrine</a:t>
            </a:r>
          </a:p>
        </p:txBody>
      </p:sp>
      <p:sp>
        <p:nvSpPr>
          <p:cNvPr id="40969" name="TextBox 5"/>
          <p:cNvSpPr txBox="1">
            <a:spLocks noChangeArrowheads="1"/>
          </p:cNvSpPr>
          <p:nvPr/>
        </p:nvSpPr>
        <p:spPr bwMode="auto">
          <a:xfrm>
            <a:off x="152400" y="1066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Cat Hole Latrine</a:t>
            </a:r>
          </a:p>
        </p:txBody>
      </p:sp>
      <p:pic>
        <p:nvPicPr>
          <p:cNvPr id="2050" name="Picture 2"/>
          <p:cNvPicPr>
            <a:picLocks noChangeAspect="1" noChangeArrowheads="1"/>
          </p:cNvPicPr>
          <p:nvPr/>
        </p:nvPicPr>
        <p:blipFill>
          <a:blip r:embed="rId6" cstate="print"/>
          <a:srcRect/>
          <a:stretch>
            <a:fillRect/>
          </a:stretch>
        </p:blipFill>
        <p:spPr bwMode="auto">
          <a:xfrm>
            <a:off x="398929" y="3962400"/>
            <a:ext cx="3868271" cy="2684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ln/>
        </p:spPr>
        <p:txBody>
          <a:bodyPr/>
          <a:lstStyle/>
          <a:p>
            <a:pPr eaLnBrk="1" hangingPunct="1"/>
            <a:r>
              <a:rPr lang="en-US" altLang="en-US" smtClean="0"/>
              <a:t>Expedient Latrines</a:t>
            </a:r>
          </a:p>
        </p:txBody>
      </p:sp>
      <p:pic>
        <p:nvPicPr>
          <p:cNvPr id="18436" name="Picture 2"/>
          <p:cNvPicPr>
            <a:picLocks noChangeAspect="1" noChangeArrowheads="1"/>
          </p:cNvPicPr>
          <p:nvPr/>
        </p:nvPicPr>
        <p:blipFill>
          <a:blip r:embed="rId3" cstate="screen"/>
          <a:srcRect/>
          <a:stretch>
            <a:fillRect/>
          </a:stretch>
        </p:blipFill>
        <p:spPr bwMode="auto">
          <a:xfrm>
            <a:off x="552450" y="1828800"/>
            <a:ext cx="2647950" cy="2270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7" name="Picture 3"/>
          <p:cNvPicPr>
            <a:picLocks noChangeAspect="1" noChangeArrowheads="1"/>
          </p:cNvPicPr>
          <p:nvPr/>
        </p:nvPicPr>
        <p:blipFill>
          <a:blip r:embed="rId4" cstate="screen"/>
          <a:srcRect/>
          <a:stretch>
            <a:fillRect/>
          </a:stretch>
        </p:blipFill>
        <p:spPr bwMode="auto">
          <a:xfrm>
            <a:off x="4876800" y="1676400"/>
            <a:ext cx="3733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8" name="Picture 4"/>
          <p:cNvPicPr>
            <a:picLocks noChangeAspect="1" noChangeArrowheads="1"/>
          </p:cNvPicPr>
          <p:nvPr/>
        </p:nvPicPr>
        <p:blipFill>
          <a:blip r:embed="rId5" cstate="screen"/>
          <a:srcRect/>
          <a:stretch>
            <a:fillRect/>
          </a:stretch>
        </p:blipFill>
        <p:spPr bwMode="auto">
          <a:xfrm>
            <a:off x="3617912" y="4322762"/>
            <a:ext cx="3697288" cy="2459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0" name="TextBox 5"/>
          <p:cNvSpPr txBox="1">
            <a:spLocks noChangeArrowheads="1"/>
          </p:cNvSpPr>
          <p:nvPr/>
        </p:nvSpPr>
        <p:spPr bwMode="auto">
          <a:xfrm>
            <a:off x="4724400" y="1295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Multiple-Station Burn Out Latrines</a:t>
            </a:r>
          </a:p>
        </p:txBody>
      </p:sp>
      <p:sp>
        <p:nvSpPr>
          <p:cNvPr id="41991" name="TextBox 5"/>
          <p:cNvSpPr txBox="1">
            <a:spLocks noChangeArrowheads="1"/>
          </p:cNvSpPr>
          <p:nvPr/>
        </p:nvSpPr>
        <p:spPr bwMode="auto">
          <a:xfrm>
            <a:off x="457200" y="14478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Burn Out Latrine </a:t>
            </a:r>
          </a:p>
        </p:txBody>
      </p:sp>
      <p:sp>
        <p:nvSpPr>
          <p:cNvPr id="41992" name="TextBox 5"/>
          <p:cNvSpPr txBox="1">
            <a:spLocks noChangeArrowheads="1"/>
          </p:cNvSpPr>
          <p:nvPr/>
        </p:nvSpPr>
        <p:spPr bwMode="auto">
          <a:xfrm>
            <a:off x="3617913" y="39624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a:t>Typical Pail Latrines</a:t>
            </a:r>
          </a:p>
        </p:txBody>
      </p:sp>
      <p:sp>
        <p:nvSpPr>
          <p:cNvPr id="10"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371600"/>
          <a:ext cx="8077200" cy="3822866"/>
        </p:xfrm>
        <a:graphic>
          <a:graphicData uri="http://schemas.openxmlformats.org/drawingml/2006/table">
            <a:tbl>
              <a:tblPr bandRow="1">
                <a:tableStyleId>{ED083AE6-46FA-4A59-8FB0-9F97EB10719F}</a:tableStyleId>
              </a:tblPr>
              <a:tblGrid>
                <a:gridCol w="2346886"/>
                <a:gridCol w="5730314"/>
              </a:tblGrid>
              <a:tr h="731454">
                <a:tc>
                  <a:txBody>
                    <a:bodyPr/>
                    <a:lstStyle/>
                    <a:p>
                      <a:r>
                        <a:rPr lang="en-US" sz="1400" dirty="0" smtClean="0"/>
                        <a:t>General Design Considerations</a:t>
                      </a:r>
                    </a:p>
                  </a:txBody>
                  <a:tcPr marL="89747" marR="89747" marT="45707" marB="45707"/>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ea typeface="Calibri"/>
                          <a:cs typeface="Arial" pitchFamily="34" charset="0"/>
                        </a:rPr>
                        <a:t>Volume and area</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Soil percolation rates</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Downwind from living areas</a:t>
                      </a:r>
                      <a:r>
                        <a:rPr lang="en-US" sz="1400" baseline="0" dirty="0" smtClean="0">
                          <a:latin typeface="Arial" pitchFamily="34" charset="0"/>
                          <a:cs typeface="Arial" pitchFamily="34" charset="0"/>
                        </a:rPr>
                        <a:t> for odor and vector control</a:t>
                      </a:r>
                      <a:endParaRPr lang="en-US" sz="1400" dirty="0">
                        <a:latin typeface="Arial" pitchFamily="34" charset="0"/>
                        <a:cs typeface="Arial" pitchFamily="34" charset="0"/>
                      </a:endParaRPr>
                    </a:p>
                  </a:txBody>
                  <a:tcPr marL="89747" marR="89747" marT="45707" marB="45707"/>
                </a:tc>
              </a:tr>
              <a:tr h="582111">
                <a:tc>
                  <a:txBody>
                    <a:bodyPr/>
                    <a:lstStyle/>
                    <a:p>
                      <a:r>
                        <a:rPr lang="en-US" sz="1400" dirty="0" smtClean="0"/>
                        <a:t>Limitations</a:t>
                      </a:r>
                      <a:endParaRPr lang="en-US" sz="1400" dirty="0"/>
                    </a:p>
                  </a:txBody>
                  <a:tcPr marL="89747" marR="89747" marT="45707" marB="45707"/>
                </a:tc>
                <a:tc>
                  <a:txBody>
                    <a:bodyPr/>
                    <a:lstStyle/>
                    <a:p>
                      <a:pPr marL="0" marR="0">
                        <a:lnSpc>
                          <a:spcPct val="115000"/>
                        </a:lnSpc>
                        <a:spcBef>
                          <a:spcPts val="0"/>
                        </a:spcBef>
                        <a:spcAft>
                          <a:spcPts val="0"/>
                        </a:spcAft>
                        <a:buFont typeface="Arial" pitchFamily="34" charset="0"/>
                        <a:buChar char="•"/>
                      </a:pPr>
                      <a:r>
                        <a:rPr lang="en-US" sz="1400" dirty="0" smtClean="0">
                          <a:latin typeface="Arial(W1)" pitchFamily="34" charset="0"/>
                          <a:ea typeface="Calibri"/>
                          <a:cs typeface="Times New Roman"/>
                        </a:rPr>
                        <a:t>Only for short</a:t>
                      </a:r>
                      <a:r>
                        <a:rPr lang="en-US" sz="1400" baseline="0" dirty="0" smtClean="0">
                          <a:latin typeface="Arial(W1)" pitchFamily="34" charset="0"/>
                          <a:ea typeface="Calibri"/>
                          <a:cs typeface="Times New Roman"/>
                        </a:rPr>
                        <a:t> term use</a:t>
                      </a:r>
                    </a:p>
                    <a:p>
                      <a:pPr marL="0" marR="0">
                        <a:lnSpc>
                          <a:spcPct val="115000"/>
                        </a:lnSpc>
                        <a:spcBef>
                          <a:spcPts val="0"/>
                        </a:spcBef>
                        <a:spcAft>
                          <a:spcPts val="0"/>
                        </a:spcAft>
                        <a:buFont typeface="Arial" pitchFamily="34" charset="0"/>
                        <a:buChar char="•"/>
                      </a:pPr>
                      <a:r>
                        <a:rPr lang="en-US" sz="1400" baseline="0" dirty="0" smtClean="0">
                          <a:latin typeface="Arial(W1)" pitchFamily="34" charset="0"/>
                          <a:ea typeface="Calibri"/>
                          <a:cs typeface="Times New Roman"/>
                        </a:rPr>
                        <a:t>Requires periodic relocation</a:t>
                      </a:r>
                      <a:endParaRPr lang="en-US" sz="1400" dirty="0">
                        <a:latin typeface="Arial(W1)" pitchFamily="34" charset="0"/>
                        <a:ea typeface="Calibri"/>
                        <a:cs typeface="Times New Roman"/>
                      </a:endParaRPr>
                    </a:p>
                  </a:txBody>
                  <a:tcPr marL="89747" marR="89747" marT="45707" marB="45707"/>
                </a:tc>
              </a:tr>
              <a:tr h="370734">
                <a:tc>
                  <a:txBody>
                    <a:bodyPr/>
                    <a:lstStyle/>
                    <a:p>
                      <a:r>
                        <a:rPr lang="en-US" sz="1400" dirty="0" smtClean="0"/>
                        <a:t>Recordkeeping, Reporting</a:t>
                      </a:r>
                      <a:endParaRPr lang="en-US" sz="1400" dirty="0"/>
                    </a:p>
                  </a:txBody>
                  <a:tcPr marL="89747" marR="89747" marT="45707" marB="45707"/>
                </a:tc>
                <a:tc>
                  <a:txBody>
                    <a:bodyPr/>
                    <a:lstStyle/>
                    <a:p>
                      <a:pPr>
                        <a:buFont typeface="Arial" pitchFamily="34" charset="0"/>
                        <a:buChar char="•"/>
                      </a:pPr>
                      <a:r>
                        <a:rPr lang="en-US" sz="1400" dirty="0" smtClean="0"/>
                        <a:t>Latrine</a:t>
                      </a:r>
                      <a:r>
                        <a:rPr lang="en-US" sz="1400" baseline="0" dirty="0" smtClean="0"/>
                        <a:t> </a:t>
                      </a:r>
                      <a:r>
                        <a:rPr lang="en-US" sz="1400" dirty="0" smtClean="0"/>
                        <a:t>location</a:t>
                      </a:r>
                      <a:endParaRPr lang="en-US" sz="1400" dirty="0"/>
                    </a:p>
                  </a:txBody>
                  <a:tcPr marL="89747" marR="89747" marT="45707" marB="45707"/>
                </a:tc>
              </a:tr>
              <a:tr h="370734">
                <a:tc>
                  <a:txBody>
                    <a:bodyPr/>
                    <a:lstStyle/>
                    <a:p>
                      <a:r>
                        <a:rPr lang="en-US" sz="1400" dirty="0" smtClean="0"/>
                        <a:t>Capital Costs</a:t>
                      </a:r>
                      <a:endParaRPr lang="en-US" sz="1400" dirty="0"/>
                    </a:p>
                  </a:txBody>
                  <a:tcPr marL="89747" marR="89747" marT="45707" marB="45707"/>
                </a:tc>
                <a:tc>
                  <a:txBody>
                    <a:bodyPr/>
                    <a:lstStyle/>
                    <a:p>
                      <a:pPr>
                        <a:buFont typeface="Arial" pitchFamily="34" charset="0"/>
                        <a:buChar char="•"/>
                      </a:pPr>
                      <a:r>
                        <a:rPr lang="en-US" sz="1400" dirty="0" smtClean="0"/>
                        <a:t>Minimal</a:t>
                      </a:r>
                      <a:endParaRPr lang="en-US" sz="1400" dirty="0"/>
                    </a:p>
                  </a:txBody>
                  <a:tcPr marL="89747" marR="89747" marT="45707" marB="45707"/>
                </a:tc>
              </a:tr>
              <a:tr h="518107">
                <a:tc>
                  <a:txBody>
                    <a:bodyPr/>
                    <a:lstStyle/>
                    <a:p>
                      <a:r>
                        <a:rPr lang="en-US" sz="1400" dirty="0" smtClean="0"/>
                        <a:t>O&amp;M Requirements</a:t>
                      </a:r>
                      <a:endParaRPr lang="en-US" sz="1400" dirty="0"/>
                    </a:p>
                  </a:txBody>
                  <a:tcPr marL="89747" marR="89747" marT="45707" marB="45707"/>
                </a:tc>
                <a:tc>
                  <a:txBody>
                    <a:bodyPr/>
                    <a:lstStyle/>
                    <a:p>
                      <a:pPr>
                        <a:buFont typeface="Arial" pitchFamily="34" charset="0"/>
                        <a:buChar char="•"/>
                      </a:pPr>
                      <a:r>
                        <a:rPr lang="en-US" sz="1400" dirty="0" smtClean="0"/>
                        <a:t>Lime for daily</a:t>
                      </a:r>
                      <a:r>
                        <a:rPr lang="en-US" sz="1400" baseline="0" dirty="0" smtClean="0"/>
                        <a:t> covering of waste</a:t>
                      </a:r>
                    </a:p>
                    <a:p>
                      <a:pPr>
                        <a:buFont typeface="Arial" pitchFamily="34" charset="0"/>
                        <a:buChar char="•"/>
                      </a:pPr>
                      <a:r>
                        <a:rPr lang="en-US" sz="1400" baseline="0" dirty="0" smtClean="0"/>
                        <a:t>Daily waste burning may be required</a:t>
                      </a:r>
                    </a:p>
                  </a:txBody>
                  <a:tcPr marL="89747" marR="89747" marT="45707" marB="45707"/>
                </a:tc>
              </a:tr>
              <a:tr h="518107">
                <a:tc>
                  <a:txBody>
                    <a:bodyPr/>
                    <a:lstStyle/>
                    <a:p>
                      <a:r>
                        <a:rPr lang="en-US" sz="1400" dirty="0" smtClean="0"/>
                        <a:t>Transfer/Closure</a:t>
                      </a:r>
                      <a:r>
                        <a:rPr lang="en-US" sz="1400" baseline="0" dirty="0" smtClean="0"/>
                        <a:t> Requirements</a:t>
                      </a:r>
                      <a:endParaRPr lang="en-US" sz="1400" dirty="0"/>
                    </a:p>
                  </a:txBody>
                  <a:tcPr marL="89747" marR="89747" marT="45707" marB="45707"/>
                </a:tc>
                <a:tc>
                  <a:txBody>
                    <a:bodyPr/>
                    <a:lstStyle/>
                    <a:p>
                      <a:pPr>
                        <a:buFont typeface="Arial" pitchFamily="34" charset="0"/>
                        <a:buChar char="•"/>
                      </a:pPr>
                      <a:r>
                        <a:rPr lang="en-US" sz="1400" dirty="0" smtClean="0"/>
                        <a:t>Burial</a:t>
                      </a:r>
                    </a:p>
                    <a:p>
                      <a:pPr>
                        <a:buFont typeface="Arial" pitchFamily="34" charset="0"/>
                        <a:buChar char="•"/>
                      </a:pPr>
                      <a:r>
                        <a:rPr lang="en-US" sz="1400" dirty="0" smtClean="0"/>
                        <a:t>Location marking or reporting</a:t>
                      </a:r>
                    </a:p>
                  </a:txBody>
                  <a:tcPr marL="89747" marR="89747" marT="45707" marB="45707"/>
                </a:tc>
              </a:tr>
              <a:tr h="731454">
                <a:tc>
                  <a:txBody>
                    <a:bodyPr/>
                    <a:lstStyle/>
                    <a:p>
                      <a:r>
                        <a:rPr lang="en-US" sz="1400" dirty="0" smtClean="0"/>
                        <a:t>References</a:t>
                      </a:r>
                      <a:endParaRPr lang="en-US" sz="1400" dirty="0"/>
                    </a:p>
                  </a:txBody>
                  <a:tcPr marL="89747" marR="89747" marT="45707" marB="45707"/>
                </a:tc>
                <a:tc>
                  <a:txBody>
                    <a:bodyPr/>
                    <a:lstStyle/>
                    <a:p>
                      <a:pPr marL="0" indent="-230188" algn="l" defTabSz="910544" rtl="0" eaLnBrk="1" latinLnBrk="0" hangingPunct="1">
                        <a:spcBef>
                          <a:spcPts val="0"/>
                        </a:spcBef>
                        <a:buFont typeface="Arial" pitchFamily="34" charset="0"/>
                        <a:buChar char="•"/>
                      </a:pPr>
                      <a:r>
                        <a:rPr lang="en-US" sz="1400" kern="1200" dirty="0" smtClean="0">
                          <a:solidFill>
                            <a:schemeClr val="tx1"/>
                          </a:solidFill>
                          <a:latin typeface="+mn-lt"/>
                          <a:ea typeface="+mn-ea"/>
                          <a:cs typeface="+mn-cs"/>
                        </a:rPr>
                        <a:t>U.S. Army, Guidelines for Field Waste Management, Technical Bulletin Medical (TB MED) 593, September 2006</a:t>
                      </a:r>
                    </a:p>
                    <a:p>
                      <a:pPr marL="0" indent="-230188" algn="l" defTabSz="910544" rtl="0" eaLnBrk="1" latinLnBrk="0" hangingPunct="1">
                        <a:spcBef>
                          <a:spcPts val="0"/>
                        </a:spcBef>
                        <a:buFont typeface="Arial" pitchFamily="34" charset="0"/>
                        <a:buChar char="•"/>
                      </a:pPr>
                      <a:r>
                        <a:rPr lang="en-US" sz="1400" kern="1200" dirty="0" smtClean="0">
                          <a:solidFill>
                            <a:schemeClr val="tx1"/>
                          </a:solidFill>
                          <a:latin typeface="+mn-lt"/>
                          <a:ea typeface="+mn-ea"/>
                          <a:cs typeface="+mn-cs"/>
                        </a:rPr>
                        <a:t>Air</a:t>
                      </a:r>
                      <a:r>
                        <a:rPr lang="en-US" sz="1400" kern="1200" baseline="0" dirty="0" smtClean="0">
                          <a:solidFill>
                            <a:schemeClr val="tx1"/>
                          </a:solidFill>
                          <a:latin typeface="+mn-lt"/>
                          <a:ea typeface="+mn-ea"/>
                          <a:cs typeface="+mn-cs"/>
                        </a:rPr>
                        <a:t> Force Pamphlet 10-219, Volume 7, 9 June 2008</a:t>
                      </a:r>
                      <a:endParaRPr lang="en-US" sz="1400" kern="1200" dirty="0" smtClean="0">
                        <a:solidFill>
                          <a:schemeClr val="tx1"/>
                        </a:solidFill>
                        <a:latin typeface="+mn-lt"/>
                        <a:ea typeface="+mn-ea"/>
                        <a:cs typeface="+mn-cs"/>
                      </a:endParaRPr>
                    </a:p>
                  </a:txBody>
                  <a:tcPr marL="89747" marR="89747" marT="45707" marB="45707"/>
                </a:tc>
              </a:tr>
            </a:tbl>
          </a:graphicData>
        </a:graphic>
      </p:graphicFrame>
      <p:sp>
        <p:nvSpPr>
          <p:cNvPr id="43036" name="Title 4"/>
          <p:cNvSpPr>
            <a:spLocks noGrp="1"/>
          </p:cNvSpPr>
          <p:nvPr>
            <p:ph type="title"/>
          </p:nvPr>
        </p:nvSpPr>
        <p:spPr>
          <a:ln/>
        </p:spPr>
        <p:txBody>
          <a:bodyPr/>
          <a:lstStyle/>
          <a:p>
            <a:pPr eaLnBrk="1" hangingPunct="1"/>
            <a:r>
              <a:rPr lang="en-US" altLang="en-US" smtClean="0"/>
              <a:t>Latrines</a:t>
            </a:r>
          </a:p>
        </p:txBody>
      </p:sp>
      <p:sp>
        <p:nvSpPr>
          <p:cNvPr id="4303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0296B6-5A65-4EAE-BF72-C164843D2918}" type="slidenum">
              <a:rPr lang="en-US" altLang="en-US" smtClean="0"/>
              <a:pPr eaLnBrk="1" hangingPunct="1"/>
              <a:t>53</a:t>
            </a:fld>
            <a:endParaRPr lang="en-US" altLang="en-US" smtClean="0"/>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smtClean="0"/>
              <a:t>Work with medical officer to evaluate water quality and potential use and reuse</a:t>
            </a:r>
          </a:p>
          <a:p>
            <a:r>
              <a:rPr lang="en-US" altLang="en-US" sz="2000" dirty="0" smtClean="0"/>
              <a:t>Make recommendations on</a:t>
            </a:r>
          </a:p>
          <a:p>
            <a:pPr lvl="1"/>
            <a:r>
              <a:rPr lang="en-US" altLang="en-US" sz="1800" dirty="0" smtClean="0"/>
              <a:t>Suitable treatment technology</a:t>
            </a:r>
          </a:p>
          <a:p>
            <a:pPr lvl="1"/>
            <a:r>
              <a:rPr lang="en-US" altLang="en-US" sz="1800" dirty="0" smtClean="0"/>
              <a:t>Potable water source</a:t>
            </a:r>
          </a:p>
          <a:p>
            <a:pPr lvl="1"/>
            <a:r>
              <a:rPr lang="en-US" altLang="en-US" sz="1800" dirty="0" smtClean="0"/>
              <a:t>Water conservation practices</a:t>
            </a:r>
          </a:p>
          <a:p>
            <a:pPr lvl="1"/>
            <a:r>
              <a:rPr lang="en-US" altLang="en-US" sz="1800" dirty="0"/>
              <a:t>W</a:t>
            </a:r>
            <a:r>
              <a:rPr lang="en-US" altLang="en-US" sz="1800" dirty="0" smtClean="0"/>
              <a:t>astewater disposal options</a:t>
            </a:r>
          </a:p>
          <a:p>
            <a:r>
              <a:rPr lang="en-US" altLang="en-US" sz="2000" dirty="0" smtClean="0"/>
              <a:t>Work with appropriate staff officers to integrate water considerations into camp master plan</a:t>
            </a:r>
          </a:p>
          <a:p>
            <a:r>
              <a:rPr lang="en-US" altLang="en-US" sz="2000" dirty="0" smtClean="0"/>
              <a:t>Monitor wastewater to ensure it meets applicable effluent standards</a:t>
            </a:r>
            <a:endParaRPr lang="en-US" altLang="en-US" sz="1800" dirty="0" smtClean="0"/>
          </a:p>
          <a:p>
            <a:r>
              <a:rPr lang="en-US" altLang="en-US" sz="2000" dirty="0" smtClean="0"/>
              <a:t>Maintain records of disposal locations</a:t>
            </a:r>
          </a:p>
          <a:p>
            <a:r>
              <a:rPr lang="en-US" altLang="en-US" sz="2000" dirty="0" smtClean="0"/>
              <a:t>Manage contracts as required</a:t>
            </a:r>
          </a:p>
        </p:txBody>
      </p:sp>
      <p:sp>
        <p:nvSpPr>
          <p:cNvPr id="15363" name="Title 1"/>
          <p:cNvSpPr>
            <a:spLocks noGrp="1"/>
          </p:cNvSpPr>
          <p:nvPr>
            <p:ph type="title"/>
          </p:nvPr>
        </p:nvSpPr>
        <p:spPr>
          <a:ln/>
        </p:spPr>
        <p:txBody>
          <a:bodyPr/>
          <a:lstStyle/>
          <a:p>
            <a:r>
              <a:rPr lang="en-US" altLang="en-US" sz="3200" smtClean="0"/>
              <a:t>Environmental Officer (EO) Responsibilities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98B773-C61B-4407-B63F-3DB6802D8CF2}" type="slidenum">
              <a:rPr lang="en-US" altLang="en-US" smtClean="0"/>
              <a:pPr eaLnBrk="1" hangingPunct="1"/>
              <a:t>6</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Water supply and wastewater treatment are interrelated and must be managed as a system</a:t>
            </a:r>
          </a:p>
          <a:p>
            <a:r>
              <a:rPr lang="en-US" altLang="en-US" dirty="0" smtClean="0"/>
              <a:t>Wastewater reuse and recycling reduces water requirements</a:t>
            </a:r>
          </a:p>
          <a:p>
            <a:r>
              <a:rPr lang="en-US" altLang="en-US" dirty="0" smtClean="0"/>
              <a:t>Once wastewater is treated, it can be reused for other purposes</a:t>
            </a:r>
          </a:p>
          <a:p>
            <a:pPr lvl="1"/>
            <a:r>
              <a:rPr lang="en-US" altLang="en-US" sz="2400" dirty="0" smtClean="0"/>
              <a:t>The specific use depends on the level of treatment</a:t>
            </a:r>
          </a:p>
          <a:p>
            <a:pPr lvl="1"/>
            <a:r>
              <a:rPr lang="en-US" altLang="en-US" sz="2400" dirty="0" smtClean="0"/>
              <a:t>The EO needs to coordinate with the commander and medical officer to determine the approved reuse</a:t>
            </a:r>
          </a:p>
          <a:p>
            <a:r>
              <a:rPr lang="en-US" altLang="en-US" dirty="0"/>
              <a:t>There are field-expedient sanitary waste options available, as described in the waste module, when no other options are available (e.g., latrines)</a:t>
            </a:r>
          </a:p>
          <a:p>
            <a:pPr lvl="1"/>
            <a:endParaRPr lang="en-US" altLang="en-US" dirty="0" smtClean="0"/>
          </a:p>
        </p:txBody>
      </p:sp>
      <p:sp>
        <p:nvSpPr>
          <p:cNvPr id="16387" name="Title 1"/>
          <p:cNvSpPr>
            <a:spLocks noGrp="1"/>
          </p:cNvSpPr>
          <p:nvPr>
            <p:ph type="title"/>
          </p:nvPr>
        </p:nvSpPr>
        <p:spPr>
          <a:ln/>
        </p:spPr>
        <p:txBody>
          <a:bodyPr/>
          <a:lstStyle/>
          <a:p>
            <a:r>
              <a:rPr lang="en-US" altLang="en-US" sz="3200" smtClean="0"/>
              <a:t>Integrated Water and Wastewater Management</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2DA108-1CCE-4699-B005-44B905971BFE}" type="slidenum">
              <a:rPr lang="en-US" altLang="en-US" smtClean="0"/>
              <a:pPr eaLnBrk="1" hangingPunct="1"/>
              <a:t>7</a:t>
            </a:fld>
            <a:endParaRPr lang="en-US" altLang="en-US" smtClean="0">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a:ln/>
        </p:spPr>
        <p:txBody>
          <a:bodyPr/>
          <a:lstStyle/>
          <a:p>
            <a:pPr eaLnBrk="1" hangingPunct="1"/>
            <a:r>
              <a:rPr lang="en-US" altLang="en-US" sz="2000" dirty="0" smtClean="0"/>
              <a:t>Water and Wastewater Management Process Overview</a:t>
            </a:r>
          </a:p>
        </p:txBody>
      </p:sp>
      <p:sp>
        <p:nvSpPr>
          <p:cNvPr id="1741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E874FCB-4DF2-415C-BAE6-6CCA09FB1A6F}" type="slidenum">
              <a:rPr lang="en-US" altLang="en-US"/>
              <a:pPr algn="r" eaLnBrk="1" hangingPunct="1"/>
              <a:t>8</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 y="1537747"/>
            <a:ext cx="9144000" cy="51435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buFontTx/>
              <a:buNone/>
              <a:defRPr/>
            </a:pPr>
            <a:r>
              <a:rPr lang="en-US" sz="2000" dirty="0" smtClean="0"/>
              <a:t>The Water and Wastewater Management Plan is part of mission planning and must be mission-specific.  The most effective Plan will minimize the logistical burden and use of manpower, be reliable and robust, and minimize any adverse impacts on the environment and local inhabitants.</a:t>
            </a:r>
          </a:p>
          <a:p>
            <a:pPr marL="0" indent="0">
              <a:buFontTx/>
              <a:buNone/>
              <a:defRPr/>
            </a:pPr>
            <a:endParaRPr lang="en-US" sz="2000" dirty="0" smtClean="0"/>
          </a:p>
          <a:p>
            <a:pPr marL="0" indent="0">
              <a:buFontTx/>
              <a:buNone/>
              <a:defRPr/>
            </a:pPr>
            <a:r>
              <a:rPr lang="en-US" sz="2000" dirty="0" smtClean="0"/>
              <a:t>The Plan must consider, as a minimum:</a:t>
            </a:r>
          </a:p>
          <a:p>
            <a:pPr>
              <a:defRPr/>
            </a:pPr>
            <a:r>
              <a:rPr lang="en-US" sz="2000" dirty="0" smtClean="0"/>
              <a:t>Planning and mission-specific conditions</a:t>
            </a:r>
          </a:p>
          <a:p>
            <a:pPr>
              <a:defRPr/>
            </a:pPr>
            <a:r>
              <a:rPr lang="en-US" sz="2000" dirty="0" smtClean="0"/>
              <a:t>Water and wastewater requirements and standards</a:t>
            </a:r>
          </a:p>
          <a:p>
            <a:pPr>
              <a:defRPr/>
            </a:pPr>
            <a:r>
              <a:rPr lang="en-US" sz="2000" dirty="0" smtClean="0"/>
              <a:t>Operation and maintenance of equipment</a:t>
            </a:r>
          </a:p>
          <a:p>
            <a:pPr>
              <a:defRPr/>
            </a:pPr>
            <a:r>
              <a:rPr lang="en-US" sz="2000" dirty="0" smtClean="0"/>
              <a:t>Monitoring and evaluation of water usage and wastewater generation (by type) to identify potential areas of concern or optimization opportunities</a:t>
            </a:r>
          </a:p>
          <a:p>
            <a:pPr>
              <a:defRPr/>
            </a:pPr>
            <a:r>
              <a:rPr lang="en-US" sz="2000" dirty="0" smtClean="0"/>
              <a:t>Water and wastewater camp closure requirements</a:t>
            </a:r>
            <a:endParaRPr lang="en-US" sz="2000" dirty="0"/>
          </a:p>
        </p:txBody>
      </p:sp>
      <p:sp>
        <p:nvSpPr>
          <p:cNvPr id="10243" name="Rubrik 2"/>
          <p:cNvSpPr>
            <a:spLocks noGrp="1"/>
          </p:cNvSpPr>
          <p:nvPr>
            <p:ph type="title"/>
          </p:nvPr>
        </p:nvSpPr>
        <p:spPr>
          <a:ln/>
        </p:spPr>
        <p:txBody>
          <a:bodyPr/>
          <a:lstStyle/>
          <a:p>
            <a:r>
              <a:rPr lang="sv-SE" altLang="en-US" dirty="0" smtClean="0"/>
              <a:t>Water and Wastewater Management Plan</a:t>
            </a:r>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E04913A-2604-424C-A528-FA918D07E016}" type="slidenum">
              <a:rPr lang="en-US" altLang="en-US"/>
              <a:pPr algn="r" eaLnBrk="1" hangingPunct="1"/>
              <a:t>9</a:t>
            </a:fld>
            <a:endParaRPr lang="en-US" altLang="en-US">
              <a:solidFill>
                <a:schemeClr val="bg2"/>
              </a:solidFill>
            </a:endParaRPr>
          </a:p>
        </p:txBody>
      </p:sp>
      <p:sp>
        <p:nvSpPr>
          <p:cNvPr id="6" name="Rektangel 1"/>
          <p:cNvSpPr/>
          <p:nvPr/>
        </p:nvSpPr>
        <p:spPr>
          <a:xfrm>
            <a:off x="8064858" y="0"/>
            <a:ext cx="1079142" cy="276999"/>
          </a:xfrm>
          <a:prstGeom prst="rect">
            <a:avLst/>
          </a:prstGeom>
        </p:spPr>
        <p:txBody>
          <a:bodyPr wrap="none">
            <a:spAutoFit/>
          </a:bodyPr>
          <a:lstStyle/>
          <a:p>
            <a:r>
              <a:rPr lang="sv-SE" sz="1200" dirty="0" smtClean="0"/>
              <a:t>2017_ver 1.0</a:t>
            </a:r>
            <a:endParaRPr lang="sv-SE" sz="1200" dirty="0"/>
          </a:p>
        </p:txBody>
      </p:sp>
    </p:spTree>
    <p:extLst>
      <p:ext uri="{BB962C8B-B14F-4D97-AF65-F5344CB8AC3E}">
        <p14:creationId xmlns:p14="http://schemas.microsoft.com/office/powerpoint/2010/main" val="72382681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50518&quot;&gt;&lt;object type=&quot;3&quot; unique_id=&quot;50519&quot;&gt;&lt;property id=&quot;20148&quot; value=&quot;5&quot;/&gt;&lt;property id=&quot;20300&quot; value=&quot;Slide 1&quot;/&gt;&lt;property id=&quot;20307&quot; value=&quot;256&quot;/&gt;&lt;/object&gt;&lt;object type=&quot;3&quot; unique_id=&quot;50573&quot;&gt;&lt;property id=&quot;20148&quot; value=&quot;5&quot;/&gt;&lt;property id=&quot;20300&quot; value=&quot;Slide 2 - &amp;quot;Technical Module&amp;quot;&quot;/&gt;&lt;property id=&quot;20307&quot; value=&quot;264&quot;/&gt;&lt;/object&gt;&lt;object type=&quot;3&quot; unique_id=&quot;65591&quot;&gt;&lt;property id=&quot;20148&quot; value=&quot;5&quot;/&gt;&lt;property id=&quot;20300&quot; value=&quot;Slide 3 - &amp;quot;Objectives&amp;quot;&quot;/&gt;&lt;property id=&quot;20307&quot; value=&quot;302&quot;/&gt;&lt;/object&gt;&lt;object type=&quot;3&quot; unique_id=&quot;65592&quot;&gt;&lt;property id=&quot;20148&quot; value=&quot;5&quot;/&gt;&lt;property id=&quot;20300&quot; value=&quot;Slide 5 - &amp;quot;Significance and Benefits&amp;quot;&quot;/&gt;&lt;property id=&quot;20307&quot; value=&quot;303&quot;/&gt;&lt;/object&gt;&lt;object type=&quot;3&quot; unique_id=&quot;65598&quot;&gt;&lt;property id=&quot;20148&quot; value=&quot;5&quot;/&gt;&lt;property id=&quot;20300&quot; value=&quot;Slide 4 - &amp;quot;Definitions&amp;quot;&quot;/&gt;&lt;property id=&quot;20307&quot; value=&quot;359&quot;/&gt;&lt;/object&gt;&lt;object type=&quot;3&quot; unique_id=&quot;65599&quot;&gt;&lt;property id=&quot;20148&quot; value=&quot;5&quot;/&gt;&lt;property id=&quot;20300&quot; value=&quot;Slide 6 - &amp;quot;Environmental Officer (EO) Responsibilities&amp;quot;&quot;/&gt;&lt;property id=&quot;20307&quot; value=&quot;310&quot;/&gt;&lt;/object&gt;&lt;object type=&quot;3&quot; unique_id=&quot;65600&quot;&gt;&lt;property id=&quot;20148&quot; value=&quot;5&quot;/&gt;&lt;property id=&quot;20300&quot; value=&quot;Slide 7 - &amp;quot;Integrated Water and Wastewater Management&amp;quot;&quot;/&gt;&lt;property id=&quot;20307&quot; value=&quot;311&quot;/&gt;&lt;/object&gt;&lt;object type=&quot;3&quot; unique_id=&quot;65603&quot;&gt;&lt;property id=&quot;20148&quot; value=&quot;5&quot;/&gt;&lt;property id=&quot;20300&quot; value=&quot;Slide 19 - &amp;quot;Examples of Demand Reduction Practices and Equipment&amp;quot;&quot;/&gt;&lt;property id=&quot;20307&quot; value=&quot;315&quot;/&gt;&lt;/object&gt;&lt;object type=&quot;3&quot; unique_id=&quot;65604&quot;&gt;&lt;property id=&quot;20148&quot; value=&quot;5&quot;/&gt;&lt;property id=&quot;20300&quot; value=&quot;Slide 21 - &amp;quot;Bulk Water Delivery&amp;quot;&quot;/&gt;&lt;property id=&quot;20307&quot; value=&quot;318&quot;/&gt;&lt;/object&gt;&lt;object type=&quot;3&quot; unique_id=&quot;65605&quot;&gt;&lt;property id=&quot;20148&quot; value=&quot;5&quot;/&gt;&lt;property id=&quot;20300&quot; value=&quot;Slide 22 - &amp;quot;Bulk Water Delivery&amp;quot;&quot;/&gt;&lt;property id=&quot;20307&quot; value=&quot;346&quot;/&gt;&lt;/object&gt;&lt;object type=&quot;3&quot; unique_id=&quot;65606&quot;&gt;&lt;property id=&quot;20148&quot; value=&quot;5&quot;/&gt;&lt;property id=&quot;20300&quot; value=&quot;Slide 23 - &amp;quot;Bottled Water&amp;quot;&quot;/&gt;&lt;property id=&quot;20307&quot; value=&quot;316&quot;/&gt;&lt;/object&gt;&lt;object type=&quot;3&quot; unique_id=&quot;65607&quot;&gt;&lt;property id=&quot;20148&quot; value=&quot;5&quot;/&gt;&lt;property id=&quot;20300&quot; value=&quot;Slide 24 - &amp;quot;Bottled Water&amp;quot;&quot;/&gt;&lt;property id=&quot;20307&quot; value=&quot;345&quot;/&gt;&lt;/object&gt;&lt;object type=&quot;3&quot; unique_id=&quot;65608&quot;&gt;&lt;property id=&quot;20148&quot; value=&quot;5&quot;/&gt;&lt;property id=&quot;20300&quot; value=&quot;Slide 25 - &amp;quot;WATER TREATMENT Reverse Osmosis (RO) &amp;quot;&quot;/&gt;&lt;property id=&quot;20307&quot; value=&quot;320&quot;/&gt;&lt;/object&gt;&lt;object type=&quot;3&quot; unique_id=&quot;65609&quot;&gt;&lt;property id=&quot;20148&quot; value=&quot;5&quot;/&gt;&lt;property id=&quot;20300&quot; value=&quot;Slide 26 - &amp;quot;Reverse Osmosis&amp;quot;&quot;/&gt;&lt;property id=&quot;20307&quot; value=&quot;347&quot;/&gt;&lt;/object&gt;&lt;object type=&quot;3&quot; unique_id=&quot;65610&quot;&gt;&lt;property id=&quot;20148&quot; value=&quot;5&quot;/&gt;&lt;property id=&quot;20300&quot; value=&quot;Slide 27 - &amp;quot;WATER TREATMENT Filtration/Disinfection&amp;quot;&quot;/&gt;&lt;property id=&quot;20307&quot; value=&quot;322&quot;/&gt;&lt;/object&gt;&lt;object type=&quot;3&quot; unique_id=&quot;65611&quot;&gt;&lt;property id=&quot;20148&quot; value=&quot;5&quot;/&gt;&lt;property id=&quot;20300&quot; value=&quot;Slide 28 - &amp;quot;Filtration/Disinfection&amp;quot;&quot;/&gt;&lt;property id=&quot;20307&quot; value=&quot;348&quot;/&gt;&lt;/object&gt;&lt;object type=&quot;3&quot; unique_id=&quot;65612&quot;&gt;&lt;property id=&quot;20148&quot; value=&quot;5&quot;/&gt;&lt;property id=&quot;20300&quot; value=&quot;Slide 30 - &amp;quot;EXPEDIENT BLACK WATER TREATMENT: Latrines&amp;quot;&quot;/&gt;&lt;property id=&quot;20307&quot; value=&quot;324&quot;/&gt;&lt;/object&gt;&lt;object type=&quot;3&quot; unique_id=&quot;65613&quot;&gt;&lt;property id=&quot;20148&quot; value=&quot;5&quot;/&gt;&lt;property id=&quot;20300&quot; value=&quot;Slide 33 - &amp;quot;Latrines&amp;quot;&quot;/&gt;&lt;property id=&quot;20307&quot; value=&quot;349&quot;/&gt;&lt;/object&gt;&lt;object type=&quot;3&quot; unique_id=&quot;65614&quot;&gt;&lt;property id=&quot;20148&quot; value=&quot;5&quot;/&gt;&lt;property id=&quot;20300&quot; value=&quot;Slide 34 - &amp;quot;EXPEDIENT BLACK WATER TREATMENT: Chemical Toilet&amp;quot;&quot;/&gt;&lt;property id=&quot;20307&quot; value=&quot;360&quot;/&gt;&lt;/object&gt;&lt;object type=&quot;3&quot; unique_id=&quot;65615&quot;&gt;&lt;property id=&quot;20148&quot; value=&quot;5&quot;/&gt;&lt;property id=&quot;20300&quot; value=&quot;Slide 35 - &amp;quot;Chemical Toilet&amp;quot;&quot;/&gt;&lt;property id=&quot;20307&quot; value=&quot;361&quot;/&gt;&lt;/object&gt;&lt;object type=&quot;3&quot; unique_id=&quot;65616&quot;&gt;&lt;property id=&quot;20148&quot; value=&quot;5&quot;/&gt;&lt;property id=&quot;20300&quot; value=&quot;Slide 38 - &amp;quot;WASTEWATER TREATMENT: Facultative Lagoon&amp;quot;&quot;/&gt;&lt;property id=&quot;20307&quot; value=&quot;326&quot;/&gt;&lt;/object&gt;&lt;object type=&quot;3&quot; unique_id=&quot;65617&quot;&gt;&lt;property id=&quot;20148&quot; value=&quot;5&quot;/&gt;&lt;property id=&quot;20300&quot; value=&quot;Slide 39 - &amp;quot;Facultative Lagoon&amp;quot;&quot;/&gt;&lt;property id=&quot;20307&quot; value=&quot;350&quot;/&gt;&lt;/object&gt;&lt;object type=&quot;3&quot; unique_id=&quot;65618&quot;&gt;&lt;property id=&quot;20148&quot; value=&quot;5&quot;/&gt;&lt;property id=&quot;20300&quot; value=&quot;Slide 40 - &amp;quot;WASTEWATER TREATMENT Aerobic Lagoon&amp;quot;&quot;/&gt;&lt;property id=&quot;20307&quot; value=&quot;328&quot;/&gt;&lt;/object&gt;&lt;object type=&quot;3&quot; unique_id=&quot;65619&quot;&gt;&lt;property id=&quot;20148&quot; value=&quot;5&quot;/&gt;&lt;property id=&quot;20300&quot; value=&quot;Slide 41 - &amp;quot;Aerobic Lagoon&amp;quot;&quot;/&gt;&lt;property id=&quot;20307&quot; value=&quot;351&quot;/&gt;&lt;/object&gt;&lt;object type=&quot;3&quot; unique_id=&quot;65620&quot;&gt;&lt;property id=&quot;20148&quot; value=&quot;5&quot;/&gt;&lt;property id=&quot;20300&quot; value=&quot;Slide 44 - &amp;quot;BLACK WATER TREATMENT: Septic System&amp;quot;&quot;/&gt;&lt;property id=&quot;20307&quot; value=&quot;330&quot;/&gt;&lt;/object&gt;&lt;object type=&quot;3&quot; unique_id=&quot;65621&quot;&gt;&lt;property id=&quot;20148&quot; value=&quot;5&quot;/&gt;&lt;property id=&quot;20300&quot; value=&quot;Slide 45 - &amp;quot;Septic System&amp;quot;&quot;/&gt;&lt;property id=&quot;20307&quot; value=&quot;352&quot;/&gt;&lt;/object&gt;&lt;object type=&quot;3&quot; unique_id=&quot;65624&quot;&gt;&lt;property id=&quot;20148&quot; value=&quot;5&quot;/&gt;&lt;property id=&quot;20300&quot; value=&quot;Slide 48 - &amp;quot;WASTEWATER TREATMENT Fixed Treatment Package Plant&amp;quot;&quot;/&gt;&lt;property id=&quot;20307&quot; value=&quot;334&quot;/&gt;&lt;/object&gt;&lt;object type=&quot;3&quot; unique_id=&quot;65625&quot;&gt;&lt;property id=&quot;20148&quot; value=&quot;5&quot;/&gt;&lt;property id=&quot;20300&quot; value=&quot;Slide 49 - &amp;quot;Fixed Treatment Package Plant&amp;quot;&quot;/&gt;&lt;property id=&quot;20307&quot; value=&quot;354&quot;/&gt;&lt;/object&gt;&lt;object type=&quot;3&quot; unique_id=&quot;65630&quot;&gt;&lt;property id=&quot;20148&quot; value=&quot;5&quot;/&gt;&lt;property id=&quot;20300&quot; value=&quot;Slide 51 - &amp;quot;GRAY WATER REUSE Shower Water Reuse System&amp;quot;&quot;/&gt;&lt;property id=&quot;20307&quot; value=&quot;343&quot;/&gt;&lt;/object&gt;&lt;object type=&quot;3&quot; unique_id=&quot;65631&quot;&gt;&lt;property id=&quot;20148&quot; value=&quot;5&quot;/&gt;&lt;property id=&quot;20300&quot; value=&quot;Slide 53 - &amp;quot;GRAY WATER REUSE Vehicle Wash Rack&amp;quot;&quot;/&gt;&lt;property id=&quot;20307&quot; value=&quot;340&quot;/&gt;&lt;/object&gt;&lt;object type=&quot;3&quot; unique_id=&quot;65632&quot;&gt;&lt;property id=&quot;20148&quot; value=&quot;5&quot;/&gt;&lt;property id=&quot;20300&quot; value=&quot;Slide 54 - &amp;quot;Vehicle Wash Rack&amp;quot;&quot;/&gt;&lt;property id=&quot;20307&quot; value=&quot;357&quot;/&gt;&lt;/object&gt;&lt;object type=&quot;3&quot; unique_id=&quot;74983&quot;&gt;&lt;property id=&quot;20148&quot; value=&quot;5&quot;/&gt;&lt;property id=&quot;20300&quot; value=&quot;Slide 56 - &amp;quot;Soil Percolation Rates &amp;quot;&quot;/&gt;&lt;property id=&quot;20307&quot; value=&quot;364&quot;/&gt;&lt;/object&gt;&lt;object type=&quot;3&quot; unique_id=&quot;75964&quot;&gt;&lt;property id=&quot;20148&quot; value=&quot;5&quot;/&gt;&lt;property id=&quot;20300&quot; value=&quot;Slide 13 - &amp;quot;Water Usage Planning Factors&amp;quot;&quot;/&gt;&lt;property id=&quot;20307&quot; value=&quot;366&quot;/&gt;&lt;/object&gt;&lt;object type=&quot;3&quot; unique_id=&quot;77057&quot;&gt;&lt;property id=&quot;20148&quot; value=&quot;5&quot;/&gt;&lt;property id=&quot;20300&quot; value=&quot;Slide 31 - &amp;quot;Expedient Latrines&amp;quot;&quot;/&gt;&lt;property id=&quot;20307&quot; value=&quot;369&quot;/&gt;&lt;/object&gt;&lt;object type=&quot;3&quot; unique_id=&quot;77058&quot;&gt;&lt;property id=&quot;20148&quot; value=&quot;5&quot;/&gt;&lt;property id=&quot;20300&quot; value=&quot;Slide 32 - &amp;quot;Expedient Latrines&amp;quot;&quot;/&gt;&lt;property id=&quot;20307&quot; value=&quot;370&quot;/&gt;&lt;/object&gt;&lt;object type=&quot;3&quot; unique_id=&quot;80649&quot;&gt;&lt;property id=&quot;20148&quot; value=&quot;5&quot;/&gt;&lt;property id=&quot;20300&quot; value=&quot;Slide 8 - &amp;quot;Water and Wastewater Management Process Overview&amp;quot;&quot;/&gt;&lt;property id=&quot;20307&quot; value=&quot;375&quot;/&gt;&lt;/object&gt;&lt;object type=&quot;3&quot; unique_id=&quot;80650&quot;&gt;&lt;property id=&quot;20148&quot; value=&quot;5&quot;/&gt;&lt;property id=&quot;20300&quot; value=&quot;Slide 9 - &amp;quot;Waste Management Plan&amp;quot;&quot;/&gt;&lt;property id=&quot;20307&quot; value=&quot;376&quot;/&gt;&lt;/object&gt;&lt;object type=&quot;3&quot; unique_id=&quot;80651&quot;&gt;&lt;property id=&quot;20148&quot; value=&quot;5&quot;/&gt;&lt;property id=&quot;20300&quot; value=&quot;Slide 10 - &amp;quot;Six-Step Development Process &amp;quot;&quot;/&gt;&lt;property id=&quot;20307&quot; value=&quot;377&quot;/&gt;&lt;/object&gt;&lt;object type=&quot;3&quot; unique_id=&quot;80652&quot;&gt;&lt;property id=&quot;20148&quot; value=&quot;5&quot;/&gt;&lt;property id=&quot;20300&quot; value=&quot;Slide 11 - &amp;quot;Initial Considerations&amp;quot;&quot;/&gt;&lt;property id=&quot;20307&quot; value=&quot;378&quot;/&gt;&lt;/object&gt;&lt;object type=&quot;3&quot; unique_id=&quot;80653&quot;&gt;&lt;property id=&quot;20148&quot; value=&quot;5&quot;/&gt;&lt;property id=&quot;20300&quot; value=&quot;Slide 12 - &amp;quot;Analyze the Situation&amp;quot;&quot;/&gt;&lt;property id=&quot;20307&quot; value=&quot;379&quot;/&gt;&lt;/object&gt;&lt;object type=&quot;3&quot; unique_id=&quot;80654&quot;&gt;&lt;property id=&quot;20148&quot; value=&quot;5&quot;/&gt;&lt;property id=&quot;20300&quot; value=&quot;Slide 14 - &amp;quot;Develop Preliminary Wastewater Estimates&amp;quot;&quot;/&gt;&lt;property id=&quot;20307&quot; value=&quot;385&quot;/&gt;&lt;/object&gt;&lt;object type=&quot;3&quot; unique_id=&quot;80655&quot;&gt;&lt;property id=&quot;20148&quot; value=&quot;5&quot;/&gt;&lt;property id=&quot;20300&quot; value=&quot;Slide 15 - &amp;quot;Consider Duration of Mission&amp;quot;&quot;/&gt;&lt;property id=&quot;20307&quot; value=&quot;381&quot;/&gt;&lt;/object&gt;&lt;object type=&quot;3&quot; unique_id=&quot;80656&quot;&gt;&lt;property id=&quot;20148&quot; value=&quot;5&quot;/&gt;&lt;property id=&quot;20300&quot; value=&quot;Slide 16 - &amp;quot;Evaluate Wastewater Management Capabilities&amp;quot;&quot;/&gt;&lt;property id=&quot;20307&quot; value=&quot;382&quot;/&gt;&lt;/object&gt;&lt;object type=&quot;3&quot; unique_id=&quot;80657&quot;&gt;&lt;property id=&quot;20148&quot; value=&quot;5&quot;/&gt;&lt;property id=&quot;20300&quot; value=&quot;Slide 17 - &amp;quot;Generate Solutions&amp;quot;&quot;/&gt;&lt;property id=&quot;20307&quot; value=&quot;383&quot;/&gt;&lt;/object&gt;&lt;object type=&quot;3&quot; unique_id=&quot;80658&quot;&gt;&lt;property id=&quot;20148&quot; value=&quot;5&quot;/&gt;&lt;property id=&quot;20300&quot; value=&quot;Slide 18 - &amp;quot;Integrate Water and Wastewater Management into Plans and Orders&amp;quot;&quot;/&gt;&lt;property id=&quot;20307&quot; value=&quot;384&quot;/&gt;&lt;/object&gt;&lt;object type=&quot;3&quot; unique_id=&quot;80659&quot;&gt;&lt;property id=&quot;20148&quot; value=&quot;5&quot;/&gt;&lt;property id=&quot;20300&quot; value=&quot;Slide 20 - &amp;quot;Methods for Obtaining and Treating Water&amp;quot;&quot;/&gt;&lt;property id=&quot;20307&quot; value=&quot;374&quot;/&gt;&lt;/object&gt;&lt;object type=&quot;3&quot; unique_id=&quot;80838&quot;&gt;&lt;property id=&quot;20148&quot; value=&quot;5&quot;/&gt;&lt;property id=&quot;20300&quot; value=&quot;Slide 29 - &amp;quot;Wastewater Treatment and Disposal Methods &amp;quot;&quot;/&gt;&lt;property id=&quot;20307&quot; value=&quot;386&quot;/&gt;&lt;/object&gt;&lt;object type=&quot;3&quot; unique_id=&quot;81543&quot;&gt;&lt;property id=&quot;20148&quot; value=&quot;5&quot;/&gt;&lt;property id=&quot;20300&quot; value=&quot;Slide 42 - &amp;quot;WASTEWATER TREATMENT Anaerobic Lagoon&amp;quot;&quot;/&gt;&lt;property id=&quot;20307&quot; value=&quot;387&quot;/&gt;&lt;/object&gt;&lt;object type=&quot;3&quot; unique_id=&quot;81544&quot;&gt;&lt;property id=&quot;20148&quot; value=&quot;5&quot;/&gt;&lt;property id=&quot;20300&quot; value=&quot;Slide 43 - &amp;quot;Anaerobic Lagoon&amp;quot;&quot;/&gt;&lt;property id=&quot;20307&quot; value=&quot;388&quot;/&gt;&lt;/object&gt;&lt;object type=&quot;3&quot; unique_id=&quot;81855&quot;&gt;&lt;property id=&quot;20148&quot; value=&quot;5&quot;/&gt;&lt;property id=&quot;20300&quot; value=&quot;Slide 36 - &amp;quot;WASTEWATER TREATMENT: Host Nation (HN) Treatment&amp;quot;&quot;/&gt;&lt;property id=&quot;20307&quot; value=&quot;389&quot;/&gt;&lt;/object&gt;&lt;object type=&quot;3&quot; unique_id=&quot;81856&quot;&gt;&lt;property id=&quot;20148&quot; value=&quot;5&quot;/&gt;&lt;property id=&quot;20300&quot; value=&quot;Slide 37 - &amp;quot;HN Treatment&amp;quot;&quot;/&gt;&lt;property id=&quot;20307&quot; value=&quot;390&quot;/&gt;&lt;/object&gt;&lt;object type=&quot;3&quot; unique_id=&quot;82107&quot;&gt;&lt;property id=&quot;20148&quot; value=&quot;5&quot;/&gt;&lt;property id=&quot;20300&quot; value=&quot;Slide 46 - &amp;quot;WASTEWATER TREATMENT Mobile Treatment Package Plant&amp;quot;&quot;/&gt;&lt;property id=&quot;20307&quot; value=&quot;391&quot;/&gt;&lt;/object&gt;&lt;object type=&quot;3&quot; unique_id=&quot;82108&quot;&gt;&lt;property id=&quot;20148&quot; value=&quot;5&quot;/&gt;&lt;property id=&quot;20300&quot; value=&quot;Slide 47 - &amp;quot;Mobile Treatment Package Plant&amp;quot;&quot;/&gt;&lt;property id=&quot;20307&quot; value=&quot;392&quot;/&gt;&lt;/object&gt;&lt;object type=&quot;3&quot; unique_id=&quot;82359&quot;&gt;&lt;property id=&quot;20148&quot; value=&quot;5&quot;/&gt;&lt;property id=&quot;20300&quot; value=&quot;Slide 50 - &amp;quot;Gray Water Recycling and Reuse Methods &amp;quot;&quot;/&gt;&lt;property id=&quot;20307&quot; value=&quot;393&quot;/&gt;&lt;/object&gt;&lt;object type=&quot;3&quot; unique_id=&quot;82360&quot;&gt;&lt;property id=&quot;20148&quot; value=&quot;5&quot;/&gt;&lt;property id=&quot;20300&quot; value=&quot;Slide 52 - &amp;quot;Shower Water Reuse System&amp;quot;&quot;/&gt;&lt;property id=&quot;20307&quot; value=&quot;394&quot;/&gt;&lt;/object&gt;&lt;object type=&quot;3&quot; unique_id=&quot;82665&quot;&gt;&lt;property id=&quot;20148&quot; value=&quot;5&quot;/&gt;&lt;property id=&quot;20300&quot; value=&quot;Slide 55 - &amp;quot;Conclusions&amp;quot;&quot;/&gt;&lt;property id=&quot;20307&quot; value=&quot;395&quot;/&gt;&lt;/object&gt;&lt;/object&gt;&lt;object type=&quot;8&quot; unique_id=&quot;50530&quot;&gt;&lt;/object&gt;&lt;/object&gt;&lt;/database&gt;"/>
  <p:tag name="SECTOMILLISECCONVERTED" val="1"/>
</p:tagLst>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S7HKT6SCDKAV-980-401</_dlc_DocId>
    <_dlc_DocIdUrl xmlns="8ae76915-f381-446f-bfa1-a60940b41f89">
      <Url>https://wss.apan.org/2173/_layouts/DocIdRedir.aspx?ID=S7HKT6SCDKAV-980-401</Url>
      <Description>S7HKT6SCDKAV-980-401</Description>
    </_dlc_DocIdUrl>
  </documentManagement>
</p:properties>
</file>

<file path=customXml/itemProps1.xml><?xml version="1.0" encoding="utf-8"?>
<ds:datastoreItem xmlns:ds="http://schemas.openxmlformats.org/officeDocument/2006/customXml" ds:itemID="{B49E990E-8720-4A87-B357-810227FB6BDA}">
  <ds:schemaRefs>
    <ds:schemaRef ds:uri="http://schemas.microsoft.com/sharepoint/events"/>
  </ds:schemaRefs>
</ds:datastoreItem>
</file>

<file path=customXml/itemProps2.xml><?xml version="1.0" encoding="utf-8"?>
<ds:datastoreItem xmlns:ds="http://schemas.openxmlformats.org/officeDocument/2006/customXml" ds:itemID="{B334CF44-CDCD-4667-AD54-3B6EC37CE4EF}">
  <ds:schemaRefs>
    <ds:schemaRef ds:uri="http://schemas.microsoft.com/office/2006/metadata/longProperties"/>
  </ds:schemaRefs>
</ds:datastoreItem>
</file>

<file path=customXml/itemProps3.xml><?xml version="1.0" encoding="utf-8"?>
<ds:datastoreItem xmlns:ds="http://schemas.openxmlformats.org/officeDocument/2006/customXml" ds:itemID="{0A46445D-C676-4E9C-BD7F-725A7B9BB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891998B-AC97-4156-9A8D-A3B6B8DAD054}">
  <ds:schemaRefs>
    <ds:schemaRef ds:uri="http://schemas.microsoft.com/sharepoint/v3/contenttype/forms"/>
  </ds:schemaRefs>
</ds:datastoreItem>
</file>

<file path=customXml/itemProps5.xml><?xml version="1.0" encoding="utf-8"?>
<ds:datastoreItem xmlns:ds="http://schemas.openxmlformats.org/officeDocument/2006/customXml" ds:itemID="{25A29470-6347-473F-96FC-3964949D6091}">
  <ds:schemaRef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8ae76915-f381-446f-bfa1-a60940b41f89"/>
  </ds:schemaRefs>
</ds:datastoreItem>
</file>

<file path=docProps/app.xml><?xml version="1.0" encoding="utf-8"?>
<Properties xmlns="http://schemas.openxmlformats.org/officeDocument/2006/extended-properties" xmlns:vt="http://schemas.openxmlformats.org/officeDocument/2006/docPropsVTypes">
  <Template>Theme1[1]</Template>
  <TotalTime>4915</TotalTime>
  <Words>5119</Words>
  <Application>Microsoft Office PowerPoint</Application>
  <PresentationFormat>On-screen Show (4:3)</PresentationFormat>
  <Paragraphs>1024</Paragraphs>
  <Slides>53</Slides>
  <Notes>51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Theme1[1]</vt:lpstr>
      <vt:lpstr>PowerPoint Presentation</vt:lpstr>
      <vt:lpstr>Technical Module</vt:lpstr>
      <vt:lpstr>Objectives</vt:lpstr>
      <vt:lpstr>Definitions</vt:lpstr>
      <vt:lpstr>Significance and Benefits</vt:lpstr>
      <vt:lpstr>Environmental Officer (EO) Responsibilities</vt:lpstr>
      <vt:lpstr>Integrated Water and Wastewater Management</vt:lpstr>
      <vt:lpstr>Water and Wastewater Management Process Overview</vt:lpstr>
      <vt:lpstr>Water and Wastewater Management Plan</vt:lpstr>
      <vt:lpstr>Six-Step Development Process </vt:lpstr>
      <vt:lpstr>Initial Planning Considerations</vt:lpstr>
      <vt:lpstr>Analyze the Situation</vt:lpstr>
      <vt:lpstr>Water Usage Planning Factors</vt:lpstr>
      <vt:lpstr>Develop Preliminary Wastewater Estimates</vt:lpstr>
      <vt:lpstr>Consider Duration of Mission</vt:lpstr>
      <vt:lpstr>Evaluate Wastewater Management Capabilities</vt:lpstr>
      <vt:lpstr>Generate Solutions</vt:lpstr>
      <vt:lpstr>Integrate Water and Wastewater Management into Plans and Orders</vt:lpstr>
      <vt:lpstr>Examples of Demand Reduction Practices and Equipment</vt:lpstr>
      <vt:lpstr>Methods for Obtaining and Treating Water</vt:lpstr>
      <vt:lpstr>Bulk Water Delivery</vt:lpstr>
      <vt:lpstr>Bulk Water Delivery</vt:lpstr>
      <vt:lpstr>Bottled Water</vt:lpstr>
      <vt:lpstr>Bottled Water</vt:lpstr>
      <vt:lpstr>WATER TREATMENT Mobile Reverse Osmosis (RO) </vt:lpstr>
      <vt:lpstr>Mobile Reverse Osmosis</vt:lpstr>
      <vt:lpstr>WATER TREATMENT Fixed Facility</vt:lpstr>
      <vt:lpstr>Fixed Facility</vt:lpstr>
      <vt:lpstr>Wastewater Treatment and Disposal Methods </vt:lpstr>
      <vt:lpstr>EXPEDIENT BLACK WATER TREATMENT: Chemical Toilet</vt:lpstr>
      <vt:lpstr>Chemical Toilet</vt:lpstr>
      <vt:lpstr>WASTEWATER TREATMENT: Host Nation (HN) Treatment</vt:lpstr>
      <vt:lpstr>HN Treatment</vt:lpstr>
      <vt:lpstr>WASTEWATER TREATMENT: Engineered Facultative Lagoon </vt:lpstr>
      <vt:lpstr>Facultative Lagoon</vt:lpstr>
      <vt:lpstr>WASTEWATER TREATMENT Aerobic Lagoon </vt:lpstr>
      <vt:lpstr>Aerobic Lagoon</vt:lpstr>
      <vt:lpstr>BLACK WATER TREATMENT: Septic System</vt:lpstr>
      <vt:lpstr>Septic System</vt:lpstr>
      <vt:lpstr>WASTEWATER TREATMENT Mobile Treatment Plant</vt:lpstr>
      <vt:lpstr>Mobile Treatment Plant</vt:lpstr>
      <vt:lpstr>WASTEWATER TREATMENT Fixed Treatment Plant</vt:lpstr>
      <vt:lpstr>Fixed Treatment Plant</vt:lpstr>
      <vt:lpstr>Gray Water Recycling and Reuse Methods </vt:lpstr>
      <vt:lpstr>GRAY WATER REUSE Shower Water Reuse System</vt:lpstr>
      <vt:lpstr>Shower Water Reuse System</vt:lpstr>
      <vt:lpstr>GRAY WATER REUSE Vehicle Wash Rack</vt:lpstr>
      <vt:lpstr>Vehicle Wash Rack</vt:lpstr>
      <vt:lpstr>Conclusions</vt:lpstr>
      <vt:lpstr>EXPEDIENT HUMAN WASTE DISPOSAL</vt:lpstr>
      <vt:lpstr>Expedient Latrines</vt:lpstr>
      <vt:lpstr>Expedient Latrines</vt:lpstr>
      <vt:lpstr>Latrines</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252</cp:revision>
  <cp:lastPrinted>2016-03-14T13:37:02Z</cp:lastPrinted>
  <dcterms:created xsi:type="dcterms:W3CDTF">2012-09-10T13:10:28Z</dcterms:created>
  <dcterms:modified xsi:type="dcterms:W3CDTF">2017-03-08T14:08:43Z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S7HKT6SCDKAV-980-34</vt:lpwstr>
  </property>
  <property fmtid="{D5CDD505-2E9C-101B-9397-08002B2CF9AE}" pid="3" name="_dlc_DocIdItemGuid">
    <vt:lpwstr>7ac7ce1a-18cf-460c-a724-866d292f32a4</vt:lpwstr>
  </property>
  <property fmtid="{D5CDD505-2E9C-101B-9397-08002B2CF9AE}" pid="4" name="_dlc_DocIdUrl">
    <vt:lpwstr>https://wss.apan.org/2173/_layouts/DocIdRedir.aspx?ID=S7HKT6SCDKAV-980-34, S7HKT6SCDKAV-980-34</vt:lpwstr>
  </property>
  <property fmtid="{D5CDD505-2E9C-101B-9397-08002B2CF9AE}" pid="5" name="ContentTypeId">
    <vt:lpwstr>0x010100159311FA1DFA4B4A87C6BA54D2A44D59</vt:lpwstr>
  </property>
  <property fmtid="{D5CDD505-2E9C-101B-9397-08002B2CF9AE}" pid="6" name="TitusGUID">
    <vt:lpwstr>5bf153b6-dcdb-4c81-ad21-496cfe69bce0</vt:lpwstr>
  </property>
  <property fmtid="{D5CDD505-2E9C-101B-9397-08002B2CF9AE}" pid="7" name="FörsvarsmaktenKlassificering">
    <vt:lpwstr>ES</vt:lpwstr>
  </property>
  <property fmtid="{D5CDD505-2E9C-101B-9397-08002B2CF9AE}" pid="8" name="FörsvarsmaktenSEKRETESSKLASSIFICERAD">
    <vt:lpwstr/>
  </property>
  <property fmtid="{D5CDD505-2E9C-101B-9397-08002B2CF9AE}" pid="9" name="Klassificering">
    <vt:lpwstr>ES</vt:lpwstr>
  </property>
</Properties>
</file>