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147482128" r:id="rId5"/>
    <p:sldId id="2147482101" r:id="rId6"/>
    <p:sldId id="2147482122" r:id="rId7"/>
    <p:sldId id="2147482114" r:id="rId8"/>
    <p:sldId id="2147482116" r:id="rId9"/>
    <p:sldId id="2147482117" r:id="rId10"/>
    <p:sldId id="2147482118" r:id="rId11"/>
    <p:sldId id="2147482129" r:id="rId12"/>
    <p:sldId id="2147482131" r:id="rId13"/>
    <p:sldId id="2147482119" r:id="rId14"/>
    <p:sldId id="21474821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6B57D5-FDBF-E751-E551-B638D625FB3B}" name="Killi, Christoffer" initials="CK" userId="S::Christoffer.Killi@mfa.no::7f278727-e986-4aa2-8661-30fbf66d9e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6039-00A6-41CB-834B-28F749B1522F}" type="datetimeFigureOut">
              <a:t>3.6.2026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7DBFA-8605-44C2-9FB0-011741264A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3C0C-793A-67A2-2C98-753C43A0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6A0C2-006D-C0C0-C6EE-45407BEFB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12F66-5BB7-DC1D-7E51-164E63AF1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26661-0C11-A7FA-8322-215B4CEBD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3C0C-793A-67A2-2C98-753C43A0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6A0C2-006D-C0C0-C6EE-45407BEFB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12F66-5BB7-DC1D-7E51-164E63AF1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26661-0C11-A7FA-8322-215B4CEBD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2AB27-F71C-FF81-6508-9170D231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82669-E813-127F-1B57-02EB37374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8D955-DE6C-0D16-BB18-55D1E4849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F0E5F-8C41-3711-A5BB-A61793B7C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20725-DE26-45B1-0F85-AAB70CF6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0E981-FC41-66F8-87BF-EFFABA121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EAD4B-A681-ADDC-D0E5-77190719F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1B4F-DF76-98FD-A2E0-16F2716DA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1B99-E424-4FF0-73A4-E9CC840D9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21216-6311-0411-10E5-16833543D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EC03C-C253-641F-9376-EC854A382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B704D-1C10-9643-9E8E-2FA6D5511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7B88E-B3E3-B485-08DA-426D11C4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69F75-F70A-4A6E-6B86-B6CFB2CC2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CF2B8-F55F-A14E-85D0-5E67D2BC1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43F96-5E13-A666-3536-2F86540FF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4E11B-7149-57F6-20C7-AC911F57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940A4-6162-08CF-AD7A-89BBEE684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AFE86-0366-06C1-CFF1-50278D5E8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1FC0C-7D86-B193-D9F1-88C5F2453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E33DF-0B5A-1097-6D7F-3E4351CC5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31805-FD9B-D279-CCBF-16F846853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06AA9-ECAA-0F8F-3D0F-28CD8E686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nb-NO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940A9-9AD7-2576-0CB1-C0F5EBCF7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7DBFA-8605-44C2-9FB0-011741264A5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Glacis gate AL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/>
              <a:t>Norsk mal: Startside Glacis gate ALT 2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/>
              <a:t>Forsvarsdepartementet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272464"/>
            <a:ext cx="12220092" cy="3585536"/>
          </a:xfrm>
          <a:prstGeom prst="rect">
            <a:avLst/>
          </a:prstGeom>
          <a:effectLst/>
        </p:spPr>
      </p:pic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0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0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C1AC2-C3CC-9C6B-467E-A8116295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C47D-92D8-EA3A-1112-A89EB0925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368" y="1949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endParaRPr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8B896-5A2F-41F0-C9C8-8E8BB1D2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7" name="Title 14">
            <a:extLst>
              <a:ext uri="{FF2B5EF4-FFF2-40B4-BE49-F238E27FC236}">
                <a16:creationId xmlns:a16="http://schemas.microsoft.com/office/drawing/2014/main" id="{5F11CE45-BF27-6D1E-3D79-CC29F39CF033}"/>
              </a:ext>
            </a:extLst>
          </p:cNvPr>
          <p:cNvSpPr txBox="1">
            <a:spLocks/>
          </p:cNvSpPr>
          <p:nvPr/>
        </p:nvSpPr>
        <p:spPr>
          <a:xfrm>
            <a:off x="705032" y="2356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54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Folk og Forsvar</a:t>
            </a:r>
          </a:p>
          <a:p>
            <a:pPr algn="ctr"/>
            <a:r>
              <a:rPr lang="nb-NO" sz="54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Nordic Conference</a:t>
            </a:r>
          </a:p>
          <a:p>
            <a:pPr algn="ctr"/>
            <a:endParaRPr lang="nb-NO" sz="5400" b="1" dirty="0">
              <a:solidFill>
                <a:srgbClr val="002857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nb-NO" sz="54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Bergen 19 May</a:t>
            </a:r>
          </a:p>
          <a:p>
            <a:pPr algn="ctr"/>
            <a:endParaRPr lang="nb-NO" sz="5400" b="1" dirty="0">
              <a:solidFill>
                <a:srgbClr val="002857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nb-NO" sz="2000" b="1" dirty="0" err="1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Colonel</a:t>
            </a:r>
            <a:r>
              <a:rPr lang="nb-NO" sz="20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 Asbjørn Lysgård</a:t>
            </a:r>
          </a:p>
          <a:p>
            <a:pPr algn="ctr"/>
            <a:r>
              <a:rPr lang="nb-NO" sz="20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Commander Bergenhus </a:t>
            </a:r>
            <a:r>
              <a:rPr lang="nb-NO" sz="2000" b="1" dirty="0" err="1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Homeguard</a:t>
            </a:r>
            <a:r>
              <a:rPr lang="nb-NO" sz="20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 09</a:t>
            </a:r>
          </a:p>
        </p:txBody>
      </p:sp>
    </p:spTree>
    <p:extLst>
      <p:ext uri="{BB962C8B-B14F-4D97-AF65-F5344CB8AC3E}">
        <p14:creationId xmlns:p14="http://schemas.microsoft.com/office/powerpoint/2010/main" val="182638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A6D5F-C63D-8563-3076-49A008D10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684A21-0EAB-148C-A37D-F87C2AD0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62EE936-A299-E0D9-B007-2E7C76BA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1800"/>
              <a:t>The Nordic Region as a Strategic Region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37616-1FDF-09A6-19A4-ACF6286F4C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1800"/>
              <a:t>All Nordic countries in NATO</a:t>
            </a:r>
          </a:p>
          <a:p>
            <a:r>
              <a:rPr sz="1800"/>
              <a:t>Joint operational area and NDC</a:t>
            </a:r>
          </a:p>
          <a:p>
            <a:r>
              <a:rPr sz="1800"/>
              <a:t>Branch cooperation: air force, army, home guard, intelligence, etc.</a:t>
            </a:r>
          </a:p>
          <a:p>
            <a:r>
              <a:rPr sz="1800"/>
              <a:t>Logistics and mobility</a:t>
            </a:r>
          </a:p>
          <a:p>
            <a:r>
              <a:rPr sz="1800"/>
              <a:t>NB8, JEF, NORDEFCO</a:t>
            </a:r>
          </a:p>
          <a:p>
            <a:r>
              <a:rPr sz="1800"/>
              <a:t>The Nordic region more important than before</a:t>
            </a:r>
          </a:p>
        </p:txBody>
      </p:sp>
      <p:pic>
        <p:nvPicPr>
          <p:cNvPr id="7" name="Picture 6" descr="Magnus Modalen – Företagare | LinkedIn">
            <a:extLst>
              <a:ext uri="{FF2B5EF4-FFF2-40B4-BE49-F238E27FC236}">
                <a16:creationId xmlns:a16="http://schemas.microsoft.com/office/drawing/2014/main" id="{FBF58E62-9087-2D61-03A2-6076C4F9B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119" y="2961555"/>
            <a:ext cx="4179445" cy="3046815"/>
          </a:xfrm>
          <a:prstGeom prst="rect">
            <a:avLst/>
          </a:prstGeom>
        </p:spPr>
      </p:pic>
      <p:pic>
        <p:nvPicPr>
          <p:cNvPr id="9" name="Picture 8" descr="A map of europe with red circles&#10;&#10;AI-generated content may be incorrect.">
            <a:extLst>
              <a:ext uri="{FF2B5EF4-FFF2-40B4-BE49-F238E27FC236}">
                <a16:creationId xmlns:a16="http://schemas.microsoft.com/office/drawing/2014/main" id="{23D3A734-13C4-7A61-71AD-CD3EDF132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269" y="2959547"/>
            <a:ext cx="2573015" cy="3295492"/>
          </a:xfrm>
          <a:prstGeom prst="rect">
            <a:avLst/>
          </a:prstGeom>
        </p:spPr>
      </p:pic>
      <p:pic>
        <p:nvPicPr>
          <p:cNvPr id="2" name="Picture 1" descr="Norden i NATO - Betydning for nordisk forsvarssamarbeid? | UiT">
            <a:extLst>
              <a:ext uri="{FF2B5EF4-FFF2-40B4-BE49-F238E27FC236}">
                <a16:creationId xmlns:a16="http://schemas.microsoft.com/office/drawing/2014/main" id="{36B55A95-3E80-ACB7-CDEF-B069114B9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104" y="444917"/>
            <a:ext cx="6589625" cy="25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DBC53-D11C-30D7-3F3D-CA98D761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5E834-1113-8B10-75B1-34C11C40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7296C58-DB9E-9160-8EE4-513A851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1800"/>
              <a:t>Significance for Norway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C13DC-A7E9-66FB-8B33-68CC9F9DF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1800" dirty="0"/>
              <a:t>Sweden </a:t>
            </a:r>
            <a:r>
              <a:rPr lang="nb-NO" sz="1800" dirty="0"/>
              <a:t>and Finland </a:t>
            </a:r>
            <a:r>
              <a:rPr sz="1800" dirty="0"/>
              <a:t>provides strategic depth</a:t>
            </a:r>
          </a:p>
          <a:p>
            <a:r>
              <a:rPr sz="1800" dirty="0"/>
              <a:t>EU decisions without Norway</a:t>
            </a:r>
          </a:p>
          <a:p>
            <a:r>
              <a:rPr sz="1800" dirty="0"/>
              <a:t>Important cooperation in the north</a:t>
            </a:r>
          </a:p>
          <a:p>
            <a:r>
              <a:rPr sz="1800" dirty="0"/>
              <a:t>Sweden</a:t>
            </a:r>
            <a:r>
              <a:rPr lang="nb-NO" sz="1800" dirty="0"/>
              <a:t> and Finland</a:t>
            </a:r>
            <a:r>
              <a:rPr sz="1800" dirty="0"/>
              <a:t> as an important partner for Norway</a:t>
            </a: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Norway </a:t>
            </a:r>
            <a:r>
              <a:rPr lang="nb-NO" sz="1800" dirty="0" err="1"/>
              <a:t>will</a:t>
            </a:r>
            <a:r>
              <a:rPr lang="nb-NO" sz="1800" dirty="0"/>
              <a:t> cover </a:t>
            </a:r>
            <a:r>
              <a:rPr lang="nb-NO" sz="1800" dirty="0" err="1"/>
              <a:t>the</a:t>
            </a:r>
            <a:r>
              <a:rPr lang="nb-NO" sz="1800" dirty="0"/>
              <a:t> High North and The </a:t>
            </a:r>
            <a:r>
              <a:rPr lang="nb-NO" sz="1800" dirty="0" err="1"/>
              <a:t>VesternFlank</a:t>
            </a:r>
            <a:endParaRPr sz="1800" dirty="0"/>
          </a:p>
        </p:txBody>
      </p:sp>
      <p:pic>
        <p:nvPicPr>
          <p:cNvPr id="2" name="Picture 1" descr="Norden ett gemensamt operationsområde – KUNGL KRIGSVETENSKAPSAKADEMIEN">
            <a:extLst>
              <a:ext uri="{FF2B5EF4-FFF2-40B4-BE49-F238E27FC236}">
                <a16:creationId xmlns:a16="http://schemas.microsoft.com/office/drawing/2014/main" id="{50D7D4FF-5BFF-FDEB-784B-3509BFE6D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16" y="521367"/>
            <a:ext cx="4959687" cy="54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F33F-A244-8AD4-1D9C-37931739B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2069"/>
            <a:ext cx="5990850" cy="44963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nb-NO" sz="1800">
              <a:latin typeface="Open Sans"/>
              <a:ea typeface="Open Sans"/>
              <a:cs typeface="Open Sans"/>
            </a:endParaRPr>
          </a:p>
          <a:p>
            <a:pPr marL="0" indent="0" algn="just">
              <a:buNone/>
            </a:pPr>
            <a:endParaRPr lang="nb-NO" sz="1800">
              <a:latin typeface="Open Sans"/>
              <a:ea typeface="Open Sans"/>
              <a:cs typeface="Open Sans"/>
            </a:endParaRPr>
          </a:p>
          <a:p>
            <a:pPr marL="514350" lvl="1" indent="0" algn="just">
              <a:buNone/>
            </a:pPr>
            <a:endParaRPr lang="en-US" sz="1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514350" lvl="1" indent="0" algn="just">
              <a:buNone/>
            </a:pPr>
            <a:endParaRPr lang="en-US" sz="1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 algn="just"/>
            <a:endParaRPr lang="en-US" sz="14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 algn="just">
              <a:buNone/>
            </a:pPr>
            <a:endParaRPr lang="en-US" sz="14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just"/>
            <a:endParaRPr lang="en-US" sz="14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1F614-CDE9-5883-6E8A-FA5F68FE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264A946-F5F3-A43D-6633-18011DAC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b="1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Kart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C98DC9A1-9AEE-568E-D913-B5CB140F8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9C1AC2-C3CC-9C6B-467E-A8116295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800"/>
              <a:t>Historical Self-Image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C47D-92D8-EA3A-1112-A89EB0925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368" y="1949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sz="1800"/>
              <a:t>Non-alignment</a:t>
            </a:r>
          </a:p>
          <a:p>
            <a:r>
              <a:rPr sz="1800"/>
              <a:t>Normative foreign policy</a:t>
            </a:r>
          </a:p>
          <a:p>
            <a:r>
              <a:rPr sz="1800"/>
              <a:t>UN, aid, and global role</a:t>
            </a:r>
          </a:p>
          <a:p>
            <a:r>
              <a:rPr sz="1800"/>
              <a:t>Swedish exceptionalism</a:t>
            </a:r>
          </a:p>
          <a:p>
            <a:r>
              <a:rPr sz="1800"/>
              <a:t>Arms exporter</a:t>
            </a:r>
          </a:p>
        </p:txBody>
      </p:sp>
      <p:pic>
        <p:nvPicPr>
          <p:cNvPr id="4" name="Picture 3" descr="A logo of a united nations organization&#10;&#10;AI-generated content may be incorrect.">
            <a:extLst>
              <a:ext uri="{FF2B5EF4-FFF2-40B4-BE49-F238E27FC236}">
                <a16:creationId xmlns:a16="http://schemas.microsoft.com/office/drawing/2014/main" id="{29F96451-80EE-9DD2-10B0-B105C28C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-3" b="-3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8" name="Picture 7" descr="Olof Palmes minnesfond fördömer Sudans agerande | OLOF PALMES MINNESFOND">
            <a:extLst>
              <a:ext uri="{FF2B5EF4-FFF2-40B4-BE49-F238E27FC236}">
                <a16:creationId xmlns:a16="http://schemas.microsoft.com/office/drawing/2014/main" id="{5A7A5870-492A-D490-688B-6523F3010B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32" r="-3" b="3313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2" name="Picture 1" descr="A fighter jet flying in the sky&#10;&#10;AI-generated content may be incorrect.">
            <a:extLst>
              <a:ext uri="{FF2B5EF4-FFF2-40B4-BE49-F238E27FC236}">
                <a16:creationId xmlns:a16="http://schemas.microsoft.com/office/drawing/2014/main" id="{C3C71664-5742-88DB-8557-1C915F9ED1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3555" b="-2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8B896-5A2F-41F0-C9C8-8E8BB1D2D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7" name="Title 14">
            <a:extLst>
              <a:ext uri="{FF2B5EF4-FFF2-40B4-BE49-F238E27FC236}">
                <a16:creationId xmlns:a16="http://schemas.microsoft.com/office/drawing/2014/main" id="{5F11CE45-BF27-6D1E-3D79-CC29F39CF0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b="1" dirty="0" err="1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Sweden</a:t>
            </a:r>
            <a:r>
              <a:rPr lang="nb-NO" sz="20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 and Finland</a:t>
            </a:r>
          </a:p>
        </p:txBody>
      </p:sp>
    </p:spTree>
    <p:extLst>
      <p:ext uri="{BB962C8B-B14F-4D97-AF65-F5344CB8AC3E}">
        <p14:creationId xmlns:p14="http://schemas.microsoft.com/office/powerpoint/2010/main" val="209561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4C49-B0AF-5E72-2CF8-19C7AD51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9B97C5-2355-BC7B-F488-B70CCD00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87CD23C-C13D-6317-0ABC-B496384F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b="1" dirty="0">
                <a:solidFill>
                  <a:srgbClr val="002857"/>
                </a:solidFill>
                <a:latin typeface="Open Sans"/>
                <a:ea typeface="Open Sans"/>
                <a:cs typeface="Open Sans"/>
              </a:rPr>
              <a:t>The Baltic Sea and the Immediate Region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E33A9-0526-2862-42BA-47FEF88178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1800" dirty="0"/>
              <a:t>Russia as the main challenge</a:t>
            </a:r>
          </a:p>
          <a:p>
            <a:r>
              <a:rPr sz="1800" dirty="0"/>
              <a:t>Gotland as a strategic key</a:t>
            </a:r>
          </a:p>
          <a:p>
            <a:r>
              <a:rPr sz="1800" dirty="0"/>
              <a:t>Finland and the Baltic states</a:t>
            </a:r>
          </a:p>
          <a:p>
            <a:r>
              <a:rPr sz="1800" dirty="0"/>
              <a:t>Germany and Poland becoming more important</a:t>
            </a:r>
          </a:p>
          <a:p>
            <a:r>
              <a:rPr sz="1800" dirty="0"/>
              <a:t>The Baltic Sea as a strategic area</a:t>
            </a:r>
          </a:p>
        </p:txBody>
      </p:sp>
      <p:pic>
        <p:nvPicPr>
          <p:cNvPr id="3" name="Picture 2" descr="A map of the baltic sea&#10;&#10;AI-generated content may be incorrect.">
            <a:extLst>
              <a:ext uri="{FF2B5EF4-FFF2-40B4-BE49-F238E27FC236}">
                <a16:creationId xmlns:a16="http://schemas.microsoft.com/office/drawing/2014/main" id="{5B5BF005-B595-7B42-8CB8-D33D04DD0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47" y="961831"/>
            <a:ext cx="4325814" cy="49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E621B-1A54-297E-D4AF-35F3B5D8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BDF42-3248-6146-8012-3C170398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0D94B399-729D-B60E-E746-8783ABB0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1800"/>
              <a:t>NATO / Security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2E50E-1EDE-F98C-353C-B295FEEE7C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1800" dirty="0"/>
              <a:t>NATO member</a:t>
            </a:r>
            <a:r>
              <a:rPr lang="nb-NO" sz="1800" dirty="0"/>
              <a:t>s</a:t>
            </a:r>
            <a:r>
              <a:rPr sz="1800" dirty="0"/>
              <a:t> in </a:t>
            </a:r>
            <a:r>
              <a:rPr lang="nb-NO" sz="1800" dirty="0"/>
              <a:t>2023 and </a:t>
            </a:r>
            <a:r>
              <a:rPr sz="1800" dirty="0"/>
              <a:t>2024</a:t>
            </a:r>
          </a:p>
          <a:p>
            <a:r>
              <a:rPr sz="1800" dirty="0"/>
              <a:t>Break with 200 years of military non-alignment</a:t>
            </a:r>
          </a:p>
          <a:p>
            <a:r>
              <a:rPr sz="1800" dirty="0"/>
              <a:t>Active role in NATO</a:t>
            </a:r>
          </a:p>
          <a:p>
            <a:r>
              <a:rPr sz="1800" dirty="0"/>
              <a:t>Baltic Sentry</a:t>
            </a:r>
          </a:p>
          <a:p>
            <a:r>
              <a:rPr sz="1800" dirty="0"/>
              <a:t>Air contributions in Poland and Iceland</a:t>
            </a:r>
          </a:p>
          <a:p>
            <a:r>
              <a:rPr sz="1800" dirty="0"/>
              <a:t>FLF Latvia &amp; FLF Finland</a:t>
            </a:r>
          </a:p>
          <a:p>
            <a:r>
              <a:rPr sz="1800" dirty="0"/>
              <a:t>Norfolk and joint operational planning</a:t>
            </a:r>
          </a:p>
          <a:p>
            <a:r>
              <a:rPr sz="1800" dirty="0"/>
              <a:t>The Nordic and Baltic region as</a:t>
            </a:r>
            <a:r>
              <a:rPr lang="nb-NO" sz="1800" dirty="0"/>
              <a:t>  a</a:t>
            </a:r>
            <a:r>
              <a:rPr sz="1800" dirty="0"/>
              <a:t> </a:t>
            </a:r>
            <a:r>
              <a:rPr lang="nb-NO" sz="1800" dirty="0"/>
              <a:t>JOA</a:t>
            </a:r>
            <a:endParaRPr sz="1800" dirty="0"/>
          </a:p>
        </p:txBody>
      </p:sp>
      <p:pic>
        <p:nvPicPr>
          <p:cNvPr id="2" name="Graphic 1" descr="NATO – Wikipedia">
            <a:extLst>
              <a:ext uri="{FF2B5EF4-FFF2-40B4-BE49-F238E27FC236}">
                <a16:creationId xmlns:a16="http://schemas.microsoft.com/office/drawing/2014/main" id="{1A41E2D7-4EF5-F031-0A2D-13EC9C58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037" y="1032282"/>
            <a:ext cx="3974123" cy="1992923"/>
          </a:xfrm>
          <a:prstGeom prst="rect">
            <a:avLst/>
          </a:prstGeom>
        </p:spPr>
      </p:pic>
      <p:pic>
        <p:nvPicPr>
          <p:cNvPr id="5" name="Picture 4" descr="Fil:Map of NATO countries.png – Wikipedia">
            <a:extLst>
              <a:ext uri="{FF2B5EF4-FFF2-40B4-BE49-F238E27FC236}">
                <a16:creationId xmlns:a16="http://schemas.microsoft.com/office/drawing/2014/main" id="{5A5BD907-7D20-B8C6-8769-070B4ADE6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441" y="3265244"/>
            <a:ext cx="3796811" cy="180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DDA5-C183-DB2F-F199-94D935580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324BC-AA01-39C8-484A-0B93F7CBC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B24C174-6156-2736-4B0F-13976B7B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1800"/>
              <a:t>Swedish Defense and Long-Term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02673-42A7-0726-C511-7DEE44634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sz="1800"/>
              <a:t>Major budget increase, +300 billion SEK</a:t>
            </a:r>
          </a:p>
          <a:p>
            <a:r>
              <a:rPr sz="1800"/>
              <a:t>Brigade structure</a:t>
            </a:r>
          </a:p>
          <a:p>
            <a:r>
              <a:rPr sz="1800"/>
              <a:t>Baltic Sea focus</a:t>
            </a:r>
          </a:p>
          <a:p>
            <a:r>
              <a:rPr sz="1800"/>
              <a:t>Total defense</a:t>
            </a:r>
          </a:p>
          <a:p>
            <a:r>
              <a:rPr sz="1800"/>
              <a:t>NATO integration</a:t>
            </a:r>
          </a:p>
          <a:p>
            <a:r>
              <a:rPr sz="1800"/>
              <a:t>Yesterday’s challenges?</a:t>
            </a:r>
          </a:p>
          <a:p>
            <a:r>
              <a:rPr sz="1800"/>
              <a:t>New defense commission in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49010-74FE-A777-F0D5-E8B3FBA08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532" y="421444"/>
            <a:ext cx="4969076" cy="2696660"/>
          </a:xfrm>
          <a:prstGeom prst="rect">
            <a:avLst/>
          </a:prstGeom>
        </p:spPr>
      </p:pic>
      <p:pic>
        <p:nvPicPr>
          <p:cNvPr id="2" name="Picture 1" descr="Totalförsvaret">
            <a:extLst>
              <a:ext uri="{FF2B5EF4-FFF2-40B4-BE49-F238E27FC236}">
                <a16:creationId xmlns:a16="http://schemas.microsoft.com/office/drawing/2014/main" id="{D6A4AA4B-7B24-C787-191D-8BAFE99D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462" y="3563818"/>
            <a:ext cx="7498183" cy="25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3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49980-8BD4-E9FE-6F6C-C8FD99BFF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99B7E7-1119-C1E9-5233-FA623D84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" y="6255039"/>
            <a:ext cx="1783485" cy="50165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991ACF3A-5963-3960-CA1F-8B5B2AC6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1800"/>
              <a:t>Swedish Defense Industry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40895-FCAE-2F8E-6505-E3E43AC9A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0370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sz="1800" dirty="0"/>
              <a:t>Very important for </a:t>
            </a:r>
            <a:r>
              <a:rPr sz="1800" dirty="0" err="1"/>
              <a:t>Swed</a:t>
            </a:r>
            <a:r>
              <a:rPr lang="nb-NO" sz="1800" dirty="0" err="1"/>
              <a:t>ish</a:t>
            </a:r>
            <a:r>
              <a:rPr sz="1800" dirty="0"/>
              <a:t> (economy, innovation, settlement, identity)</a:t>
            </a:r>
          </a:p>
          <a:p>
            <a:r>
              <a:rPr sz="1800" dirty="0"/>
              <a:t>Historically large defense industry from the Cold War era</a:t>
            </a:r>
          </a:p>
          <a:p>
            <a:r>
              <a:rPr sz="1800" dirty="0"/>
              <a:t>Major actors dominate</a:t>
            </a:r>
          </a:p>
          <a:p>
            <a:r>
              <a:rPr sz="1800" dirty="0"/>
              <a:t>Saab, submarines, fighter aircraft</a:t>
            </a:r>
          </a:p>
          <a:p>
            <a:r>
              <a:rPr sz="1800" dirty="0"/>
              <a:t>Close connection between state–defense–industry</a:t>
            </a:r>
          </a:p>
          <a:p>
            <a:r>
              <a:rPr sz="1800" dirty="0"/>
              <a:t>Export nation (35)</a:t>
            </a:r>
          </a:p>
          <a:p>
            <a:r>
              <a:rPr sz="1800" dirty="0"/>
              <a:t>Strategic autonomy</a:t>
            </a:r>
          </a:p>
          <a:p>
            <a:r>
              <a:rPr sz="1800" dirty="0"/>
              <a:t>Important in the EU and NATO</a:t>
            </a:r>
          </a:p>
        </p:txBody>
      </p:sp>
      <p:pic>
        <p:nvPicPr>
          <p:cNvPr id="3" name="Picture 2" descr="A military jet flying in the sky&#10;&#10;AI-generated content may be incorrect.">
            <a:extLst>
              <a:ext uri="{FF2B5EF4-FFF2-40B4-BE49-F238E27FC236}">
                <a16:creationId xmlns:a16="http://schemas.microsoft.com/office/drawing/2014/main" id="{C101D842-9D96-5595-2710-D0C1DC84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23" y="527201"/>
            <a:ext cx="3017149" cy="2017994"/>
          </a:xfrm>
          <a:prstGeom prst="rect">
            <a:avLst/>
          </a:prstGeom>
        </p:spPr>
      </p:pic>
      <p:pic>
        <p:nvPicPr>
          <p:cNvPr id="7" name="Picture 6" descr="Kan være et bilde av ubåt og luftskip">
            <a:extLst>
              <a:ext uri="{FF2B5EF4-FFF2-40B4-BE49-F238E27FC236}">
                <a16:creationId xmlns:a16="http://schemas.microsoft.com/office/drawing/2014/main" id="{98FAAE8E-65B5-749C-1ACE-E6C174555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013" y="4600350"/>
            <a:ext cx="3017153" cy="2061126"/>
          </a:xfrm>
          <a:prstGeom prst="rect">
            <a:avLst/>
          </a:prstGeom>
        </p:spPr>
      </p:pic>
      <p:pic>
        <p:nvPicPr>
          <p:cNvPr id="9" name="Picture 8" descr="Fil:Saab wordmark blue.svg – Wikipedia">
            <a:extLst>
              <a:ext uri="{FF2B5EF4-FFF2-40B4-BE49-F238E27FC236}">
                <a16:creationId xmlns:a16="http://schemas.microsoft.com/office/drawing/2014/main" id="{FDBFF064-FF64-A83F-1B7D-52D9270C6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867" y="2321942"/>
            <a:ext cx="1082225" cy="214137"/>
          </a:xfrm>
          <a:prstGeom prst="rect">
            <a:avLst/>
          </a:prstGeom>
        </p:spPr>
      </p:pic>
      <p:pic>
        <p:nvPicPr>
          <p:cNvPr id="11" name="Picture 10" descr="A military tank in a field of purple flowers&#10;&#10;Description automatically generated">
            <a:extLst>
              <a:ext uri="{FF2B5EF4-FFF2-40B4-BE49-F238E27FC236}">
                <a16:creationId xmlns:a16="http://schemas.microsoft.com/office/drawing/2014/main" id="{5FB069FD-4FAD-6706-B5B0-85013721A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658" y="2654870"/>
            <a:ext cx="3017628" cy="1821432"/>
          </a:xfrm>
          <a:prstGeom prst="rect">
            <a:avLst/>
          </a:prstGeom>
        </p:spPr>
      </p:pic>
      <p:pic>
        <p:nvPicPr>
          <p:cNvPr id="2" name="Picture 1" descr="A large white ship in the water&#10;&#10;AI-generated content may be incorrect.">
            <a:extLst>
              <a:ext uri="{FF2B5EF4-FFF2-40B4-BE49-F238E27FC236}">
                <a16:creationId xmlns:a16="http://schemas.microsoft.com/office/drawing/2014/main" id="{997EF125-0661-E92C-336F-2F287AE56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332" y="4638926"/>
            <a:ext cx="3035968" cy="201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84931-651B-76FC-F5B1-E5FAEC136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673" y="2798870"/>
            <a:ext cx="3017627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922FAB-47BF-1D12-9E3E-D475EF07D0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43" y="-16828"/>
            <a:ext cx="5748183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2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D55A6-50D7-7683-B00A-C20A851F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941A55-4932-DD8A-E1EF-EC37AA3200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2" descr="Karta över Norge tåg vägar - Karta över Norge tåg linjer (Norra Europa - Europa)">
            <a:extLst>
              <a:ext uri="{FF2B5EF4-FFF2-40B4-BE49-F238E27FC236}">
                <a16:creationId xmlns:a16="http://schemas.microsoft.com/office/drawing/2014/main" id="{CF539C1C-E4BB-28B7-41B5-D3058DFDFA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6" y="-794"/>
            <a:ext cx="6858794" cy="6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9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1001e4-908c-4a89-b141-7182f5b0bf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991B979C46E48BD870D102D3AF36F" ma:contentTypeVersion="13" ma:contentTypeDescription="Create a new document." ma:contentTypeScope="" ma:versionID="b62af760965e6b49642a9ca9658f8431">
  <xsd:schema xmlns:xsd="http://www.w3.org/2001/XMLSchema" xmlns:xs="http://www.w3.org/2001/XMLSchema" xmlns:p="http://schemas.microsoft.com/office/2006/metadata/properties" xmlns:ns2="671001e4-908c-4a89-b141-7182f5b0bf23" xmlns:ns3="f45b6d19-54cd-4cc5-b407-e4f963f699ab" targetNamespace="http://schemas.microsoft.com/office/2006/metadata/properties" ma:root="true" ma:fieldsID="469a6c2a9d30f2f4215c5d5c38bbff1c" ns2:_="" ns3:_="">
    <xsd:import namespace="671001e4-908c-4a89-b141-7182f5b0bf23"/>
    <xsd:import namespace="f45b6d19-54cd-4cc5-b407-e4f963f69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001e4-908c-4a89-b141-7182f5b0b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6bbc6b8-f51d-486b-9945-7ad67a6910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b6d19-54cd-4cc5-b407-e4f963f69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81DA3-5F90-4D25-ACE6-2193E877F4CF}">
  <ds:schemaRefs>
    <ds:schemaRef ds:uri="671001e4-908c-4a89-b141-7182f5b0bf2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E1DD9F-600F-4BC8-A924-FA536EA22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E60A5-A065-4624-A46B-E43F2630EA9F}">
  <ds:schemaRefs>
    <ds:schemaRef ds:uri="671001e4-908c-4a89-b141-7182f5b0bf23"/>
    <ds:schemaRef ds:uri="f45b6d19-54cd-4cc5-b407-e4f963f699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6c1f713-3bb1-42cd-b544-de7cf2cb548b}" enabled="1" method="Privileged" siteId="{bb0f0b4e-4525-4e4b-ba50-1e7775a8fd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297</Words>
  <Application>Microsoft Office PowerPoint</Application>
  <PresentationFormat>Laajakuva</PresentationFormat>
  <Paragraphs>77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Open Sans</vt:lpstr>
      <vt:lpstr>office theme</vt:lpstr>
      <vt:lpstr>PowerPoint-esitys</vt:lpstr>
      <vt:lpstr>Kart</vt:lpstr>
      <vt:lpstr>PowerPoint-esitys</vt:lpstr>
      <vt:lpstr>The Baltic Sea and the Immediate Region</vt:lpstr>
      <vt:lpstr>NATO / Security Policy</vt:lpstr>
      <vt:lpstr>Swedish Defense and Long-Term Plan</vt:lpstr>
      <vt:lpstr>Swedish Defense Industry</vt:lpstr>
      <vt:lpstr>PowerPoint-esitys</vt:lpstr>
      <vt:lpstr>PowerPoint-esitys</vt:lpstr>
      <vt:lpstr>The Nordic Region as a Strategic Region</vt:lpstr>
      <vt:lpstr>Significance for Norway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Kinkku Markus (PLM)</dc:creator>
  <cp:lastModifiedBy>Kinkku Markus (PLM)</cp:lastModifiedBy>
  <cp:revision>4</cp:revision>
  <dcterms:created xsi:type="dcterms:W3CDTF">2024-08-28T11:50:24Z</dcterms:created>
  <dcterms:modified xsi:type="dcterms:W3CDTF">2026-06-03T11:41:44Z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0x01010092F991B979C46E48BD870D102D3AF36F</vt:lpwstr>
  </property>
  <property fmtid="{D5CDD505-2E9C-101B-9397-08002B2CF9AE}" pid="3" name="MediaServiceImageTags">
    <vt:lpwstr/>
  </property>
</Properties>
</file>